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51206400" cy="38404800"/>
  <p:notesSz cx="9144000" cy="6858000"/>
  <p:defaultText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184">
          <p15:clr>
            <a:srgbClr val="A4A3A4"/>
          </p15:clr>
        </p15:guide>
        <p15:guide id="2" pos="3153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77B6"/>
    <a:srgbClr val="992A3D"/>
    <a:srgbClr val="00A1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9718" autoAdjust="0"/>
    <p:restoredTop sz="64372" autoAdjust="0"/>
  </p:normalViewPr>
  <p:slideViewPr>
    <p:cSldViewPr>
      <p:cViewPr varScale="1">
        <p:scale>
          <a:sx n="12" d="100"/>
          <a:sy n="12" d="100"/>
        </p:scale>
        <p:origin x="1760" y="56"/>
      </p:cViewPr>
      <p:guideLst>
        <p:guide orient="horz" pos="5184"/>
        <p:guide pos="3153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930383"/>
            <a:ext cx="43525440" cy="8232140"/>
          </a:xfrm>
        </p:spPr>
        <p:txBody>
          <a:bodyPr/>
          <a:lstStyle/>
          <a:p>
            <a:r>
              <a:rPr lang="en-US"/>
              <a:t>Click to edit Master title style</a:t>
            </a:r>
          </a:p>
        </p:txBody>
      </p:sp>
      <p:sp>
        <p:nvSpPr>
          <p:cNvPr id="3" name="Subtitle 2"/>
          <p:cNvSpPr>
            <a:spLocks noGrp="1"/>
          </p:cNvSpPr>
          <p:nvPr>
            <p:ph type="subTitle" idx="1"/>
          </p:nvPr>
        </p:nvSpPr>
        <p:spPr>
          <a:xfrm>
            <a:off x="7680960" y="21762720"/>
            <a:ext cx="35844480" cy="9814560"/>
          </a:xfrm>
        </p:spPr>
        <p:txBody>
          <a:bodyPr/>
          <a:lstStyle>
            <a:lvl1pPr marL="0" indent="0" algn="ctr">
              <a:buNone/>
              <a:defRPr>
                <a:solidFill>
                  <a:schemeClr val="tx1">
                    <a:tint val="75000"/>
                  </a:schemeClr>
                </a:solidFill>
              </a:defRPr>
            </a:lvl1pPr>
            <a:lvl2pPr marL="2560320" indent="0" algn="ctr">
              <a:buNone/>
              <a:defRPr>
                <a:solidFill>
                  <a:schemeClr val="tx1">
                    <a:tint val="75000"/>
                  </a:schemeClr>
                </a:solidFill>
              </a:defRPr>
            </a:lvl2pPr>
            <a:lvl3pPr marL="5120640" indent="0" algn="ctr">
              <a:buNone/>
              <a:defRPr>
                <a:solidFill>
                  <a:schemeClr val="tx1">
                    <a:tint val="75000"/>
                  </a:schemeClr>
                </a:solidFill>
              </a:defRPr>
            </a:lvl3pPr>
            <a:lvl4pPr marL="7680960" indent="0" algn="ctr">
              <a:buNone/>
              <a:defRPr>
                <a:solidFill>
                  <a:schemeClr val="tx1">
                    <a:tint val="75000"/>
                  </a:schemeClr>
                </a:solidFill>
              </a:defRPr>
            </a:lvl4pPr>
            <a:lvl5pPr marL="10241280" indent="0" algn="ctr">
              <a:buNone/>
              <a:defRPr>
                <a:solidFill>
                  <a:schemeClr val="tx1">
                    <a:tint val="75000"/>
                  </a:schemeClr>
                </a:solidFill>
              </a:defRPr>
            </a:lvl5pPr>
            <a:lvl6pPr marL="12801600" indent="0" algn="ctr">
              <a:buNone/>
              <a:defRPr>
                <a:solidFill>
                  <a:schemeClr val="tx1">
                    <a:tint val="75000"/>
                  </a:schemeClr>
                </a:solidFill>
              </a:defRPr>
            </a:lvl6pPr>
            <a:lvl7pPr marL="15361920" indent="0" algn="ctr">
              <a:buNone/>
              <a:defRPr>
                <a:solidFill>
                  <a:schemeClr val="tx1">
                    <a:tint val="75000"/>
                  </a:schemeClr>
                </a:solidFill>
              </a:defRPr>
            </a:lvl7pPr>
            <a:lvl8pPr marL="17922240" indent="0" algn="ctr">
              <a:buNone/>
              <a:defRPr>
                <a:solidFill>
                  <a:schemeClr val="tx1">
                    <a:tint val="75000"/>
                  </a:schemeClr>
                </a:solidFill>
              </a:defRPr>
            </a:lvl8pPr>
            <a:lvl9pPr marL="2048256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4F614AD-F5A4-3940-87D4-1172031E7C61}" type="datetimeFigureOut">
              <a:rPr lang="en-US" smtClean="0"/>
              <a:t>4/26/2023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4274927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F614AD-F5A4-3940-87D4-1172031E7C61}" type="datetimeFigureOut">
              <a:rPr lang="en-US" smtClean="0"/>
              <a:t>4/26/2023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42874693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7901540" y="8614416"/>
            <a:ext cx="64514733" cy="1834984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339576" y="8614416"/>
            <a:ext cx="192708527" cy="1834984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F614AD-F5A4-3940-87D4-1172031E7C61}" type="datetimeFigureOut">
              <a:rPr lang="en-US" smtClean="0"/>
              <a:t>4/26/2023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1583188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4F614AD-F5A4-3940-87D4-1172031E7C61}" type="datetimeFigureOut">
              <a:rPr lang="en-US" smtClean="0"/>
              <a:t>4/26/2023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4239234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78643"/>
            <a:ext cx="43525440" cy="7627620"/>
          </a:xfrm>
        </p:spPr>
        <p:txBody>
          <a:bodyPr anchor="t"/>
          <a:lstStyle>
            <a:lvl1pPr algn="l">
              <a:defRPr sz="22400" b="1" cap="all"/>
            </a:lvl1pPr>
          </a:lstStyle>
          <a:p>
            <a:r>
              <a:rPr lang="en-US"/>
              <a:t>Click to edit Master title style</a:t>
            </a:r>
          </a:p>
        </p:txBody>
      </p:sp>
      <p:sp>
        <p:nvSpPr>
          <p:cNvPr id="3" name="Text Placeholder 2"/>
          <p:cNvSpPr>
            <a:spLocks noGrp="1"/>
          </p:cNvSpPr>
          <p:nvPr>
            <p:ph type="body" idx="1"/>
          </p:nvPr>
        </p:nvSpPr>
        <p:spPr>
          <a:xfrm>
            <a:off x="4044953" y="16277596"/>
            <a:ext cx="43525440" cy="8401047"/>
          </a:xfrm>
        </p:spPr>
        <p:txBody>
          <a:bodyPr anchor="b"/>
          <a:lstStyle>
            <a:lvl1pPr marL="0" indent="0">
              <a:buNone/>
              <a:defRPr sz="11200">
                <a:solidFill>
                  <a:schemeClr val="tx1">
                    <a:tint val="75000"/>
                  </a:schemeClr>
                </a:solidFill>
              </a:defRPr>
            </a:lvl1pPr>
            <a:lvl2pPr marL="2560320" indent="0">
              <a:buNone/>
              <a:defRPr sz="10100">
                <a:solidFill>
                  <a:schemeClr val="tx1">
                    <a:tint val="75000"/>
                  </a:schemeClr>
                </a:solidFill>
              </a:defRPr>
            </a:lvl2pPr>
            <a:lvl3pPr marL="5120640" indent="0">
              <a:buNone/>
              <a:defRPr sz="9000">
                <a:solidFill>
                  <a:schemeClr val="tx1">
                    <a:tint val="75000"/>
                  </a:schemeClr>
                </a:solidFill>
              </a:defRPr>
            </a:lvl3pPr>
            <a:lvl4pPr marL="7680960" indent="0">
              <a:buNone/>
              <a:defRPr sz="7800">
                <a:solidFill>
                  <a:schemeClr val="tx1">
                    <a:tint val="75000"/>
                  </a:schemeClr>
                </a:solidFill>
              </a:defRPr>
            </a:lvl4pPr>
            <a:lvl5pPr marL="10241280" indent="0">
              <a:buNone/>
              <a:defRPr sz="7800">
                <a:solidFill>
                  <a:schemeClr val="tx1">
                    <a:tint val="75000"/>
                  </a:schemeClr>
                </a:solidFill>
              </a:defRPr>
            </a:lvl5pPr>
            <a:lvl6pPr marL="12801600" indent="0">
              <a:buNone/>
              <a:defRPr sz="7800">
                <a:solidFill>
                  <a:schemeClr val="tx1">
                    <a:tint val="75000"/>
                  </a:schemeClr>
                </a:solidFill>
              </a:defRPr>
            </a:lvl6pPr>
            <a:lvl7pPr marL="15361920" indent="0">
              <a:buNone/>
              <a:defRPr sz="7800">
                <a:solidFill>
                  <a:schemeClr val="tx1">
                    <a:tint val="75000"/>
                  </a:schemeClr>
                </a:solidFill>
              </a:defRPr>
            </a:lvl7pPr>
            <a:lvl8pPr marL="17922240" indent="0">
              <a:buNone/>
              <a:defRPr sz="7800">
                <a:solidFill>
                  <a:schemeClr val="tx1">
                    <a:tint val="75000"/>
                  </a:schemeClr>
                </a:solidFill>
              </a:defRPr>
            </a:lvl8pPr>
            <a:lvl9pPr marL="20482560" indent="0">
              <a:buNone/>
              <a:defRPr sz="7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4F614AD-F5A4-3940-87D4-1172031E7C61}" type="datetimeFigureOut">
              <a:rPr lang="en-US" smtClean="0"/>
              <a:t>4/26/2023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1486813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339573" y="50184056"/>
            <a:ext cx="128611627"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3804643" y="50184056"/>
            <a:ext cx="128611633"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4F614AD-F5A4-3940-87D4-1172031E7C61}" type="datetimeFigureOut">
              <a:rPr lang="en-US" smtClean="0"/>
              <a:t>4/26/2023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596750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537973"/>
            <a:ext cx="46085760" cy="640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320" y="8596633"/>
            <a:ext cx="22625053"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4" name="Content Placeholder 3"/>
          <p:cNvSpPr>
            <a:spLocks noGrp="1"/>
          </p:cNvSpPr>
          <p:nvPr>
            <p:ph sz="half" idx="2"/>
          </p:nvPr>
        </p:nvSpPr>
        <p:spPr>
          <a:xfrm>
            <a:off x="2560320" y="12179300"/>
            <a:ext cx="22625053"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143" y="8596633"/>
            <a:ext cx="22633940"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6" name="Content Placeholder 5"/>
          <p:cNvSpPr>
            <a:spLocks noGrp="1"/>
          </p:cNvSpPr>
          <p:nvPr>
            <p:ph sz="quarter" idx="4"/>
          </p:nvPr>
        </p:nvSpPr>
        <p:spPr>
          <a:xfrm>
            <a:off x="26012143" y="12179300"/>
            <a:ext cx="22633940"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4F614AD-F5A4-3940-87D4-1172031E7C61}" type="datetimeFigureOut">
              <a:rPr lang="en-US" smtClean="0"/>
              <a:t>4/26/2023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897906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4F614AD-F5A4-3940-87D4-1172031E7C61}" type="datetimeFigureOut">
              <a:rPr lang="en-US" smtClean="0"/>
              <a:t>4/26/2023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872914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F614AD-F5A4-3940-87D4-1172031E7C61}" type="datetimeFigureOut">
              <a:rPr lang="en-US" smtClean="0"/>
              <a:t>4/26/2023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41464276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3" y="1529080"/>
            <a:ext cx="16846553" cy="6507480"/>
          </a:xfrm>
        </p:spPr>
        <p:txBody>
          <a:bodyPr anchor="b"/>
          <a:lstStyle>
            <a:lvl1pPr algn="l">
              <a:defRPr sz="11200" b="1"/>
            </a:lvl1pPr>
          </a:lstStyle>
          <a:p>
            <a:r>
              <a:rPr lang="en-US"/>
              <a:t>Click to edit Master title style</a:t>
            </a:r>
          </a:p>
        </p:txBody>
      </p:sp>
      <p:sp>
        <p:nvSpPr>
          <p:cNvPr id="3" name="Content Placeholder 2"/>
          <p:cNvSpPr>
            <a:spLocks noGrp="1"/>
          </p:cNvSpPr>
          <p:nvPr>
            <p:ph idx="1"/>
          </p:nvPr>
        </p:nvSpPr>
        <p:spPr>
          <a:xfrm>
            <a:off x="20020280" y="1529083"/>
            <a:ext cx="28625800" cy="32777433"/>
          </a:xfrm>
        </p:spPr>
        <p:txBody>
          <a:bodyPr/>
          <a:lstStyle>
            <a:lvl1pPr>
              <a:defRPr sz="17900"/>
            </a:lvl1pPr>
            <a:lvl2pPr>
              <a:defRPr sz="15700"/>
            </a:lvl2pPr>
            <a:lvl3pPr>
              <a:defRPr sz="13400"/>
            </a:lvl3pPr>
            <a:lvl4pPr>
              <a:defRPr sz="11200"/>
            </a:lvl4pPr>
            <a:lvl5pPr>
              <a:defRPr sz="11200"/>
            </a:lvl5pPr>
            <a:lvl6pPr>
              <a:defRPr sz="11200"/>
            </a:lvl6pPr>
            <a:lvl7pPr>
              <a:defRPr sz="11200"/>
            </a:lvl7pPr>
            <a:lvl8pPr>
              <a:defRPr sz="11200"/>
            </a:lvl8pPr>
            <a:lvl9pPr>
              <a:defRPr sz="1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3" y="8036563"/>
            <a:ext cx="16846553" cy="26269953"/>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C4F614AD-F5A4-3940-87D4-1172031E7C61}" type="datetimeFigureOut">
              <a:rPr lang="en-US" smtClean="0"/>
              <a:t>4/26/2023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7931710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6883360"/>
            <a:ext cx="30723840" cy="3173733"/>
          </a:xfrm>
        </p:spPr>
        <p:txBody>
          <a:bodyPr anchor="b"/>
          <a:lstStyle>
            <a:lvl1pPr algn="l">
              <a:defRPr sz="11200" b="1"/>
            </a:lvl1pPr>
          </a:lstStyle>
          <a:p>
            <a:r>
              <a:rPr lang="en-US"/>
              <a:t>Click to edit Master title style</a:t>
            </a:r>
          </a:p>
        </p:txBody>
      </p:sp>
      <p:sp>
        <p:nvSpPr>
          <p:cNvPr id="3" name="Picture Placeholder 2"/>
          <p:cNvSpPr>
            <a:spLocks noGrp="1"/>
          </p:cNvSpPr>
          <p:nvPr>
            <p:ph type="pic" idx="1"/>
          </p:nvPr>
        </p:nvSpPr>
        <p:spPr>
          <a:xfrm>
            <a:off x="10036813" y="3431540"/>
            <a:ext cx="30723840" cy="23042880"/>
          </a:xfrm>
        </p:spPr>
        <p:txBody>
          <a:bodyPr/>
          <a:lstStyle>
            <a:lvl1pPr marL="0" indent="0">
              <a:buNone/>
              <a:defRPr sz="17900"/>
            </a:lvl1pPr>
            <a:lvl2pPr marL="2560320" indent="0">
              <a:buNone/>
              <a:defRPr sz="15700"/>
            </a:lvl2pPr>
            <a:lvl3pPr marL="5120640" indent="0">
              <a:buNone/>
              <a:defRPr sz="13400"/>
            </a:lvl3pPr>
            <a:lvl4pPr marL="7680960" indent="0">
              <a:buNone/>
              <a:defRPr sz="11200"/>
            </a:lvl4pPr>
            <a:lvl5pPr marL="10241280" indent="0">
              <a:buNone/>
              <a:defRPr sz="11200"/>
            </a:lvl5pPr>
            <a:lvl6pPr marL="12801600" indent="0">
              <a:buNone/>
              <a:defRPr sz="11200"/>
            </a:lvl6pPr>
            <a:lvl7pPr marL="15361920" indent="0">
              <a:buNone/>
              <a:defRPr sz="11200"/>
            </a:lvl7pPr>
            <a:lvl8pPr marL="17922240" indent="0">
              <a:buNone/>
              <a:defRPr sz="11200"/>
            </a:lvl8pPr>
            <a:lvl9pPr marL="20482560" indent="0">
              <a:buNone/>
              <a:defRPr sz="11200"/>
            </a:lvl9pPr>
          </a:lstStyle>
          <a:p>
            <a:endParaRPr lang="en-US"/>
          </a:p>
        </p:txBody>
      </p:sp>
      <p:sp>
        <p:nvSpPr>
          <p:cNvPr id="4" name="Text Placeholder 3"/>
          <p:cNvSpPr>
            <a:spLocks noGrp="1"/>
          </p:cNvSpPr>
          <p:nvPr>
            <p:ph type="body" sz="half" idx="2"/>
          </p:nvPr>
        </p:nvSpPr>
        <p:spPr>
          <a:xfrm>
            <a:off x="10036813" y="30057093"/>
            <a:ext cx="30723840" cy="4507227"/>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C4F614AD-F5A4-3940-87D4-1172031E7C61}" type="datetimeFigureOut">
              <a:rPr lang="en-US" smtClean="0"/>
              <a:t>4/26/2023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3581D4-F1BD-9840-A13F-0578135BD8DE}" type="slidenum">
              <a:rPr lang="en-US" smtClean="0"/>
              <a:t>‹#›</a:t>
            </a:fld>
            <a:endParaRPr lang="en-US"/>
          </a:p>
        </p:txBody>
      </p:sp>
    </p:spTree>
    <p:extLst>
      <p:ext uri="{BB962C8B-B14F-4D97-AF65-F5344CB8AC3E}">
        <p14:creationId xmlns:p14="http://schemas.microsoft.com/office/powerpoint/2010/main" val="9614802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537973"/>
            <a:ext cx="46085760" cy="6400800"/>
          </a:xfrm>
          <a:prstGeom prst="rect">
            <a:avLst/>
          </a:prstGeom>
        </p:spPr>
        <p:txBody>
          <a:bodyPr vert="horz" lIns="512064" tIns="256032" rIns="512064" bIns="256032" rtlCol="0" anchor="ctr">
            <a:normAutofit/>
          </a:bodyPr>
          <a:lstStyle/>
          <a:p>
            <a:r>
              <a:rPr lang="en-US"/>
              <a:t>Click to edit Master title style</a:t>
            </a:r>
          </a:p>
        </p:txBody>
      </p:sp>
      <p:sp>
        <p:nvSpPr>
          <p:cNvPr id="3" name="Text Placeholder 2"/>
          <p:cNvSpPr>
            <a:spLocks noGrp="1"/>
          </p:cNvSpPr>
          <p:nvPr>
            <p:ph type="body" idx="1"/>
          </p:nvPr>
        </p:nvSpPr>
        <p:spPr>
          <a:xfrm>
            <a:off x="2560320" y="8961123"/>
            <a:ext cx="46085760" cy="25345393"/>
          </a:xfrm>
          <a:prstGeom prst="rect">
            <a:avLst/>
          </a:prstGeom>
        </p:spPr>
        <p:txBody>
          <a:bodyPr vert="horz" lIns="512064" tIns="256032" rIns="512064" bIns="25603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60320" y="35595563"/>
            <a:ext cx="11948160" cy="2044700"/>
          </a:xfrm>
          <a:prstGeom prst="rect">
            <a:avLst/>
          </a:prstGeom>
        </p:spPr>
        <p:txBody>
          <a:bodyPr vert="horz" lIns="512064" tIns="256032" rIns="512064" bIns="256032" rtlCol="0" anchor="ctr"/>
          <a:lstStyle>
            <a:lvl1pPr algn="l">
              <a:defRPr sz="6700">
                <a:solidFill>
                  <a:schemeClr val="tx1">
                    <a:tint val="75000"/>
                  </a:schemeClr>
                </a:solidFill>
              </a:defRPr>
            </a:lvl1pPr>
          </a:lstStyle>
          <a:p>
            <a:fld id="{C4F614AD-F5A4-3940-87D4-1172031E7C61}" type="datetimeFigureOut">
              <a:rPr lang="en-US" smtClean="0"/>
              <a:t>4/26/2023</a:t>
            </a:fld>
            <a:endParaRPr lang="en-US"/>
          </a:p>
        </p:txBody>
      </p:sp>
      <p:sp>
        <p:nvSpPr>
          <p:cNvPr id="5" name="Footer Placeholder 4"/>
          <p:cNvSpPr>
            <a:spLocks noGrp="1"/>
          </p:cNvSpPr>
          <p:nvPr>
            <p:ph type="ftr" sz="quarter" idx="3"/>
          </p:nvPr>
        </p:nvSpPr>
        <p:spPr>
          <a:xfrm>
            <a:off x="17495520" y="35595563"/>
            <a:ext cx="16215360" cy="2044700"/>
          </a:xfrm>
          <a:prstGeom prst="rect">
            <a:avLst/>
          </a:prstGeom>
        </p:spPr>
        <p:txBody>
          <a:bodyPr vert="horz" lIns="512064" tIns="256032" rIns="512064" bIns="256032" rtlCol="0" anchor="ctr"/>
          <a:lstStyle>
            <a:lvl1pPr algn="ctr">
              <a:defRPr sz="6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35595563"/>
            <a:ext cx="11948160" cy="2044700"/>
          </a:xfrm>
          <a:prstGeom prst="rect">
            <a:avLst/>
          </a:prstGeom>
        </p:spPr>
        <p:txBody>
          <a:bodyPr vert="horz" lIns="512064" tIns="256032" rIns="512064" bIns="256032" rtlCol="0" anchor="ctr"/>
          <a:lstStyle>
            <a:lvl1pPr algn="r">
              <a:defRPr sz="6700">
                <a:solidFill>
                  <a:schemeClr val="tx1">
                    <a:tint val="75000"/>
                  </a:schemeClr>
                </a:solidFill>
              </a:defRPr>
            </a:lvl1pPr>
          </a:lstStyle>
          <a:p>
            <a:fld id="{443581D4-F1BD-9840-A13F-0578135BD8DE}" type="slidenum">
              <a:rPr lang="en-US" smtClean="0"/>
              <a:t>‹#›</a:t>
            </a:fld>
            <a:endParaRPr lang="en-US"/>
          </a:p>
        </p:txBody>
      </p:sp>
    </p:spTree>
    <p:extLst>
      <p:ext uri="{BB962C8B-B14F-4D97-AF65-F5344CB8AC3E}">
        <p14:creationId xmlns:p14="http://schemas.microsoft.com/office/powerpoint/2010/main" val="4178461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560320" rtl="0" eaLnBrk="1" latinLnBrk="0" hangingPunct="1">
        <a:spcBef>
          <a:spcPct val="0"/>
        </a:spcBef>
        <a:buNone/>
        <a:defRPr sz="24600" kern="1200">
          <a:solidFill>
            <a:schemeClr val="tx1"/>
          </a:solidFill>
          <a:latin typeface="+mj-lt"/>
          <a:ea typeface="+mj-ea"/>
          <a:cs typeface="+mj-cs"/>
        </a:defRPr>
      </a:lvl1pPr>
    </p:titleStyle>
    <p:bodyStyle>
      <a:lvl1pPr marL="1920240" indent="-1920240" algn="l" defTabSz="2560320" rtl="0" eaLnBrk="1" latinLnBrk="0" hangingPunct="1">
        <a:spcBef>
          <a:spcPct val="20000"/>
        </a:spcBef>
        <a:buFont typeface="Arial"/>
        <a:buChar char="•"/>
        <a:defRPr sz="17900" kern="1200">
          <a:solidFill>
            <a:schemeClr val="tx1"/>
          </a:solidFill>
          <a:latin typeface="+mn-lt"/>
          <a:ea typeface="+mn-ea"/>
          <a:cs typeface="+mn-cs"/>
        </a:defRPr>
      </a:lvl1pPr>
      <a:lvl2pPr marL="4160520" indent="-1600200" algn="l" defTabSz="2560320" rtl="0" eaLnBrk="1" latinLnBrk="0" hangingPunct="1">
        <a:spcBef>
          <a:spcPct val="20000"/>
        </a:spcBef>
        <a:buFont typeface="Arial"/>
        <a:buChar char="–"/>
        <a:defRPr sz="15700" kern="1200">
          <a:solidFill>
            <a:schemeClr val="tx1"/>
          </a:solidFill>
          <a:latin typeface="+mn-lt"/>
          <a:ea typeface="+mn-ea"/>
          <a:cs typeface="+mn-cs"/>
        </a:defRPr>
      </a:lvl2pPr>
      <a:lvl3pPr marL="6400800" indent="-1280160" algn="l" defTabSz="2560320" rtl="0" eaLnBrk="1" latinLnBrk="0" hangingPunct="1">
        <a:spcBef>
          <a:spcPct val="20000"/>
        </a:spcBef>
        <a:buFont typeface="Arial"/>
        <a:buChar char="•"/>
        <a:defRPr sz="13400" kern="1200">
          <a:solidFill>
            <a:schemeClr val="tx1"/>
          </a:solidFill>
          <a:latin typeface="+mn-lt"/>
          <a:ea typeface="+mn-ea"/>
          <a:cs typeface="+mn-cs"/>
        </a:defRPr>
      </a:lvl3pPr>
      <a:lvl4pPr marL="8961120" indent="-1280160" algn="l" defTabSz="2560320" rtl="0" eaLnBrk="1" latinLnBrk="0" hangingPunct="1">
        <a:spcBef>
          <a:spcPct val="20000"/>
        </a:spcBef>
        <a:buFont typeface="Arial"/>
        <a:buChar char="–"/>
        <a:defRPr sz="11200" kern="1200">
          <a:solidFill>
            <a:schemeClr val="tx1"/>
          </a:solidFill>
          <a:latin typeface="+mn-lt"/>
          <a:ea typeface="+mn-ea"/>
          <a:cs typeface="+mn-cs"/>
        </a:defRPr>
      </a:lvl4pPr>
      <a:lvl5pPr marL="11521440" indent="-1280160" algn="l" defTabSz="2560320" rtl="0" eaLnBrk="1" latinLnBrk="0" hangingPunct="1">
        <a:spcBef>
          <a:spcPct val="20000"/>
        </a:spcBef>
        <a:buFont typeface="Arial"/>
        <a:buChar char="»"/>
        <a:defRPr sz="11200" kern="1200">
          <a:solidFill>
            <a:schemeClr val="tx1"/>
          </a:solidFill>
          <a:latin typeface="+mn-lt"/>
          <a:ea typeface="+mn-ea"/>
          <a:cs typeface="+mn-cs"/>
        </a:defRPr>
      </a:lvl5pPr>
      <a:lvl6pPr marL="14081760" indent="-1280160" algn="l" defTabSz="2560320" rtl="0" eaLnBrk="1" latinLnBrk="0" hangingPunct="1">
        <a:spcBef>
          <a:spcPct val="20000"/>
        </a:spcBef>
        <a:buFont typeface="Arial"/>
        <a:buChar char="•"/>
        <a:defRPr sz="11200" kern="1200">
          <a:solidFill>
            <a:schemeClr val="tx1"/>
          </a:solidFill>
          <a:latin typeface="+mn-lt"/>
          <a:ea typeface="+mn-ea"/>
          <a:cs typeface="+mn-cs"/>
        </a:defRPr>
      </a:lvl6pPr>
      <a:lvl7pPr marL="16642080" indent="-1280160" algn="l" defTabSz="2560320" rtl="0" eaLnBrk="1" latinLnBrk="0" hangingPunct="1">
        <a:spcBef>
          <a:spcPct val="20000"/>
        </a:spcBef>
        <a:buFont typeface="Arial"/>
        <a:buChar char="•"/>
        <a:defRPr sz="11200" kern="1200">
          <a:solidFill>
            <a:schemeClr val="tx1"/>
          </a:solidFill>
          <a:latin typeface="+mn-lt"/>
          <a:ea typeface="+mn-ea"/>
          <a:cs typeface="+mn-cs"/>
        </a:defRPr>
      </a:lvl7pPr>
      <a:lvl8pPr marL="19202400" indent="-1280160" algn="l" defTabSz="2560320" rtl="0" eaLnBrk="1" latinLnBrk="0" hangingPunct="1">
        <a:spcBef>
          <a:spcPct val="20000"/>
        </a:spcBef>
        <a:buFont typeface="Arial"/>
        <a:buChar char="•"/>
        <a:defRPr sz="11200" kern="1200">
          <a:solidFill>
            <a:schemeClr val="tx1"/>
          </a:solidFill>
          <a:latin typeface="+mn-lt"/>
          <a:ea typeface="+mn-ea"/>
          <a:cs typeface="+mn-cs"/>
        </a:defRPr>
      </a:lvl8pPr>
      <a:lvl9pPr marL="21762720" indent="-1280160" algn="l" defTabSz="2560320" rtl="0" eaLnBrk="1" latinLnBrk="0" hangingPunct="1">
        <a:spcBef>
          <a:spcPct val="20000"/>
        </a:spcBef>
        <a:buFont typeface="Arial"/>
        <a:buChar char="•"/>
        <a:defRPr sz="11200" kern="1200">
          <a:solidFill>
            <a:schemeClr val="tx1"/>
          </a:solidFill>
          <a:latin typeface="+mn-lt"/>
          <a:ea typeface="+mn-ea"/>
          <a:cs typeface="+mn-cs"/>
        </a:defRPr>
      </a:lvl9pPr>
    </p:bodyStyle>
    <p:other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914400" y="9163022"/>
            <a:ext cx="18744416" cy="1222197"/>
          </a:xfrm>
          <a:prstGeom prst="rect">
            <a:avLst/>
          </a:prstGeom>
          <a:solidFill>
            <a:schemeClr val="accent1">
              <a:lumMod val="60000"/>
              <a:lumOff val="40000"/>
            </a:schemeClr>
          </a:solidFill>
          <a:ln/>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Abstract</a:t>
            </a:r>
            <a:endParaRPr lang="en-US" sz="6000" b="1" dirty="0">
              <a:latin typeface="+mj-lt"/>
              <a:cs typeface="Arial"/>
            </a:endParaRPr>
          </a:p>
        </p:txBody>
      </p:sp>
      <p:sp>
        <p:nvSpPr>
          <p:cNvPr id="11" name="Rectangle 10"/>
          <p:cNvSpPr/>
          <p:nvPr/>
        </p:nvSpPr>
        <p:spPr>
          <a:xfrm>
            <a:off x="915183" y="10411503"/>
            <a:ext cx="18744416" cy="550920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n-US" sz="4400" dirty="0">
                <a:solidFill>
                  <a:schemeClr val="tx1"/>
                </a:solidFill>
              </a:rPr>
              <a:t>The ED is a fast paced, busy, and unpredictable environment, where increased exposures to death, suffering, and trauma can make the ED a stressful environment and makes ED providers are more susceptible to a phenomenon called compassion fatigue (CF), a diminished ability to feel compassion towards those they are tasked to care for. Three main contributors to CF are a poor workplace environment, workplace aggression/violence, and traumatic events. Exploring what contributes to these stressors and exploring ways to reduce them can help ED providers combat CF. </a:t>
            </a:r>
            <a:endParaRPr lang="en-US" sz="4400" dirty="0">
              <a:latin typeface="+mj-lt"/>
              <a:cs typeface="Arial" panose="020B0604020202020204" pitchFamily="34" charset="0"/>
            </a:endParaRPr>
          </a:p>
        </p:txBody>
      </p:sp>
      <p:sp>
        <p:nvSpPr>
          <p:cNvPr id="20" name="TextBox 19"/>
          <p:cNvSpPr txBox="1"/>
          <p:nvPr/>
        </p:nvSpPr>
        <p:spPr>
          <a:xfrm>
            <a:off x="11608981" y="4916070"/>
            <a:ext cx="27988438" cy="3586175"/>
          </a:xfrm>
          <a:prstGeom prst="rect">
            <a:avLst/>
          </a:prstGeom>
          <a:noFill/>
        </p:spPr>
        <p:txBody>
          <a:bodyPr wrap="square" rtlCol="0">
            <a:spAutoFit/>
          </a:bodyPr>
          <a:lstStyle/>
          <a:p>
            <a:pPr algn="ctr"/>
            <a:r>
              <a:rPr lang="en-US" sz="9000" b="1" dirty="0">
                <a:latin typeface="+mj-lt"/>
                <a:cs typeface="Arial"/>
              </a:rPr>
              <a:t>Neggin Assadi, PA-S</a:t>
            </a:r>
          </a:p>
          <a:p>
            <a:pPr algn="ctr"/>
            <a:endParaRPr lang="en-US" sz="1400" b="1" dirty="0">
              <a:latin typeface="+mj-lt"/>
              <a:cs typeface="Arial"/>
            </a:endParaRPr>
          </a:p>
          <a:p>
            <a:pPr algn="ctr">
              <a:lnSpc>
                <a:spcPct val="80000"/>
              </a:lnSpc>
            </a:pPr>
            <a:r>
              <a:rPr lang="en-US" sz="8000" b="1" dirty="0">
                <a:latin typeface="+mj-lt"/>
                <a:cs typeface="Arial"/>
              </a:rPr>
              <a:t>Timothy </a:t>
            </a:r>
            <a:r>
              <a:rPr lang="en-US" sz="8000" b="1" dirty="0" err="1">
                <a:latin typeface="+mj-lt"/>
                <a:cs typeface="Arial"/>
              </a:rPr>
              <a:t>Besse</a:t>
            </a:r>
            <a:r>
              <a:rPr lang="en-US" sz="8000" b="1" dirty="0">
                <a:latin typeface="+mj-lt"/>
                <a:cs typeface="Arial"/>
              </a:rPr>
              <a:t>, MSPAS, MAT, PA-C</a:t>
            </a:r>
            <a:endParaRPr lang="en-US" sz="2400" b="1" dirty="0">
              <a:latin typeface="+mj-lt"/>
              <a:cs typeface="Arial"/>
            </a:endParaRPr>
          </a:p>
          <a:p>
            <a:pPr algn="ctr">
              <a:lnSpc>
                <a:spcPct val="80000"/>
              </a:lnSpc>
            </a:pPr>
            <a:r>
              <a:rPr lang="en-US" sz="7200" b="1" dirty="0">
                <a:latin typeface="+mj-lt"/>
                <a:cs typeface="Arial"/>
              </a:rPr>
              <a:t>Department of Medical Science</a:t>
            </a:r>
            <a:endParaRPr lang="en-US" sz="6600" b="1" dirty="0">
              <a:latin typeface="+mj-lt"/>
              <a:cs typeface="Arial"/>
            </a:endParaRPr>
          </a:p>
        </p:txBody>
      </p:sp>
      <p:grpSp>
        <p:nvGrpSpPr>
          <p:cNvPr id="2" name="Group 1"/>
          <p:cNvGrpSpPr/>
          <p:nvPr/>
        </p:nvGrpSpPr>
        <p:grpSpPr>
          <a:xfrm>
            <a:off x="915183" y="16239323"/>
            <a:ext cx="18744419" cy="10021169"/>
            <a:chOff x="-27950537" y="23752195"/>
            <a:chExt cx="35629297" cy="3926625"/>
          </a:xfrm>
        </p:grpSpPr>
        <p:sp>
          <p:nvSpPr>
            <p:cNvPr id="37" name="TextBox 36"/>
            <p:cNvSpPr txBox="1"/>
            <p:nvPr/>
          </p:nvSpPr>
          <p:spPr>
            <a:xfrm>
              <a:off x="-27720301" y="24316619"/>
              <a:ext cx="35399061" cy="3362201"/>
            </a:xfrm>
            <a:prstGeom prst="rect">
              <a:avLst/>
            </a:prstGeom>
          </p:spPr>
          <p:style>
            <a:lnRef idx="1">
              <a:schemeClr val="accent1"/>
            </a:lnRef>
            <a:fillRef idx="2">
              <a:schemeClr val="accent1"/>
            </a:fillRef>
            <a:effectRef idx="1">
              <a:schemeClr val="accent1"/>
            </a:effectRef>
            <a:fontRef idx="minor">
              <a:schemeClr val="dk1"/>
            </a:fontRef>
          </p:style>
          <p:txBody>
            <a:bodyPr wrap="square" rtlCol="0" anchor="t">
              <a:noAutofit/>
            </a:bodyPr>
            <a:lstStyle/>
            <a:p>
              <a:pPr>
                <a:buSzPct val="100000"/>
                <a:defRPr/>
              </a:pPr>
              <a:r>
                <a:rPr lang="en-US" sz="4400" dirty="0"/>
                <a:t>People rely on emergency staff to make things right when everything is going wrong. The stressful environment of suffering and trauma can take a toll on providers in the form of CF. The Professional Quality of Life Scale (</a:t>
              </a:r>
              <a:r>
                <a:rPr lang="en-US" sz="4400" dirty="0" err="1"/>
                <a:t>ProQOL</a:t>
              </a:r>
              <a:r>
                <a:rPr lang="en-US" sz="4400" dirty="0"/>
                <a:t>), a measurement that looks at the positive and negative outcomes caregivers experience when directly helping people who experience trauma or suffering, divides CF into two subsections: </a:t>
              </a:r>
            </a:p>
            <a:p>
              <a:pPr marL="742950" indent="-742950">
                <a:buSzPct val="100000"/>
                <a:buFont typeface="+mj-lt"/>
                <a:buAutoNum type="arabicPeriod"/>
                <a:defRPr/>
              </a:pPr>
              <a:r>
                <a:rPr lang="en-US" sz="4400" dirty="0"/>
                <a:t>Secondary traumatic stress (STS): “work-related, secondary exposure to people who have experienced extremely or traumatically stressful events” </a:t>
              </a:r>
            </a:p>
            <a:p>
              <a:pPr marL="742950" indent="-742950">
                <a:buSzPct val="100000"/>
                <a:buAutoNum type="arabicPeriod" startAt="2"/>
                <a:defRPr/>
              </a:pPr>
              <a:r>
                <a:rPr lang="en-US" sz="4400" dirty="0"/>
                <a:t>Burnout (BO):  Feelings of hopelessness/exhaustion and increased difficulty in dealing with stressors at work or doing ones job effectively</a:t>
              </a:r>
            </a:p>
            <a:p>
              <a:pPr>
                <a:buSzPct val="100000"/>
                <a:defRPr/>
              </a:pPr>
              <a:endParaRPr lang="en-US" sz="4400" dirty="0"/>
            </a:p>
            <a:p>
              <a:pPr>
                <a:buSzPct val="100000"/>
                <a:defRPr/>
              </a:pPr>
              <a:r>
                <a:rPr lang="en-US" sz="4400" dirty="0"/>
                <a:t>Experiencing either one or both results in CF and be detrimental in many ways </a:t>
              </a:r>
            </a:p>
          </p:txBody>
        </p:sp>
        <p:sp>
          <p:nvSpPr>
            <p:cNvPr id="36" name="TextBox 35"/>
            <p:cNvSpPr txBox="1"/>
            <p:nvPr/>
          </p:nvSpPr>
          <p:spPr>
            <a:xfrm>
              <a:off x="-27950537" y="23752195"/>
              <a:ext cx="35629295" cy="564424"/>
            </a:xfrm>
            <a:prstGeom prst="rect">
              <a:avLst/>
            </a:prstGeom>
            <a:solidFill>
              <a:schemeClr val="accent1">
                <a:lumMod val="60000"/>
                <a:lumOff val="40000"/>
              </a:schemeClr>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Introduction</a:t>
              </a:r>
            </a:p>
          </p:txBody>
        </p:sp>
      </p:grpSp>
      <p:sp>
        <p:nvSpPr>
          <p:cNvPr id="41" name="TextBox 40"/>
          <p:cNvSpPr txBox="1"/>
          <p:nvPr/>
        </p:nvSpPr>
        <p:spPr>
          <a:xfrm>
            <a:off x="957908" y="26593800"/>
            <a:ext cx="18854092" cy="1200329"/>
          </a:xfrm>
          <a:prstGeom prst="rect">
            <a:avLst/>
          </a:prstGeom>
          <a:solidFill>
            <a:schemeClr val="accent1">
              <a:lumMod val="60000"/>
              <a:lumOff val="40000"/>
            </a:schemeClr>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Who cares?</a:t>
            </a:r>
          </a:p>
        </p:txBody>
      </p:sp>
      <p:sp>
        <p:nvSpPr>
          <p:cNvPr id="42" name="Rectangle 41"/>
          <p:cNvSpPr/>
          <p:nvPr/>
        </p:nvSpPr>
        <p:spPr>
          <a:xfrm>
            <a:off x="945650" y="27820413"/>
            <a:ext cx="18828798" cy="9857548"/>
          </a:xfrm>
          <a:prstGeom prst="rect">
            <a:avLst/>
          </a:prstGeom>
        </p:spPr>
        <p:style>
          <a:lnRef idx="1">
            <a:schemeClr val="accent1"/>
          </a:lnRef>
          <a:fillRef idx="2">
            <a:schemeClr val="accent1"/>
          </a:fillRef>
          <a:effectRef idx="1">
            <a:schemeClr val="accent1"/>
          </a:effectRef>
          <a:fontRef idx="minor">
            <a:schemeClr val="dk1"/>
          </a:fontRef>
        </p:style>
        <p:txBody>
          <a:bodyPr wrap="square">
            <a:noAutofit/>
          </a:bodyPr>
          <a:lstStyle/>
          <a:p>
            <a:pPr marR="0" lvl="0">
              <a:spcBef>
                <a:spcPts val="0"/>
              </a:spcBef>
              <a:spcAft>
                <a:spcPts val="0"/>
              </a:spcAft>
            </a:pPr>
            <a:r>
              <a:rPr lang="en-US" sz="4300" dirty="0">
                <a:latin typeface="Calibri (Body)"/>
                <a:ea typeface="Tahoma" panose="020B0604030504040204" pitchFamily="34" charset="0"/>
                <a:cs typeface="Arial" panose="020B0604020202020204" pitchFamily="34" charset="0"/>
              </a:rPr>
              <a:t>You should! CF hurts…</a:t>
            </a:r>
          </a:p>
          <a:p>
            <a:pPr marL="342900" indent="-342900">
              <a:buFont typeface="Symbol"/>
              <a:buChar char=""/>
            </a:pPr>
            <a:r>
              <a:rPr lang="en-US" sz="4300" b="1" dirty="0">
                <a:latin typeface="Calibri (Body)"/>
                <a:ea typeface="Tahoma" panose="020B0604030504040204" pitchFamily="34" charset="0"/>
                <a:cs typeface="Arial" panose="020B0604020202020204" pitchFamily="34" charset="0"/>
              </a:rPr>
              <a:t>The Workplace</a:t>
            </a:r>
            <a:r>
              <a:rPr lang="en-US" sz="4300" dirty="0">
                <a:latin typeface="Calibri (Body)"/>
                <a:ea typeface="Tahoma" panose="020B0604030504040204" pitchFamily="34" charset="0"/>
                <a:cs typeface="Arial" panose="020B0604020202020204" pitchFamily="34" charset="0"/>
              </a:rPr>
              <a:t>: negatively impacts job satisfaction, increases job turnover, increases absenteeism. Up to 59% of providers indicate intent to retire early as a response to stress. A</a:t>
            </a:r>
            <a:r>
              <a:rPr lang="en-US" sz="4300" dirty="0">
                <a:solidFill>
                  <a:srgbClr val="212121"/>
                </a:solidFill>
                <a:effectLst/>
                <a:latin typeface="Calibri (Body)"/>
                <a:ea typeface="Tahoma" panose="020B0604030504040204" pitchFamily="34" charset="0"/>
              </a:rPr>
              <a:t>nnual costs related to BO in US physicians estimated to be $4.6 billion!</a:t>
            </a:r>
            <a:endParaRPr lang="en-US" sz="4300" dirty="0">
              <a:latin typeface="Calibri (Body)"/>
              <a:ea typeface="Tahoma" panose="020B0604030504040204" pitchFamily="34" charset="0"/>
              <a:cs typeface="Arial" panose="020B0604020202020204" pitchFamily="34" charset="0"/>
            </a:endParaRPr>
          </a:p>
          <a:p>
            <a:pPr marL="342900" marR="0" lvl="0" indent="-342900">
              <a:spcBef>
                <a:spcPts val="0"/>
              </a:spcBef>
              <a:spcAft>
                <a:spcPts val="0"/>
              </a:spcAft>
              <a:buFont typeface="Symbol"/>
              <a:buChar char=""/>
            </a:pPr>
            <a:r>
              <a:rPr lang="en-US" sz="4300" b="1" dirty="0">
                <a:latin typeface="Calibri (Body)"/>
                <a:cs typeface="Arial" panose="020B0604020202020204" pitchFamily="34" charset="0"/>
              </a:rPr>
              <a:t>The Providers</a:t>
            </a:r>
            <a:r>
              <a:rPr lang="en-US" sz="4300" dirty="0">
                <a:latin typeface="Calibri (Body)"/>
                <a:cs typeface="Arial" panose="020B0604020202020204" pitchFamily="34" charset="0"/>
              </a:rPr>
              <a:t>:  Leads to mental health issues, substance abuse, physical deterioration. ED nurses </a:t>
            </a:r>
            <a:r>
              <a:rPr lang="en-US" sz="4300" dirty="0">
                <a:solidFill>
                  <a:srgbClr val="212121"/>
                </a:solidFill>
                <a:effectLst/>
                <a:latin typeface="Calibri (Body)"/>
                <a:ea typeface="Tahoma" panose="020B0604030504040204" pitchFamily="34" charset="0"/>
              </a:rPr>
              <a:t>3.5 x more likely to use cocaine or marijuana than compared to the general nurse population. 25% of ED nurses have above subclinical levels of PTSD, 8.5% are at clinical levels of PTSD. </a:t>
            </a:r>
          </a:p>
          <a:p>
            <a:pPr marL="342900" indent="-342900">
              <a:buFont typeface="Symbol"/>
              <a:buChar char=""/>
            </a:pPr>
            <a:r>
              <a:rPr lang="en-US" sz="4300" b="1" dirty="0">
                <a:latin typeface="Calibri (Body)"/>
              </a:rPr>
              <a:t>The Patients</a:t>
            </a:r>
            <a:r>
              <a:rPr lang="en-US" sz="4300" dirty="0">
                <a:latin typeface="Calibri (Body)"/>
              </a:rPr>
              <a:t>: Increased medical errors, lower quality of care, longer waiting times, worse patient outcome/ satisfaction. </a:t>
            </a:r>
            <a:r>
              <a:rPr lang="en-US" sz="4300" dirty="0">
                <a:solidFill>
                  <a:srgbClr val="212121"/>
                </a:solidFill>
                <a:effectLst/>
                <a:latin typeface="Calibri (Body)"/>
                <a:ea typeface="Tahoma" panose="020B0604030504040204" pitchFamily="34" charset="0"/>
              </a:rPr>
              <a:t>BO physicians 2x as likely to be part of </a:t>
            </a:r>
            <a:r>
              <a:rPr lang="en-US" sz="4300" dirty="0">
                <a:effectLst/>
                <a:latin typeface="Calibri (Body)"/>
                <a:ea typeface="Tahoma" panose="020B0604030504040204" pitchFamily="34" charset="0"/>
              </a:rPr>
              <a:t>patient safety incidents, 2x as likely to deliver suboptimal care caused from low professionalism, 3x more likely to get low satisfaction rating. Providers admit mistakes that could have harmed patient at least once in last 6 months, 11% admit </a:t>
            </a:r>
            <a:r>
              <a:rPr lang="en-US" sz="4300" dirty="0">
                <a:latin typeface="Calibri (Body)"/>
                <a:ea typeface="Tahoma" panose="020B0604030504040204" pitchFamily="34" charset="0"/>
              </a:rPr>
              <a:t>mistake did harm patient. </a:t>
            </a:r>
            <a:r>
              <a:rPr lang="en-US" sz="4300" dirty="0">
                <a:effectLst/>
                <a:latin typeface="Calibri (Body)"/>
                <a:ea typeface="Tahoma" panose="020B0604030504040204" pitchFamily="34" charset="0"/>
              </a:rPr>
              <a:t> </a:t>
            </a:r>
          </a:p>
          <a:p>
            <a:pPr marL="342900" marR="0" lvl="0" indent="-342900">
              <a:spcBef>
                <a:spcPts val="0"/>
              </a:spcBef>
              <a:spcAft>
                <a:spcPts val="0"/>
              </a:spcAft>
              <a:buFont typeface="Symbol"/>
              <a:buChar char=""/>
            </a:pPr>
            <a:endParaRPr lang="en-US" sz="4300" dirty="0">
              <a:solidFill>
                <a:srgbClr val="212121"/>
              </a:solidFill>
              <a:effectLst/>
              <a:latin typeface="Calibri (Body)"/>
              <a:ea typeface="Tahoma" panose="020B0604030504040204" pitchFamily="34" charset="0"/>
            </a:endParaRPr>
          </a:p>
          <a:p>
            <a:pPr marL="342900" marR="0" lvl="0" indent="-342900">
              <a:spcBef>
                <a:spcPts val="0"/>
              </a:spcBef>
              <a:spcAft>
                <a:spcPts val="0"/>
              </a:spcAft>
              <a:buFont typeface="Symbol"/>
              <a:buChar char=""/>
            </a:pPr>
            <a:endParaRPr lang="en-US" sz="4300" dirty="0">
              <a:solidFill>
                <a:srgbClr val="212121"/>
              </a:solidFill>
              <a:effectLst/>
              <a:latin typeface="Calibri (Body)"/>
              <a:ea typeface="Tahoma" panose="020B0604030504040204" pitchFamily="34" charset="0"/>
            </a:endParaRPr>
          </a:p>
          <a:p>
            <a:pPr marL="342900" marR="0" lvl="0" indent="-342900">
              <a:spcBef>
                <a:spcPts val="0"/>
              </a:spcBef>
              <a:spcAft>
                <a:spcPts val="0"/>
              </a:spcAft>
              <a:buFont typeface="Symbol"/>
              <a:buChar char=""/>
            </a:pPr>
            <a:endParaRPr lang="en-US" sz="4300" dirty="0">
              <a:solidFill>
                <a:srgbClr val="212121"/>
              </a:solidFill>
              <a:effectLst/>
              <a:latin typeface="Calibri (Body)"/>
              <a:ea typeface="Tahoma" panose="020B0604030504040204" pitchFamily="34" charset="0"/>
            </a:endParaRPr>
          </a:p>
          <a:p>
            <a:pPr marL="342900" marR="0" lvl="0" indent="-342900">
              <a:spcBef>
                <a:spcPts val="0"/>
              </a:spcBef>
              <a:spcAft>
                <a:spcPts val="0"/>
              </a:spcAft>
              <a:buFont typeface="Symbol"/>
              <a:buChar char=""/>
            </a:pPr>
            <a:endParaRPr lang="en-US" sz="4300" dirty="0">
              <a:effectLst/>
              <a:latin typeface="Calibri (Body)"/>
              <a:ea typeface="Tahoma" panose="020B0604030504040204" pitchFamily="34" charset="0"/>
            </a:endParaRPr>
          </a:p>
          <a:p>
            <a:pPr marL="342900" marR="0" lvl="0" indent="-342900">
              <a:spcBef>
                <a:spcPts val="0"/>
              </a:spcBef>
              <a:spcAft>
                <a:spcPts val="0"/>
              </a:spcAft>
              <a:buFont typeface="Symbol"/>
              <a:buChar char=""/>
            </a:pPr>
            <a:endParaRPr lang="en-US" sz="4300" dirty="0">
              <a:latin typeface="Calibri (Body)"/>
            </a:endParaRPr>
          </a:p>
          <a:p>
            <a:pPr marR="0" lvl="0">
              <a:spcBef>
                <a:spcPts val="0"/>
              </a:spcBef>
              <a:spcAft>
                <a:spcPts val="0"/>
              </a:spcAft>
            </a:pPr>
            <a:endParaRPr lang="en-US" sz="4300" dirty="0">
              <a:latin typeface="Calibri (Body)"/>
            </a:endParaRPr>
          </a:p>
          <a:p>
            <a:pPr marR="0" lvl="0">
              <a:spcBef>
                <a:spcPts val="0"/>
              </a:spcBef>
              <a:spcAft>
                <a:spcPts val="0"/>
              </a:spcAft>
            </a:pPr>
            <a:endParaRPr lang="en-US" sz="4300" dirty="0">
              <a:latin typeface="Calibri (Body)"/>
              <a:ea typeface="Tahoma" panose="020B0604030504040204" pitchFamily="34" charset="0"/>
              <a:cs typeface="Arial" panose="020B0604020202020204" pitchFamily="34" charset="0"/>
            </a:endParaRPr>
          </a:p>
        </p:txBody>
      </p:sp>
      <p:sp>
        <p:nvSpPr>
          <p:cNvPr id="49" name="TextBox 48"/>
          <p:cNvSpPr txBox="1"/>
          <p:nvPr/>
        </p:nvSpPr>
        <p:spPr>
          <a:xfrm>
            <a:off x="34490316" y="23908414"/>
            <a:ext cx="15619888" cy="550920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marL="0" marR="0" lvl="0" indent="0" algn="l" defTabSz="2560320" rtl="0" eaLnBrk="1" fontAlgn="auto" latinLnBrk="0" hangingPunct="1">
              <a:lnSpc>
                <a:spcPct val="100000"/>
              </a:lnSpc>
              <a:spcBef>
                <a:spcPts val="0"/>
              </a:spcBef>
              <a:spcAft>
                <a:spcPts val="0"/>
              </a:spcAft>
              <a:buClrTx/>
              <a:buSzTx/>
              <a:buFontTx/>
              <a:buNone/>
              <a:tabLst/>
              <a:defRPr/>
            </a:pPr>
            <a:endParaRPr kumimoji="0" lang="en-US" sz="44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256032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prstClr val="black"/>
                </a:solidFill>
                <a:effectLst/>
                <a:uLnTx/>
                <a:uFillTx/>
                <a:latin typeface="Calibri"/>
                <a:ea typeface="+mn-ea"/>
                <a:cs typeface="+mn-cs"/>
              </a:rPr>
              <a:t>Important to not only implement changes but to follow up!  Many studies have determined causes of CF in ED staff but few look at the changes proposed.</a:t>
            </a:r>
          </a:p>
          <a:p>
            <a:pPr marL="571500" marR="0" lvl="0" indent="-571500" algn="l" defTabSz="25603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400" b="0" i="0" u="none" strike="noStrike" kern="1200" cap="none" spc="0" normalizeH="0" baseline="0" noProof="0" dirty="0">
                <a:ln>
                  <a:noFill/>
                </a:ln>
                <a:solidFill>
                  <a:prstClr val="black"/>
                </a:solidFill>
                <a:effectLst/>
                <a:uLnTx/>
                <a:uFillTx/>
                <a:latin typeface="Calibri"/>
                <a:ea typeface="+mn-ea"/>
                <a:cs typeface="+mn-cs"/>
              </a:rPr>
              <a:t>Important to see if initial changes work. </a:t>
            </a:r>
            <a:endParaRPr lang="en-US" sz="4400" dirty="0">
              <a:solidFill>
                <a:prstClr val="black"/>
              </a:solidFill>
              <a:latin typeface="Calibri"/>
            </a:endParaRPr>
          </a:p>
          <a:p>
            <a:pPr marL="571500" marR="0" lvl="0" indent="-571500" algn="l" defTabSz="25603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400" b="0" i="0" u="none" strike="noStrike" kern="1200" cap="none" spc="0" normalizeH="0" baseline="0" noProof="0" dirty="0">
                <a:ln>
                  <a:noFill/>
                </a:ln>
                <a:solidFill>
                  <a:prstClr val="black"/>
                </a:solidFill>
                <a:effectLst/>
                <a:uLnTx/>
                <a:uFillTx/>
                <a:latin typeface="Calibri"/>
                <a:ea typeface="+mn-ea"/>
                <a:cs typeface="+mn-cs"/>
              </a:rPr>
              <a:t>Can measure, further tweak changes as needed</a:t>
            </a:r>
          </a:p>
          <a:p>
            <a:pPr marL="571500" marR="0" lvl="0" indent="-571500" algn="l" defTabSz="25603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400" b="0" i="0" u="none" strike="noStrike" kern="1200" cap="none" spc="0" normalizeH="0" baseline="0" noProof="0" dirty="0">
                <a:ln>
                  <a:noFill/>
                </a:ln>
                <a:solidFill>
                  <a:prstClr val="black"/>
                </a:solidFill>
                <a:effectLst/>
                <a:uLnTx/>
                <a:uFillTx/>
                <a:latin typeface="Calibri"/>
                <a:ea typeface="+mn-ea"/>
                <a:cs typeface="+mn-cs"/>
              </a:rPr>
              <a:t>Essential to get feed</a:t>
            </a:r>
            <a:r>
              <a:rPr lang="en-US" sz="4400" dirty="0">
                <a:solidFill>
                  <a:prstClr val="black"/>
                </a:solidFill>
                <a:latin typeface="Calibri"/>
              </a:rPr>
              <a:t>back from staff, patients, and workplace</a:t>
            </a:r>
          </a:p>
          <a:p>
            <a:pPr marL="571500" marR="0" lvl="0" indent="-571500" algn="l" defTabSz="256032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4400" b="0" i="0" u="none" strike="noStrike" kern="1200" cap="none" spc="0" normalizeH="0" baseline="0" noProof="0" dirty="0">
                <a:ln>
                  <a:noFill/>
                </a:ln>
                <a:solidFill>
                  <a:prstClr val="black"/>
                </a:solidFill>
                <a:effectLst/>
                <a:uLnTx/>
                <a:uFillTx/>
                <a:latin typeface="Calibri"/>
                <a:ea typeface="+mn-ea"/>
                <a:cs typeface="+mn-cs"/>
              </a:rPr>
              <a:t>Ultimately, the only place to go is up!</a:t>
            </a:r>
          </a:p>
        </p:txBody>
      </p:sp>
      <p:sp>
        <p:nvSpPr>
          <p:cNvPr id="58" name="TextBox 57"/>
          <p:cNvSpPr txBox="1"/>
          <p:nvPr/>
        </p:nvSpPr>
        <p:spPr>
          <a:xfrm>
            <a:off x="34485187" y="23241000"/>
            <a:ext cx="15684904" cy="1200329"/>
          </a:xfrm>
          <a:prstGeom prst="rect">
            <a:avLst/>
          </a:prstGeom>
          <a:solidFill>
            <a:srgbClr val="95B3D7"/>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Future Considerations </a:t>
            </a:r>
          </a:p>
        </p:txBody>
      </p:sp>
      <p:pic>
        <p:nvPicPr>
          <p:cNvPr id="27" name="Picture 26" descr="au_logo_4C_castle_fnd.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0" y="1877335"/>
            <a:ext cx="10287000" cy="4005072"/>
          </a:xfrm>
          <a:prstGeom prst="rect">
            <a:avLst/>
          </a:prstGeom>
        </p:spPr>
      </p:pic>
      <p:sp>
        <p:nvSpPr>
          <p:cNvPr id="45" name="TextBox 44"/>
          <p:cNvSpPr txBox="1"/>
          <p:nvPr/>
        </p:nvSpPr>
        <p:spPr>
          <a:xfrm>
            <a:off x="20116800" y="9211174"/>
            <a:ext cx="13911189" cy="1222197"/>
          </a:xfrm>
          <a:prstGeom prst="rect">
            <a:avLst/>
          </a:prstGeom>
          <a:solidFill>
            <a:schemeClr val="accent1">
              <a:lumMod val="60000"/>
              <a:lumOff val="40000"/>
            </a:schemeClr>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Common Contributing Factors </a:t>
            </a:r>
          </a:p>
        </p:txBody>
      </p:sp>
      <p:sp>
        <p:nvSpPr>
          <p:cNvPr id="86" name="TextBox 85"/>
          <p:cNvSpPr txBox="1"/>
          <p:nvPr/>
        </p:nvSpPr>
        <p:spPr>
          <a:xfrm>
            <a:off x="52111158" y="397539"/>
            <a:ext cx="21342551" cy="33947755"/>
          </a:xfrm>
          <a:prstGeom prst="rect">
            <a:avLst/>
          </a:prstGeom>
        </p:spPr>
        <p:style>
          <a:lnRef idx="1">
            <a:schemeClr val="accent1"/>
          </a:lnRef>
          <a:fillRef idx="2">
            <a:schemeClr val="accent1"/>
          </a:fillRef>
          <a:effectRef idx="1">
            <a:schemeClr val="accent1"/>
          </a:effectRef>
          <a:fontRef idx="minor">
            <a:schemeClr val="dk1"/>
          </a:fontRef>
        </p:style>
        <p:txBody>
          <a:bodyPr wrap="square" numCol="3" rtlCol="0">
            <a:spAutoFit/>
          </a:bodyPr>
          <a:lstStyle/>
          <a:p>
            <a:pPr marL="342900" marR="0" lvl="0" indent="-342900">
              <a:lnSpc>
                <a:spcPct val="107000"/>
              </a:lnSpc>
              <a:spcBef>
                <a:spcPts val="0"/>
              </a:spcBef>
              <a:spcAft>
                <a:spcPts val="800"/>
              </a:spcAft>
              <a:buFont typeface="+mj-lt"/>
              <a:buAutoNum type="arabicPeriod"/>
            </a:pPr>
            <a:r>
              <a:rPr lang="en-US" sz="4000" kern="100" dirty="0">
                <a:effectLst/>
                <a:latin typeface="Times New Roman" panose="02020603050405020304" pitchFamily="18" charset="0"/>
                <a:ea typeface="Calibri" panose="020F0502020204030204" pitchFamily="34" charset="0"/>
                <a:cs typeface="Times New Roman" panose="02020603050405020304" pitchFamily="18" charset="0"/>
              </a:rPr>
              <a:t>References</a:t>
            </a:r>
          </a:p>
          <a:p>
            <a:pPr marL="342900" marR="0" lvl="0" indent="-342900">
              <a:lnSpc>
                <a:spcPct val="107000"/>
              </a:lnSpc>
              <a:spcBef>
                <a:spcPts val="0"/>
              </a:spcBef>
              <a:spcAft>
                <a:spcPts val="800"/>
              </a:spcAft>
              <a:buFont typeface="+mj-lt"/>
              <a:buAutoNum type="arabicPeriod"/>
            </a:pPr>
            <a:endParaRPr lang="en-US" sz="4000" kern="100" dirty="0">
              <a:latin typeface="Times New Roman" panose="02020603050405020304" pitchFamily="18"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Font typeface="+mj-lt"/>
              <a:buAutoNum type="arabicPeriod"/>
            </a:pPr>
            <a:r>
              <a:rPr lang="en-US" sz="4000" kern="100" dirty="0" err="1">
                <a:effectLst/>
                <a:latin typeface="Times New Roman" panose="02020603050405020304" pitchFamily="18" charset="0"/>
                <a:ea typeface="Calibri" panose="020F0502020204030204" pitchFamily="34" charset="0"/>
                <a:cs typeface="Times New Roman" panose="02020603050405020304" pitchFamily="18" charset="0"/>
              </a:rPr>
              <a:t>Stamm</a:t>
            </a:r>
            <a:r>
              <a:rPr lang="en-US" sz="4000" kern="100" dirty="0">
                <a:effectLst/>
                <a:latin typeface="Times New Roman" panose="02020603050405020304" pitchFamily="18" charset="0"/>
                <a:ea typeface="Calibri" panose="020F0502020204030204" pitchFamily="34" charset="0"/>
                <a:cs typeface="Times New Roman" panose="02020603050405020304" pitchFamily="18" charset="0"/>
              </a:rPr>
              <a:t>, B.H. (2010). The Concise </a:t>
            </a:r>
            <a:r>
              <a:rPr lang="en-US" sz="4000" kern="100" dirty="0" err="1">
                <a:effectLst/>
                <a:latin typeface="Times New Roman" panose="02020603050405020304" pitchFamily="18" charset="0"/>
                <a:ea typeface="Calibri" panose="020F0502020204030204" pitchFamily="34" charset="0"/>
                <a:cs typeface="Times New Roman" panose="02020603050405020304" pitchFamily="18" charset="0"/>
              </a:rPr>
              <a:t>ProQOL</a:t>
            </a:r>
            <a:r>
              <a:rPr lang="en-US" sz="4000" kern="100" dirty="0">
                <a:effectLst/>
                <a:latin typeface="Times New Roman" panose="02020603050405020304" pitchFamily="18" charset="0"/>
                <a:ea typeface="Calibri" panose="020F0502020204030204" pitchFamily="34" charset="0"/>
                <a:cs typeface="Times New Roman" panose="02020603050405020304" pitchFamily="18" charset="0"/>
              </a:rPr>
              <a:t> Manual. </a:t>
            </a:r>
            <a:r>
              <a:rPr lang="en-US" sz="4000" kern="100" dirty="0" err="1">
                <a:effectLst/>
                <a:latin typeface="Times New Roman" panose="02020603050405020304" pitchFamily="18" charset="0"/>
                <a:ea typeface="Calibri" panose="020F0502020204030204" pitchFamily="34" charset="0"/>
                <a:cs typeface="Times New Roman" panose="02020603050405020304" pitchFamily="18" charset="0"/>
              </a:rPr>
              <a:t>Pocat</a:t>
            </a:r>
            <a:r>
              <a:rPr lang="en-US" sz="4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kern="100" dirty="0" err="1">
                <a:effectLst/>
                <a:latin typeface="Times New Roman" panose="02020603050405020304" pitchFamily="18" charset="0"/>
                <a:ea typeface="Calibri" panose="020F0502020204030204" pitchFamily="34" charset="0"/>
                <a:cs typeface="Times New Roman" panose="02020603050405020304" pitchFamily="18" charset="0"/>
              </a:rPr>
              <a:t>ello</a:t>
            </a:r>
            <a:r>
              <a:rPr lang="en-US" sz="4000" kern="100" dirty="0">
                <a:effectLst/>
                <a:latin typeface="Times New Roman" panose="02020603050405020304" pitchFamily="18" charset="0"/>
                <a:ea typeface="Calibri" panose="020F0502020204030204" pitchFamily="34" charset="0"/>
                <a:cs typeface="Times New Roman" panose="02020603050405020304" pitchFamily="18" charset="0"/>
              </a:rPr>
              <a:t>, ID: ProQOL.org</a:t>
            </a:r>
            <a:endParaRPr lang="en-US" sz="40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buFont typeface="+mj-lt"/>
              <a:buAutoNum type="arabicPeriod"/>
            </a:pPr>
            <a:r>
              <a:rPr lang="en-US" sz="4000" dirty="0" err="1">
                <a:effectLst/>
                <a:latin typeface="Times New Roman" panose="02020603050405020304" pitchFamily="18" charset="0"/>
                <a:ea typeface="Times New Roman" panose="02020603050405020304" pitchFamily="18" charset="0"/>
              </a:rPr>
              <a:t>Adriaenssens</a:t>
            </a:r>
            <a:r>
              <a:rPr lang="en-US" sz="4000" dirty="0">
                <a:effectLst/>
                <a:latin typeface="Times New Roman" panose="02020603050405020304" pitchFamily="18" charset="0"/>
                <a:ea typeface="Times New Roman" panose="02020603050405020304" pitchFamily="18" charset="0"/>
              </a:rPr>
              <a:t> J, de Gucht V, </a:t>
            </a:r>
            <a:r>
              <a:rPr lang="en-US" sz="4000" dirty="0" err="1">
                <a:effectLst/>
                <a:latin typeface="Times New Roman" panose="02020603050405020304" pitchFamily="18" charset="0"/>
                <a:ea typeface="Times New Roman" panose="02020603050405020304" pitchFamily="18" charset="0"/>
              </a:rPr>
              <a:t>Maes</a:t>
            </a:r>
            <a:r>
              <a:rPr lang="en-US" sz="4000" dirty="0">
                <a:effectLst/>
                <a:latin typeface="Times New Roman" panose="02020603050405020304" pitchFamily="18" charset="0"/>
                <a:ea typeface="Times New Roman" panose="02020603050405020304" pitchFamily="18" charset="0"/>
              </a:rPr>
              <a:t> S. The impact of traumatic events on emergency room nurses: Findings from a questionnaire survey. </a:t>
            </a:r>
            <a:r>
              <a:rPr lang="en-US" sz="4000" i="1" dirty="0">
                <a:effectLst/>
                <a:latin typeface="Times New Roman" panose="02020603050405020304" pitchFamily="18" charset="0"/>
                <a:ea typeface="Times New Roman" panose="02020603050405020304" pitchFamily="18" charset="0"/>
              </a:rPr>
              <a:t>International Journal of Nursing Studies</a:t>
            </a:r>
            <a:r>
              <a:rPr lang="en-US" sz="4000" dirty="0">
                <a:effectLst/>
                <a:latin typeface="Times New Roman" panose="02020603050405020304" pitchFamily="18" charset="0"/>
                <a:ea typeface="Times New Roman" panose="02020603050405020304" pitchFamily="18" charset="0"/>
              </a:rPr>
              <a:t>. 2012;49(11):1411-1422. doi:10.1016/j.ijnurstu.2012.07.003 </a:t>
            </a:r>
          </a:p>
          <a:p>
            <a:pPr marL="342900" marR="0" lvl="0" indent="-342900">
              <a:buFont typeface="+mj-lt"/>
              <a:buAutoNum type="arabicPeriod"/>
            </a:pPr>
            <a:r>
              <a:rPr lang="en-US" sz="4000" dirty="0" err="1">
                <a:effectLst/>
                <a:latin typeface="Times New Roman" panose="02020603050405020304" pitchFamily="18" charset="0"/>
                <a:ea typeface="Times New Roman" panose="02020603050405020304" pitchFamily="18" charset="0"/>
              </a:rPr>
              <a:t>Panagioti</a:t>
            </a:r>
            <a:r>
              <a:rPr lang="en-US" sz="4000" dirty="0">
                <a:effectLst/>
                <a:latin typeface="Times New Roman" panose="02020603050405020304" pitchFamily="18" charset="0"/>
                <a:ea typeface="Times New Roman" panose="02020603050405020304" pitchFamily="18" charset="0"/>
              </a:rPr>
              <a:t> M, Geraghty K, Johnson J, et al. Association between physician burnout and patient safety, professionalism, and patient satisfaction. </a:t>
            </a:r>
            <a:r>
              <a:rPr lang="en-US" sz="4000" i="1" dirty="0">
                <a:effectLst/>
                <a:latin typeface="Times New Roman" panose="02020603050405020304" pitchFamily="18" charset="0"/>
                <a:ea typeface="Times New Roman" panose="02020603050405020304" pitchFamily="18" charset="0"/>
              </a:rPr>
              <a:t>JAMA Internal Medicine</a:t>
            </a:r>
            <a:r>
              <a:rPr lang="en-US" sz="4000" dirty="0">
                <a:effectLst/>
                <a:latin typeface="Times New Roman" panose="02020603050405020304" pitchFamily="18" charset="0"/>
                <a:ea typeface="Times New Roman" panose="02020603050405020304" pitchFamily="18" charset="0"/>
              </a:rPr>
              <a:t>. 2018;178(10):1317. doi:10.1001/jamainternmed.2018.3713 </a:t>
            </a:r>
          </a:p>
          <a:p>
            <a:pPr marL="342900" marR="0" lvl="0" indent="-342900">
              <a:buFont typeface="+mj-lt"/>
              <a:buAutoNum type="arabicPeriod"/>
            </a:pPr>
            <a:r>
              <a:rPr lang="en-US" sz="4000" dirty="0">
                <a:effectLst/>
                <a:latin typeface="Times New Roman" panose="02020603050405020304" pitchFamily="18" charset="0"/>
                <a:ea typeface="Times New Roman" panose="02020603050405020304" pitchFamily="18" charset="0"/>
              </a:rPr>
              <a:t>Zhang Y, Feng X. The relationship between job satisfaction, Burnout, and turnover intention among physicians from urban state-owned Medical Institutions in Hubei, China: A cross-sectional study. </a:t>
            </a:r>
            <a:r>
              <a:rPr lang="en-US" sz="4000" i="1" dirty="0">
                <a:effectLst/>
                <a:latin typeface="Times New Roman" panose="02020603050405020304" pitchFamily="18" charset="0"/>
                <a:ea typeface="Times New Roman" panose="02020603050405020304" pitchFamily="18" charset="0"/>
              </a:rPr>
              <a:t>BMC Health Services Research</a:t>
            </a:r>
            <a:r>
              <a:rPr lang="en-US" sz="4000" dirty="0">
                <a:effectLst/>
                <a:latin typeface="Times New Roman" panose="02020603050405020304" pitchFamily="18" charset="0"/>
                <a:ea typeface="Times New Roman" panose="02020603050405020304" pitchFamily="18" charset="0"/>
              </a:rPr>
              <a:t>. 2011;11(1). doi:10.1186/1472-6963-11-235 </a:t>
            </a:r>
          </a:p>
          <a:p>
            <a:pPr marL="342900" marR="0" lvl="0" indent="-342900">
              <a:buFont typeface="+mj-lt"/>
              <a:buAutoNum type="arabicPeriod"/>
            </a:pPr>
            <a:r>
              <a:rPr lang="en-US" sz="4000" dirty="0">
                <a:effectLst/>
                <a:latin typeface="Times New Roman" panose="02020603050405020304" pitchFamily="18" charset="0"/>
                <a:ea typeface="Times New Roman" panose="02020603050405020304" pitchFamily="18" charset="0"/>
              </a:rPr>
              <a:t>Healy S, Tyrrell M. Stress in emergency departments: Experiences of nurses and doctors. </a:t>
            </a:r>
            <a:r>
              <a:rPr lang="en-US" sz="4000" i="1" dirty="0">
                <a:effectLst/>
                <a:latin typeface="Times New Roman" panose="02020603050405020304" pitchFamily="18" charset="0"/>
                <a:ea typeface="Times New Roman" panose="02020603050405020304" pitchFamily="18" charset="0"/>
              </a:rPr>
              <a:t>Emergency Nurse</a:t>
            </a:r>
            <a:r>
              <a:rPr lang="en-US" sz="4000" dirty="0">
                <a:effectLst/>
                <a:latin typeface="Times New Roman" panose="02020603050405020304" pitchFamily="18" charset="0"/>
                <a:ea typeface="Times New Roman" panose="02020603050405020304" pitchFamily="18" charset="0"/>
              </a:rPr>
              <a:t>. 2011;19(4):31-37. doi:10.7748/en2011.07.19.4.31.c8611 </a:t>
            </a:r>
          </a:p>
          <a:p>
            <a:pPr marL="342900" marR="0" lvl="0" indent="-342900">
              <a:buFont typeface="+mj-lt"/>
              <a:buAutoNum type="arabicPeriod"/>
            </a:pPr>
            <a:r>
              <a:rPr lang="en-US" sz="4000" dirty="0" err="1">
                <a:effectLst/>
                <a:latin typeface="Times New Roman" panose="02020603050405020304" pitchFamily="18" charset="0"/>
                <a:ea typeface="Times New Roman" panose="02020603050405020304" pitchFamily="18" charset="0"/>
              </a:rPr>
              <a:t>Trinkoff</a:t>
            </a:r>
            <a:r>
              <a:rPr lang="en-US" sz="4000" dirty="0">
                <a:effectLst/>
                <a:latin typeface="Times New Roman" panose="02020603050405020304" pitchFamily="18" charset="0"/>
                <a:ea typeface="Times New Roman" panose="02020603050405020304" pitchFamily="18" charset="0"/>
              </a:rPr>
              <a:t> AM, </a:t>
            </a:r>
            <a:r>
              <a:rPr lang="en-US" sz="4000" dirty="0" err="1">
                <a:effectLst/>
                <a:latin typeface="Times New Roman" panose="02020603050405020304" pitchFamily="18" charset="0"/>
                <a:ea typeface="Times New Roman" panose="02020603050405020304" pitchFamily="18" charset="0"/>
              </a:rPr>
              <a:t>Storr</a:t>
            </a:r>
            <a:r>
              <a:rPr lang="en-US" sz="4000" dirty="0">
                <a:effectLst/>
                <a:latin typeface="Times New Roman" panose="02020603050405020304" pitchFamily="18" charset="0"/>
                <a:ea typeface="Times New Roman" panose="02020603050405020304" pitchFamily="18" charset="0"/>
              </a:rPr>
              <a:t> CL. Substance use among nurses: Differences between specialties. </a:t>
            </a:r>
            <a:r>
              <a:rPr lang="en-US" sz="4000" i="1" dirty="0">
                <a:effectLst/>
                <a:latin typeface="Times New Roman" panose="02020603050405020304" pitchFamily="18" charset="0"/>
                <a:ea typeface="Times New Roman" panose="02020603050405020304" pitchFamily="18" charset="0"/>
              </a:rPr>
              <a:t>Journal of Addictions Nursing</a:t>
            </a:r>
            <a:r>
              <a:rPr lang="en-US" sz="4000" dirty="0">
                <a:effectLst/>
                <a:latin typeface="Times New Roman" panose="02020603050405020304" pitchFamily="18" charset="0"/>
                <a:ea typeface="Times New Roman" panose="02020603050405020304" pitchFamily="18" charset="0"/>
              </a:rPr>
              <a:t>. 1998;10(2):77-84. doi:10.3109/10884609809041784 </a:t>
            </a:r>
          </a:p>
          <a:p>
            <a:pPr marL="342900" marR="0" lvl="0" indent="-342900">
              <a:buFont typeface="+mj-lt"/>
              <a:buAutoNum type="arabicPeriod"/>
            </a:pPr>
            <a:r>
              <a:rPr lang="en-US" sz="4000" dirty="0">
                <a:effectLst/>
                <a:latin typeface="Times New Roman" panose="02020603050405020304" pitchFamily="18" charset="0"/>
                <a:ea typeface="Times New Roman" panose="02020603050405020304" pitchFamily="18" charset="0"/>
              </a:rPr>
              <a:t>Han S, </a:t>
            </a:r>
            <a:r>
              <a:rPr lang="en-US" sz="4000" dirty="0" err="1">
                <a:effectLst/>
                <a:latin typeface="Times New Roman" panose="02020603050405020304" pitchFamily="18" charset="0"/>
                <a:ea typeface="Times New Roman" panose="02020603050405020304" pitchFamily="18" charset="0"/>
              </a:rPr>
              <a:t>Shanafelt</a:t>
            </a:r>
            <a:r>
              <a:rPr lang="en-US" sz="4000" dirty="0">
                <a:effectLst/>
                <a:latin typeface="Times New Roman" panose="02020603050405020304" pitchFamily="18" charset="0"/>
                <a:ea typeface="Times New Roman" panose="02020603050405020304" pitchFamily="18" charset="0"/>
              </a:rPr>
              <a:t> TD, </a:t>
            </a:r>
            <a:r>
              <a:rPr lang="en-US" sz="4000" dirty="0" err="1">
                <a:effectLst/>
                <a:latin typeface="Times New Roman" panose="02020603050405020304" pitchFamily="18" charset="0"/>
                <a:ea typeface="Times New Roman" panose="02020603050405020304" pitchFamily="18" charset="0"/>
              </a:rPr>
              <a:t>Sinsky</a:t>
            </a:r>
            <a:r>
              <a:rPr lang="en-US" sz="4000" dirty="0">
                <a:effectLst/>
                <a:latin typeface="Times New Roman" panose="02020603050405020304" pitchFamily="18" charset="0"/>
                <a:ea typeface="Times New Roman" panose="02020603050405020304" pitchFamily="18" charset="0"/>
              </a:rPr>
              <a:t> CA, et al. Estimating the attributable cost of physician burnout in the United States. </a:t>
            </a:r>
            <a:r>
              <a:rPr lang="en-US" sz="4000" i="1" dirty="0">
                <a:effectLst/>
                <a:latin typeface="Times New Roman" panose="02020603050405020304" pitchFamily="18" charset="0"/>
                <a:ea typeface="Times New Roman" panose="02020603050405020304" pitchFamily="18" charset="0"/>
              </a:rPr>
              <a:t>Annals of Internal Medicine</a:t>
            </a:r>
            <a:r>
              <a:rPr lang="en-US" sz="4000" dirty="0">
                <a:effectLst/>
                <a:latin typeface="Times New Roman" panose="02020603050405020304" pitchFamily="18" charset="0"/>
                <a:ea typeface="Times New Roman" panose="02020603050405020304" pitchFamily="18" charset="0"/>
              </a:rPr>
              <a:t>. 2019;170(11):784. doi:10.7326/m18-1422 </a:t>
            </a:r>
          </a:p>
          <a:p>
            <a:pPr marL="342900" marR="0" lvl="0" indent="-342900">
              <a:buFont typeface="+mj-lt"/>
              <a:buAutoNum type="arabicPeriod"/>
            </a:pPr>
            <a:r>
              <a:rPr lang="en-US" sz="4000" dirty="0">
                <a:effectLst/>
                <a:latin typeface="Times New Roman" panose="02020603050405020304" pitchFamily="18" charset="0"/>
                <a:ea typeface="Times New Roman" panose="02020603050405020304" pitchFamily="18" charset="0"/>
              </a:rPr>
              <a:t>McDermid F, Judy Mannix, Peters K. Factors contributing to high turnover rates of emergency nurses: A review of the literature. </a:t>
            </a:r>
            <a:r>
              <a:rPr lang="en-US" sz="4000" i="1" dirty="0">
                <a:effectLst/>
                <a:latin typeface="Times New Roman" panose="02020603050405020304" pitchFamily="18" charset="0"/>
                <a:ea typeface="Times New Roman" panose="02020603050405020304" pitchFamily="18" charset="0"/>
              </a:rPr>
              <a:t>Australian Critical Care</a:t>
            </a:r>
            <a:r>
              <a:rPr lang="en-US" sz="4000" dirty="0">
                <a:effectLst/>
                <a:latin typeface="Times New Roman" panose="02020603050405020304" pitchFamily="18" charset="0"/>
                <a:ea typeface="Times New Roman" panose="02020603050405020304" pitchFamily="18" charset="0"/>
              </a:rPr>
              <a:t>. 2020;33(4):390-396. doi:10.1016/j.aucc.2019.09.002 </a:t>
            </a:r>
          </a:p>
          <a:p>
            <a:pPr marL="342900" marR="0" lvl="0" indent="-342900">
              <a:buFont typeface="+mj-lt"/>
              <a:buAutoNum type="arabicPeriod"/>
            </a:pPr>
            <a:r>
              <a:rPr lang="en-US" sz="4000" dirty="0" err="1">
                <a:effectLst/>
                <a:latin typeface="Times New Roman" panose="02020603050405020304" pitchFamily="18" charset="0"/>
                <a:ea typeface="Times New Roman" panose="02020603050405020304" pitchFamily="18" charset="0"/>
              </a:rPr>
              <a:t>Kowalenko</a:t>
            </a:r>
            <a:r>
              <a:rPr lang="en-US" sz="4000" dirty="0">
                <a:effectLst/>
                <a:latin typeface="Times New Roman" panose="02020603050405020304" pitchFamily="18" charset="0"/>
                <a:ea typeface="Times New Roman" panose="02020603050405020304" pitchFamily="18" charset="0"/>
              </a:rPr>
              <a:t> T, Walters BL, Khare RK, Compton S. Workplace violence: A survey of emergency physicians in the State of Michigan. </a:t>
            </a:r>
            <a:r>
              <a:rPr lang="en-US" sz="4000" i="1" dirty="0">
                <a:effectLst/>
                <a:latin typeface="Times New Roman" panose="02020603050405020304" pitchFamily="18" charset="0"/>
                <a:ea typeface="Times New Roman" panose="02020603050405020304" pitchFamily="18" charset="0"/>
              </a:rPr>
              <a:t>Annals of Emergency Medicine</a:t>
            </a:r>
            <a:r>
              <a:rPr lang="en-US" sz="4000" dirty="0">
                <a:effectLst/>
                <a:latin typeface="Times New Roman" panose="02020603050405020304" pitchFamily="18" charset="0"/>
                <a:ea typeface="Times New Roman" panose="02020603050405020304" pitchFamily="18" charset="0"/>
              </a:rPr>
              <a:t>. 2005;46(2):142-147. doi:10.1016/j.annemergmed.2004.10.010 </a:t>
            </a:r>
          </a:p>
          <a:p>
            <a:pPr marL="342900" marR="0" lvl="0" indent="-342900">
              <a:buFont typeface="+mj-lt"/>
              <a:buAutoNum type="arabicPeriod"/>
            </a:pPr>
            <a:r>
              <a:rPr lang="en-US" sz="4000" dirty="0">
                <a:effectLst/>
                <a:latin typeface="Times New Roman" panose="02020603050405020304" pitchFamily="18" charset="0"/>
                <a:ea typeface="Times New Roman" panose="02020603050405020304" pitchFamily="18" charset="0"/>
              </a:rPr>
              <a:t>Home | occupational safety and health administration. https://www.osha.gov/sites/default/files/publications/osha3148.pdf. Accessed April 29, 2023. </a:t>
            </a:r>
          </a:p>
          <a:p>
            <a:pPr marL="342900" marR="0" lvl="0" indent="-342900">
              <a:buFont typeface="+mj-lt"/>
              <a:buAutoNum type="arabicPeriod"/>
            </a:pPr>
            <a:r>
              <a:rPr lang="en-US" sz="4000" dirty="0">
                <a:effectLst/>
                <a:latin typeface="Times New Roman" panose="02020603050405020304" pitchFamily="18" charset="0"/>
                <a:ea typeface="Times New Roman" panose="02020603050405020304" pitchFamily="18" charset="0"/>
              </a:rPr>
              <a:t>Copeland D, Henry M. The relationship between workplace violence, perceptions of safety, and professional quality of life among emergency department staff members in A Level 1 Trauma Centre. </a:t>
            </a:r>
            <a:r>
              <a:rPr lang="en-US" sz="4000" i="1" dirty="0">
                <a:effectLst/>
                <a:latin typeface="Times New Roman" panose="02020603050405020304" pitchFamily="18" charset="0"/>
                <a:ea typeface="Times New Roman" panose="02020603050405020304" pitchFamily="18" charset="0"/>
              </a:rPr>
              <a:t>International Emergency Nursing</a:t>
            </a:r>
            <a:r>
              <a:rPr lang="en-US" sz="4000" dirty="0">
                <a:effectLst/>
                <a:latin typeface="Times New Roman" panose="02020603050405020304" pitchFamily="18" charset="0"/>
                <a:ea typeface="Times New Roman" panose="02020603050405020304" pitchFamily="18" charset="0"/>
              </a:rPr>
              <a:t>. 2018;39:26-32. doi:10.1016/j.ienj.2018.01.006 </a:t>
            </a:r>
          </a:p>
          <a:p>
            <a:pPr marL="342900" marR="0" lvl="0" indent="-342900">
              <a:buFont typeface="+mj-lt"/>
              <a:buAutoNum type="arabicPeriod"/>
            </a:pPr>
            <a:r>
              <a:rPr lang="en-US" sz="4000" dirty="0">
                <a:effectLst/>
                <a:latin typeface="Times New Roman" panose="02020603050405020304" pitchFamily="18" charset="0"/>
                <a:ea typeface="Times New Roman" panose="02020603050405020304" pitchFamily="18" charset="0"/>
              </a:rPr>
              <a:t>Copeland D, Henry M. Workplace violence and perceptions of safety among emergency department staff members: Experiences, expectations, tolerance, reporting, and recommendations. </a:t>
            </a:r>
            <a:r>
              <a:rPr lang="en-US" sz="4000" i="1" dirty="0">
                <a:effectLst/>
                <a:latin typeface="Times New Roman" panose="02020603050405020304" pitchFamily="18" charset="0"/>
                <a:ea typeface="Times New Roman" panose="02020603050405020304" pitchFamily="18" charset="0"/>
              </a:rPr>
              <a:t>Journal of Trauma Nursing</a:t>
            </a:r>
            <a:r>
              <a:rPr lang="en-US" sz="4000" dirty="0">
                <a:effectLst/>
                <a:latin typeface="Times New Roman" panose="02020603050405020304" pitchFamily="18" charset="0"/>
                <a:ea typeface="Times New Roman" panose="02020603050405020304" pitchFamily="18" charset="0"/>
              </a:rPr>
              <a:t>. 2017;24(2):65-77. doi:10.1097/jtn.0000000000000269 </a:t>
            </a:r>
          </a:p>
          <a:p>
            <a:pPr marL="342900" marR="0" lvl="0" indent="-342900">
              <a:buFont typeface="+mj-lt"/>
              <a:buAutoNum type="arabicPeriod"/>
            </a:pPr>
            <a:r>
              <a:rPr lang="en-US" sz="4000" dirty="0">
                <a:effectLst/>
                <a:latin typeface="Times New Roman" panose="02020603050405020304" pitchFamily="18" charset="0"/>
                <a:ea typeface="Times New Roman" panose="02020603050405020304" pitchFamily="18" charset="0"/>
              </a:rPr>
              <a:t>Duffy E, Avalos G, Dowling M. Secondary traumatic stress among emergency nurses: A cross-sectional study. </a:t>
            </a:r>
            <a:r>
              <a:rPr lang="en-US" sz="4000" i="1" dirty="0">
                <a:effectLst/>
                <a:latin typeface="Times New Roman" panose="02020603050405020304" pitchFamily="18" charset="0"/>
                <a:ea typeface="Times New Roman" panose="02020603050405020304" pitchFamily="18" charset="0"/>
              </a:rPr>
              <a:t>International Emergency Nursing</a:t>
            </a:r>
            <a:r>
              <a:rPr lang="en-US" sz="4000" dirty="0">
                <a:effectLst/>
                <a:latin typeface="Times New Roman" panose="02020603050405020304" pitchFamily="18" charset="0"/>
                <a:ea typeface="Times New Roman" panose="02020603050405020304" pitchFamily="18" charset="0"/>
              </a:rPr>
              <a:t>. 2015;23(2):53-58. doi:10.1016/j.ienj.2014.05.001 </a:t>
            </a:r>
          </a:p>
          <a:p>
            <a:pPr marL="342900" marR="0" lvl="0" indent="-342900">
              <a:buFont typeface="+mj-lt"/>
              <a:buAutoNum type="arabicPeriod"/>
            </a:pPr>
            <a:r>
              <a:rPr lang="en-US" sz="4000" dirty="0" err="1">
                <a:effectLst/>
                <a:latin typeface="Times New Roman" panose="02020603050405020304" pitchFamily="18" charset="0"/>
                <a:ea typeface="Times New Roman" panose="02020603050405020304" pitchFamily="18" charset="0"/>
              </a:rPr>
              <a:t>Ruotsalainen</a:t>
            </a:r>
            <a:r>
              <a:rPr lang="en-US" sz="4000" dirty="0">
                <a:effectLst/>
                <a:latin typeface="Times New Roman" panose="02020603050405020304" pitchFamily="18" charset="0"/>
                <a:ea typeface="Times New Roman" panose="02020603050405020304" pitchFamily="18" charset="0"/>
              </a:rPr>
              <a:t> J, Serra C, Marine A, Verbeek J. Systematic review of interventions for reducing occupational stress in health care workers. </a:t>
            </a:r>
            <a:r>
              <a:rPr lang="en-US" sz="4000" i="1" dirty="0">
                <a:effectLst/>
                <a:latin typeface="Times New Roman" panose="02020603050405020304" pitchFamily="18" charset="0"/>
                <a:ea typeface="Times New Roman" panose="02020603050405020304" pitchFamily="18" charset="0"/>
              </a:rPr>
              <a:t>Scandinavian Journal of Work, Environment &amp; Health</a:t>
            </a:r>
            <a:r>
              <a:rPr lang="en-US" sz="4000" dirty="0">
                <a:effectLst/>
                <a:latin typeface="Times New Roman" panose="02020603050405020304" pitchFamily="18" charset="0"/>
                <a:ea typeface="Times New Roman" panose="02020603050405020304" pitchFamily="18" charset="0"/>
              </a:rPr>
              <a:t>. 2008;34(3):169-178. doi:10.5271/sjweh.1240 </a:t>
            </a:r>
          </a:p>
          <a:p>
            <a:pPr marL="342900" marR="0" lvl="0" indent="-342900">
              <a:buFont typeface="+mj-lt"/>
              <a:buAutoNum type="arabicPeriod"/>
            </a:pPr>
            <a:r>
              <a:rPr lang="en-US" sz="4000" dirty="0">
                <a:effectLst/>
                <a:latin typeface="Times New Roman" panose="02020603050405020304" pitchFamily="18" charset="0"/>
                <a:ea typeface="Times New Roman" panose="02020603050405020304" pitchFamily="18" charset="0"/>
              </a:rPr>
              <a:t>Taylor DMD, </a:t>
            </a:r>
            <a:r>
              <a:rPr lang="en-US" sz="4000" dirty="0" err="1">
                <a:effectLst/>
                <a:latin typeface="Times New Roman" panose="02020603050405020304" pitchFamily="18" charset="0"/>
                <a:ea typeface="Times New Roman" panose="02020603050405020304" pitchFamily="18" charset="0"/>
              </a:rPr>
              <a:t>Pallant</a:t>
            </a:r>
            <a:r>
              <a:rPr lang="en-US" sz="4000" dirty="0">
                <a:effectLst/>
                <a:latin typeface="Times New Roman" panose="02020603050405020304" pitchFamily="18" charset="0"/>
                <a:ea typeface="Times New Roman" panose="02020603050405020304" pitchFamily="18" charset="0"/>
              </a:rPr>
              <a:t> JF, Crook HD, Cameron PA. The psychological health of emergency physicians in Australasia. </a:t>
            </a:r>
            <a:r>
              <a:rPr lang="en-US" sz="4000" i="1" dirty="0">
                <a:effectLst/>
                <a:latin typeface="Times New Roman" panose="02020603050405020304" pitchFamily="18" charset="0"/>
                <a:ea typeface="Times New Roman" panose="02020603050405020304" pitchFamily="18" charset="0"/>
              </a:rPr>
              <a:t>Emergency Medicine Australasia</a:t>
            </a:r>
            <a:r>
              <a:rPr lang="en-US" sz="4000" dirty="0">
                <a:effectLst/>
                <a:latin typeface="Times New Roman" panose="02020603050405020304" pitchFamily="18" charset="0"/>
                <a:ea typeface="Times New Roman" panose="02020603050405020304" pitchFamily="18" charset="0"/>
              </a:rPr>
              <a:t>. 2004;16(1):21-27. doi:10.1111/j.1742-6723.2004.00532.x </a:t>
            </a:r>
          </a:p>
          <a:p>
            <a:pPr marL="342900" marR="0" lvl="0" indent="-342900">
              <a:buFont typeface="+mj-lt"/>
              <a:buAutoNum type="arabicPeriod"/>
            </a:pPr>
            <a:r>
              <a:rPr lang="en-US" sz="4000" dirty="0" err="1">
                <a:effectLst/>
                <a:latin typeface="Times New Roman" panose="02020603050405020304" pitchFamily="18" charset="0"/>
                <a:ea typeface="Times New Roman" panose="02020603050405020304" pitchFamily="18" charset="0"/>
              </a:rPr>
              <a:t>Dasan</a:t>
            </a:r>
            <a:r>
              <a:rPr lang="en-US" sz="4000" dirty="0">
                <a:effectLst/>
                <a:latin typeface="Times New Roman" panose="02020603050405020304" pitchFamily="18" charset="0"/>
                <a:ea typeface="Times New Roman" panose="02020603050405020304" pitchFamily="18" charset="0"/>
              </a:rPr>
              <a:t> S, Gohil P, Cornelius V, Taylor C. Prevalence, causes and consequences of compassion satisfaction and Compassion Fatigue in emergency care: A mixed-methods study of UK NHS Consultants. </a:t>
            </a:r>
            <a:r>
              <a:rPr lang="en-US" sz="4000" i="1" dirty="0">
                <a:effectLst/>
                <a:latin typeface="Times New Roman" panose="02020603050405020304" pitchFamily="18" charset="0"/>
                <a:ea typeface="Times New Roman" panose="02020603050405020304" pitchFamily="18" charset="0"/>
              </a:rPr>
              <a:t>Emergency Medicine Journal</a:t>
            </a:r>
            <a:r>
              <a:rPr lang="en-US" sz="4000" dirty="0">
                <a:effectLst/>
                <a:latin typeface="Times New Roman" panose="02020603050405020304" pitchFamily="18" charset="0"/>
                <a:ea typeface="Times New Roman" panose="02020603050405020304" pitchFamily="18" charset="0"/>
              </a:rPr>
              <a:t>. 2014;32(8):588-594. doi:10.1136/emermed-2014-203671 </a:t>
            </a:r>
          </a:p>
          <a:p>
            <a:pPr marL="342900" marR="0" lvl="0" indent="-342900">
              <a:buFont typeface="+mj-lt"/>
              <a:buAutoNum type="arabicPeriod"/>
            </a:pPr>
            <a:r>
              <a:rPr lang="en-US" sz="4000" dirty="0">
                <a:effectLst/>
                <a:latin typeface="Times New Roman" panose="02020603050405020304" pitchFamily="18" charset="0"/>
                <a:ea typeface="Times New Roman" panose="02020603050405020304" pitchFamily="18" charset="0"/>
              </a:rPr>
              <a:t>O'Callaghan EL, Lam L, Cant R, Moss C. Compassion satisfaction and compassion fatigue in Australian emergency nurses: A descriptive cross-sectional study. </a:t>
            </a:r>
            <a:r>
              <a:rPr lang="en-US" sz="4000" i="1" dirty="0">
                <a:effectLst/>
                <a:latin typeface="Times New Roman" panose="02020603050405020304" pitchFamily="18" charset="0"/>
                <a:ea typeface="Times New Roman" panose="02020603050405020304" pitchFamily="18" charset="0"/>
              </a:rPr>
              <a:t>International Emergency Nursing</a:t>
            </a:r>
            <a:r>
              <a:rPr lang="en-US" sz="4000" dirty="0">
                <a:effectLst/>
                <a:latin typeface="Times New Roman" panose="02020603050405020304" pitchFamily="18" charset="0"/>
                <a:ea typeface="Times New Roman" panose="02020603050405020304" pitchFamily="18" charset="0"/>
              </a:rPr>
              <a:t>. 2020;48:100785. doi:10.1016/j.ienj.2019.06.008 </a:t>
            </a:r>
          </a:p>
          <a:p>
            <a:pPr marL="342900" marR="0" lvl="0" indent="-342900">
              <a:buFont typeface="+mj-lt"/>
              <a:buAutoNum type="arabicPeriod"/>
            </a:pPr>
            <a:r>
              <a:rPr lang="en-US" sz="4000" dirty="0" err="1">
                <a:effectLst/>
                <a:latin typeface="Times New Roman" panose="02020603050405020304" pitchFamily="18" charset="0"/>
                <a:ea typeface="Times New Roman" panose="02020603050405020304" pitchFamily="18" charset="0"/>
              </a:rPr>
              <a:t>Tubbert</a:t>
            </a:r>
            <a:r>
              <a:rPr lang="en-US" sz="4000" dirty="0">
                <a:effectLst/>
                <a:latin typeface="Times New Roman" panose="02020603050405020304" pitchFamily="18" charset="0"/>
                <a:ea typeface="Times New Roman" panose="02020603050405020304" pitchFamily="18" charset="0"/>
              </a:rPr>
              <a:t> SJ. Resiliency in emergency nurses. </a:t>
            </a:r>
            <a:r>
              <a:rPr lang="en-US" sz="4000" i="1" dirty="0">
                <a:effectLst/>
                <a:latin typeface="Times New Roman" panose="02020603050405020304" pitchFamily="18" charset="0"/>
                <a:ea typeface="Times New Roman" panose="02020603050405020304" pitchFamily="18" charset="0"/>
              </a:rPr>
              <a:t>Journal of Emergency Nursing</a:t>
            </a:r>
            <a:r>
              <a:rPr lang="en-US" sz="4000" dirty="0">
                <a:effectLst/>
                <a:latin typeface="Times New Roman" panose="02020603050405020304" pitchFamily="18" charset="0"/>
                <a:ea typeface="Times New Roman" panose="02020603050405020304" pitchFamily="18" charset="0"/>
              </a:rPr>
              <a:t>. 2016;42(1):47-52. doi:10.1016/j.jen.2015.05.016 </a:t>
            </a:r>
          </a:p>
          <a:p>
            <a:pPr marL="342900" marR="0" lvl="0" indent="-342900">
              <a:buFont typeface="+mj-lt"/>
              <a:buAutoNum type="arabicPeriod"/>
            </a:pPr>
            <a:r>
              <a:rPr lang="en-US" sz="4000" dirty="0">
                <a:effectLst/>
                <a:latin typeface="Times New Roman" panose="02020603050405020304" pitchFamily="18" charset="0"/>
                <a:ea typeface="Times New Roman" panose="02020603050405020304" pitchFamily="18" charset="0"/>
              </a:rPr>
              <a:t>Kilcoyne M, Dowling M. Working in an overcrowded accident and emergency department: Nurses' narratives. </a:t>
            </a:r>
            <a:r>
              <a:rPr lang="en-US" sz="4000" i="1" dirty="0">
                <a:effectLst/>
                <a:latin typeface="Times New Roman" panose="02020603050405020304" pitchFamily="18" charset="0"/>
                <a:ea typeface="Times New Roman" panose="02020603050405020304" pitchFamily="18" charset="0"/>
              </a:rPr>
              <a:t>Australian journal of advanced nursing : a quarterly publication of the Royal Australian Nursing Federation</a:t>
            </a:r>
            <a:r>
              <a:rPr lang="en-US" sz="4000" dirty="0">
                <a:effectLst/>
                <a:latin typeface="Times New Roman" panose="02020603050405020304" pitchFamily="18" charset="0"/>
                <a:ea typeface="Times New Roman" panose="02020603050405020304" pitchFamily="18" charset="0"/>
              </a:rPr>
              <a:t>. 2008;25(2). </a:t>
            </a:r>
          </a:p>
          <a:p>
            <a:pPr marL="342900" marR="0" lvl="0" indent="-342900">
              <a:buFont typeface="+mj-lt"/>
              <a:buAutoNum type="arabicPeriod"/>
            </a:pPr>
            <a:r>
              <a:rPr lang="en-US" sz="4000" dirty="0">
                <a:effectLst/>
                <a:latin typeface="Times New Roman" panose="02020603050405020304" pitchFamily="18" charset="0"/>
                <a:ea typeface="Times New Roman" panose="02020603050405020304" pitchFamily="18" charset="0"/>
              </a:rPr>
              <a:t>Cronin JG, Wright J. Rapid assessment and initial patient treatment team – a way forward for emergency care. </a:t>
            </a:r>
            <a:r>
              <a:rPr lang="en-US" sz="4000" i="1" dirty="0">
                <a:effectLst/>
                <a:latin typeface="Times New Roman" panose="02020603050405020304" pitchFamily="18" charset="0"/>
                <a:ea typeface="Times New Roman" panose="02020603050405020304" pitchFamily="18" charset="0"/>
              </a:rPr>
              <a:t>Accident and Emergency Nursing</a:t>
            </a:r>
            <a:r>
              <a:rPr lang="en-US" sz="4000" dirty="0">
                <a:effectLst/>
                <a:latin typeface="Times New Roman" panose="02020603050405020304" pitchFamily="18" charset="0"/>
                <a:ea typeface="Times New Roman" panose="02020603050405020304" pitchFamily="18" charset="0"/>
              </a:rPr>
              <a:t>. 2005;13(2):87-92. doi:10.1016/j.aaen.2004.12.002 </a:t>
            </a:r>
          </a:p>
          <a:p>
            <a:endParaRPr lang="en-US" sz="4000" dirty="0"/>
          </a:p>
        </p:txBody>
      </p:sp>
      <p:sp>
        <p:nvSpPr>
          <p:cNvPr id="19" name="TextBox 18"/>
          <p:cNvSpPr txBox="1"/>
          <p:nvPr/>
        </p:nvSpPr>
        <p:spPr>
          <a:xfrm>
            <a:off x="9625368" y="2372129"/>
            <a:ext cx="35903940" cy="2554545"/>
          </a:xfrm>
          <a:prstGeom prst="rect">
            <a:avLst/>
          </a:prstGeom>
          <a:noFill/>
        </p:spPr>
        <p:txBody>
          <a:bodyPr wrap="square" rtlCol="0">
            <a:spAutoFit/>
          </a:bodyPr>
          <a:lstStyle/>
          <a:p>
            <a:pPr algn="ctr"/>
            <a:r>
              <a:rPr lang="en-US" sz="8000" b="1" i="0" dirty="0">
                <a:effectLst/>
                <a:latin typeface="Arial" panose="020B0604020202020204" pitchFamily="34" charset="0"/>
              </a:rPr>
              <a:t>Exploring Factors Contributing to Compassion Fatigue</a:t>
            </a:r>
          </a:p>
          <a:p>
            <a:pPr algn="ctr"/>
            <a:r>
              <a:rPr lang="en-US" sz="8000" b="1" i="0" dirty="0">
                <a:effectLst/>
                <a:latin typeface="Arial" panose="020B0604020202020204" pitchFamily="34" charset="0"/>
              </a:rPr>
              <a:t> in Emergency Departments and Possible Interventions</a:t>
            </a:r>
          </a:p>
        </p:txBody>
      </p:sp>
      <p:grpSp>
        <p:nvGrpSpPr>
          <p:cNvPr id="4" name="Group 3"/>
          <p:cNvGrpSpPr/>
          <p:nvPr/>
        </p:nvGrpSpPr>
        <p:grpSpPr>
          <a:xfrm>
            <a:off x="34485188" y="30022803"/>
            <a:ext cx="15619888" cy="6892131"/>
            <a:chOff x="4851016" y="29164390"/>
            <a:chExt cx="18241311" cy="6140795"/>
          </a:xfrm>
        </p:grpSpPr>
        <p:sp>
          <p:nvSpPr>
            <p:cNvPr id="38" name="TextBox 37"/>
            <p:cNvSpPr txBox="1"/>
            <p:nvPr/>
          </p:nvSpPr>
          <p:spPr>
            <a:xfrm>
              <a:off x="4851016" y="30454356"/>
              <a:ext cx="18188601" cy="4850829"/>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4400" dirty="0"/>
                <a:t>CF in the ED is an ongoing issue. It is important to address it for the sake of providers, patients, and staff alike. Taking steps to address what causes CF can increase provider retention, increase patient outcome, and drive down BO associated costs. Future studies that look at one or many of such changes can assess how effective these measures are and how to best be utilized to improve the lives of ED providers and keep their passion strong and healthy!</a:t>
              </a:r>
            </a:p>
          </p:txBody>
        </p:sp>
        <p:sp>
          <p:nvSpPr>
            <p:cNvPr id="39" name="TextBox 38"/>
            <p:cNvSpPr txBox="1"/>
            <p:nvPr/>
          </p:nvSpPr>
          <p:spPr>
            <a:xfrm>
              <a:off x="4851016" y="29164390"/>
              <a:ext cx="18241311" cy="1198657"/>
            </a:xfrm>
            <a:prstGeom prst="rect">
              <a:avLst/>
            </a:prstGeom>
            <a:solidFill>
              <a:srgbClr val="95B3D7"/>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Conclusion</a:t>
              </a:r>
            </a:p>
          </p:txBody>
        </p:sp>
      </p:grpSp>
      <p:sp>
        <p:nvSpPr>
          <p:cNvPr id="3" name="Rectangle 2">
            <a:extLst>
              <a:ext uri="{FF2B5EF4-FFF2-40B4-BE49-F238E27FC236}">
                <a16:creationId xmlns:a16="http://schemas.microsoft.com/office/drawing/2014/main" id="{9E3BB41A-19B0-6E4C-1E5F-2129B34EE2D5}"/>
              </a:ext>
            </a:extLst>
          </p:cNvPr>
          <p:cNvSpPr/>
          <p:nvPr/>
        </p:nvSpPr>
        <p:spPr>
          <a:xfrm>
            <a:off x="34485187" y="10474825"/>
            <a:ext cx="15684904" cy="1228028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n-US" sz="4400" b="1" dirty="0">
                <a:solidFill>
                  <a:schemeClr val="tx1"/>
                </a:solidFill>
              </a:rPr>
              <a:t>Violence and aggression:</a:t>
            </a:r>
          </a:p>
          <a:p>
            <a:pPr marL="571500" indent="-571500">
              <a:buFontTx/>
              <a:buChar char="-"/>
            </a:pPr>
            <a:r>
              <a:rPr lang="en-US" sz="4400" dirty="0"/>
              <a:t>Identification of patients with a high risk of violence: 16% and 12% of providers think lighting system in front of patient rooms indicating high-risk patients and different colored scrubs for high-risk patients would be beneficial, respectively</a:t>
            </a:r>
          </a:p>
          <a:p>
            <a:pPr marL="571500" indent="-571500">
              <a:buFontTx/>
              <a:buChar char="-"/>
            </a:pPr>
            <a:r>
              <a:rPr lang="en-US" sz="4400" dirty="0"/>
              <a:t>47% of ED providers state de-escalation training, conflict management, early recognition of aggression/violence would be beneficial</a:t>
            </a:r>
          </a:p>
          <a:p>
            <a:r>
              <a:rPr lang="en-US" sz="4400" b="1" dirty="0">
                <a:latin typeface="+mj-lt"/>
                <a:cs typeface="Arial" panose="020B0604020202020204" pitchFamily="34" charset="0"/>
              </a:rPr>
              <a:t>Work Environment: </a:t>
            </a:r>
          </a:p>
          <a:p>
            <a:pPr marL="571500" indent="-571500">
              <a:buFontTx/>
              <a:buChar char="-"/>
            </a:pPr>
            <a:r>
              <a:rPr lang="en-US" sz="4400" dirty="0">
                <a:latin typeface="+mj-lt"/>
                <a:cs typeface="Arial" panose="020B0604020202020204" pitchFamily="34" charset="0"/>
              </a:rPr>
              <a:t>Designate specific team for patient intake: Rapid assessment and initial patient treatment team trial showed “overall waiting time fell from 287 to 118 min from registration to referral or discharge.” </a:t>
            </a:r>
          </a:p>
          <a:p>
            <a:r>
              <a:rPr lang="en-US" sz="4400" b="1" dirty="0">
                <a:latin typeface="+mj-lt"/>
                <a:cs typeface="Arial" panose="020B0604020202020204" pitchFamily="34" charset="0"/>
              </a:rPr>
              <a:t>Traumatic events:</a:t>
            </a:r>
          </a:p>
          <a:p>
            <a:pPr marL="571500" indent="-571500">
              <a:buFontTx/>
              <a:buChar char="-"/>
            </a:pPr>
            <a:r>
              <a:rPr lang="en-US" sz="4400" dirty="0">
                <a:latin typeface="+mj-lt"/>
                <a:cs typeface="Arial" panose="020B0604020202020204" pitchFamily="34" charset="0"/>
              </a:rPr>
              <a:t>Active coping like as therapy, job training, and mindfulness/ meditation associated with less psychological distress/fatigue </a:t>
            </a:r>
          </a:p>
          <a:p>
            <a:pPr marL="571500" indent="-571500">
              <a:buFontTx/>
              <a:buChar char="-"/>
            </a:pPr>
            <a:r>
              <a:rPr lang="en-US" sz="4400" dirty="0">
                <a:latin typeface="+mj-lt"/>
                <a:cs typeface="Arial" panose="020B0604020202020204" pitchFamily="34" charset="0"/>
              </a:rPr>
              <a:t>Providers ask for employee assistance programs and occupational health appointments</a:t>
            </a:r>
          </a:p>
        </p:txBody>
      </p:sp>
      <p:sp>
        <p:nvSpPr>
          <p:cNvPr id="7" name="TextBox 6">
            <a:extLst>
              <a:ext uri="{FF2B5EF4-FFF2-40B4-BE49-F238E27FC236}">
                <a16:creationId xmlns:a16="http://schemas.microsoft.com/office/drawing/2014/main" id="{A535CF6E-8455-B11C-90C6-EA525BB3A322}"/>
              </a:ext>
            </a:extLst>
          </p:cNvPr>
          <p:cNvSpPr txBox="1"/>
          <p:nvPr/>
        </p:nvSpPr>
        <p:spPr>
          <a:xfrm>
            <a:off x="34425299" y="9208966"/>
            <a:ext cx="15684905" cy="1200329"/>
          </a:xfrm>
          <a:prstGeom prst="rect">
            <a:avLst/>
          </a:prstGeom>
          <a:solidFill>
            <a:schemeClr val="accent1">
              <a:lumMod val="60000"/>
              <a:lumOff val="40000"/>
            </a:schemeClr>
          </a:solidFill>
        </p:spPr>
        <p:style>
          <a:lnRef idx="1">
            <a:schemeClr val="accent1"/>
          </a:lnRef>
          <a:fillRef idx="2">
            <a:schemeClr val="accent1"/>
          </a:fillRef>
          <a:effectRef idx="1">
            <a:schemeClr val="accent1"/>
          </a:effectRef>
          <a:fontRef idx="minor">
            <a:schemeClr val="dk1"/>
          </a:fontRef>
        </p:style>
        <p:txBody>
          <a:bodyPr wrap="square" rtlCol="0" anchor="ctr">
            <a:spAutoFit/>
          </a:bodyPr>
          <a:lstStyle/>
          <a:p>
            <a:pPr algn="ctr"/>
            <a:r>
              <a:rPr lang="en-US" sz="7200" b="1" dirty="0">
                <a:latin typeface="+mj-lt"/>
                <a:cs typeface="Arial"/>
              </a:rPr>
              <a:t>Possible Interventions</a:t>
            </a:r>
          </a:p>
        </p:txBody>
      </p:sp>
      <p:sp>
        <p:nvSpPr>
          <p:cNvPr id="14" name="Rectangle 13">
            <a:extLst>
              <a:ext uri="{FF2B5EF4-FFF2-40B4-BE49-F238E27FC236}">
                <a16:creationId xmlns:a16="http://schemas.microsoft.com/office/drawing/2014/main" id="{C2EEBE11-A669-7AC3-7B25-811EE7C3E607}"/>
              </a:ext>
            </a:extLst>
          </p:cNvPr>
          <p:cNvSpPr/>
          <p:nvPr/>
        </p:nvSpPr>
        <p:spPr>
          <a:xfrm>
            <a:off x="20116800" y="10417772"/>
            <a:ext cx="13911189" cy="2363724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en-US" sz="4500" b="1" dirty="0">
                <a:solidFill>
                  <a:schemeClr val="tx1"/>
                </a:solidFill>
              </a:rPr>
              <a:t>Violence and aggression: </a:t>
            </a:r>
          </a:p>
          <a:p>
            <a:pPr marL="571500" indent="-571500">
              <a:buFontTx/>
              <a:buChar char="-"/>
            </a:pPr>
            <a:r>
              <a:rPr lang="en-US" sz="4500" dirty="0">
                <a:solidFill>
                  <a:schemeClr val="tx1"/>
                </a:solidFill>
              </a:rPr>
              <a:t>6% of nurses and 1% of physicians who left an ED job cited workplace violence as the reason</a:t>
            </a:r>
          </a:p>
          <a:p>
            <a:pPr marL="571500" indent="-571500">
              <a:buFontTx/>
              <a:buChar char="-"/>
            </a:pPr>
            <a:r>
              <a:rPr lang="en-US" sz="4500" dirty="0">
                <a:solidFill>
                  <a:schemeClr val="tx1"/>
                </a:solidFill>
              </a:rPr>
              <a:t>Majority perpetrated by patients, lesser extent by their visitors. </a:t>
            </a:r>
          </a:p>
          <a:p>
            <a:pPr marL="571500" indent="-571500">
              <a:buFontTx/>
              <a:buChar char="-"/>
            </a:pPr>
            <a:r>
              <a:rPr lang="en-US" sz="4500" dirty="0">
                <a:solidFill>
                  <a:schemeClr val="tx1"/>
                </a:solidFill>
              </a:rPr>
              <a:t>Mostly in the form of verbal abuse and physical, ranging from 54.2-74.9% and 28.1% -29.9% depending on sources, respectively </a:t>
            </a:r>
          </a:p>
          <a:p>
            <a:pPr marL="571500" indent="-571500">
              <a:buFontTx/>
              <a:buChar char="-"/>
            </a:pPr>
            <a:r>
              <a:rPr lang="en-US" sz="4500" dirty="0">
                <a:solidFill>
                  <a:schemeClr val="tx1"/>
                </a:solidFill>
              </a:rPr>
              <a:t>ED providers reluctant to report. 53% do not report incidents. Cited reasons: counting violence as ‘part of the job’, fear of retaliation from patients/workplace, reporting seen as inconvenience</a:t>
            </a:r>
          </a:p>
          <a:p>
            <a:pPr marL="571500" indent="-571500">
              <a:buFontTx/>
              <a:buChar char="-"/>
            </a:pPr>
            <a:r>
              <a:rPr lang="en-US" sz="4500" dirty="0">
                <a:solidFill>
                  <a:schemeClr val="tx1"/>
                </a:solidFill>
              </a:rPr>
              <a:t>cognitive impairment/ AMS, stress, pain, previous displays of violence are risk factors that increase workplace violence and aggression </a:t>
            </a:r>
          </a:p>
          <a:p>
            <a:endParaRPr lang="en-US" sz="4500" dirty="0">
              <a:solidFill>
                <a:schemeClr val="tx1"/>
              </a:solidFill>
            </a:endParaRPr>
          </a:p>
          <a:p>
            <a:pPr marL="0" marR="0" lvl="0" indent="0" algn="l" defTabSz="2560320" rtl="0" eaLnBrk="1" fontAlgn="auto" latinLnBrk="0" hangingPunct="1">
              <a:lnSpc>
                <a:spcPct val="100000"/>
              </a:lnSpc>
              <a:spcBef>
                <a:spcPts val="0"/>
              </a:spcBef>
              <a:spcAft>
                <a:spcPts val="0"/>
              </a:spcAft>
              <a:buClrTx/>
              <a:buSzTx/>
              <a:buFontTx/>
              <a:buNone/>
              <a:tabLst/>
              <a:defRPr/>
            </a:pPr>
            <a:r>
              <a:rPr kumimoji="0" lang="en-US" sz="4500" b="1" i="0" u="none" strike="noStrike" kern="1200" cap="none" spc="0" normalizeH="0" baseline="0" noProof="0" dirty="0">
                <a:ln>
                  <a:noFill/>
                </a:ln>
                <a:solidFill>
                  <a:prstClr val="black"/>
                </a:solidFill>
                <a:effectLst/>
                <a:uLnTx/>
                <a:uFillTx/>
                <a:latin typeface="Calibri"/>
                <a:ea typeface="+mn-ea"/>
                <a:cs typeface="+mn-cs"/>
              </a:rPr>
              <a:t>Traumatic events: </a:t>
            </a:r>
          </a:p>
          <a:p>
            <a:pPr marL="571500" marR="0" lvl="0" indent="-571500" algn="l" defTabSz="2560320" rtl="0" eaLnBrk="1" fontAlgn="auto" latinLnBrk="0" hangingPunct="1">
              <a:lnSpc>
                <a:spcPct val="100000"/>
              </a:lnSpc>
              <a:spcBef>
                <a:spcPts val="0"/>
              </a:spcBef>
              <a:spcAft>
                <a:spcPts val="0"/>
              </a:spcAft>
              <a:buClrTx/>
              <a:buSzTx/>
              <a:buFontTx/>
              <a:buChar char="-"/>
              <a:tabLst/>
              <a:defRPr/>
            </a:pPr>
            <a:r>
              <a:rPr kumimoji="0" lang="en-US" sz="4500" b="0" i="0" u="none" strike="noStrike" kern="1200" cap="none" spc="0" normalizeH="0" baseline="0" noProof="0" dirty="0">
                <a:ln>
                  <a:noFill/>
                </a:ln>
                <a:solidFill>
                  <a:prstClr val="black"/>
                </a:solidFill>
                <a:effectLst/>
                <a:uLnTx/>
                <a:uFillTx/>
                <a:latin typeface="Calibri"/>
                <a:ea typeface="+mn-ea"/>
                <a:cs typeface="+mn-cs"/>
              </a:rPr>
              <a:t>87% of ED nurses report experiencing at least one traumatic event within the last six months</a:t>
            </a:r>
          </a:p>
          <a:p>
            <a:pPr marL="571500" marR="0" lvl="0" indent="-571500" algn="l" defTabSz="2560320" rtl="0" eaLnBrk="1" fontAlgn="auto" latinLnBrk="0" hangingPunct="1">
              <a:lnSpc>
                <a:spcPct val="100000"/>
              </a:lnSpc>
              <a:spcBef>
                <a:spcPts val="0"/>
              </a:spcBef>
              <a:spcAft>
                <a:spcPts val="0"/>
              </a:spcAft>
              <a:buClrTx/>
              <a:buSzTx/>
              <a:buFontTx/>
              <a:buChar char="-"/>
              <a:tabLst/>
              <a:defRPr/>
            </a:pPr>
            <a:r>
              <a:rPr kumimoji="0" lang="en-US" sz="4500" b="0" i="0" u="none" strike="noStrike" kern="1200" cap="none" spc="0" normalizeH="0" baseline="0" noProof="0" dirty="0">
                <a:ln>
                  <a:noFill/>
                </a:ln>
                <a:solidFill>
                  <a:prstClr val="black"/>
                </a:solidFill>
                <a:effectLst/>
                <a:uLnTx/>
                <a:uFillTx/>
                <a:latin typeface="Calibri"/>
                <a:ea typeface="+mn-ea"/>
                <a:cs typeface="+mn-cs"/>
              </a:rPr>
              <a:t>64% of ED nurse meet criteria for STS. </a:t>
            </a:r>
          </a:p>
          <a:p>
            <a:pPr marL="571500" marR="0" lvl="0" indent="-571500" algn="l" defTabSz="2560320" rtl="0" eaLnBrk="1" fontAlgn="auto" latinLnBrk="0" hangingPunct="1">
              <a:lnSpc>
                <a:spcPct val="100000"/>
              </a:lnSpc>
              <a:spcBef>
                <a:spcPts val="0"/>
              </a:spcBef>
              <a:spcAft>
                <a:spcPts val="0"/>
              </a:spcAft>
              <a:buClrTx/>
              <a:buSzTx/>
              <a:buFontTx/>
              <a:buChar char="-"/>
              <a:tabLst/>
              <a:defRPr/>
            </a:pPr>
            <a:r>
              <a:rPr kumimoji="0" lang="en-US" sz="4500" b="0" i="0" u="none" strike="noStrike" kern="1200" cap="none" spc="0" normalizeH="0" baseline="0" noProof="0" dirty="0">
                <a:ln>
                  <a:noFill/>
                </a:ln>
                <a:solidFill>
                  <a:prstClr val="black"/>
                </a:solidFill>
                <a:effectLst/>
                <a:uLnTx/>
                <a:uFillTx/>
                <a:latin typeface="Calibri"/>
                <a:ea typeface="+mn-ea"/>
                <a:cs typeface="+mn-cs"/>
              </a:rPr>
              <a:t>34% of ED providers ranked the death/resuscitation of a young person to be the most stressful event. Unexpected death of an adolescent and death/resuscitation of a baby or child were ranked as the two highest source of stress by 31.6% and 25.6%, respectively</a:t>
            </a:r>
          </a:p>
          <a:p>
            <a:pPr marL="571500" marR="0" lvl="0" indent="-571500" algn="l" defTabSz="2560320" rtl="0" eaLnBrk="1" fontAlgn="auto" latinLnBrk="0" hangingPunct="1">
              <a:lnSpc>
                <a:spcPct val="100000"/>
              </a:lnSpc>
              <a:spcBef>
                <a:spcPts val="0"/>
              </a:spcBef>
              <a:spcAft>
                <a:spcPts val="0"/>
              </a:spcAft>
              <a:buClrTx/>
              <a:buSzTx/>
              <a:buFontTx/>
              <a:buChar char="-"/>
              <a:tabLst/>
              <a:defRPr/>
            </a:pPr>
            <a:endParaRPr lang="en-US" sz="4500" dirty="0">
              <a:solidFill>
                <a:prstClr val="black"/>
              </a:solidFill>
              <a:latin typeface="Calibri"/>
            </a:endParaRPr>
          </a:p>
          <a:p>
            <a:r>
              <a:rPr lang="en-US" sz="4500" b="1" dirty="0">
                <a:solidFill>
                  <a:schemeClr val="tx1"/>
                </a:solidFill>
              </a:rPr>
              <a:t>Poor work environment</a:t>
            </a:r>
          </a:p>
          <a:p>
            <a:pPr marL="571500" indent="-571500">
              <a:buFontTx/>
              <a:buChar char="-"/>
            </a:pPr>
            <a:r>
              <a:rPr lang="en-US" sz="4500" dirty="0">
                <a:solidFill>
                  <a:schemeClr val="tx1"/>
                </a:solidFill>
              </a:rPr>
              <a:t>73% of providers ranked a poor workplace environment as the highest source of stressor in the ED</a:t>
            </a:r>
          </a:p>
          <a:p>
            <a:pPr marL="571500" indent="-571500">
              <a:buFontTx/>
              <a:buChar char="-"/>
            </a:pPr>
            <a:r>
              <a:rPr lang="en-US" sz="4500" dirty="0">
                <a:solidFill>
                  <a:schemeClr val="tx1"/>
                </a:solidFill>
              </a:rPr>
              <a:t>22.4% of providers state ‘emergency patient volume’ a major CF contributor</a:t>
            </a:r>
          </a:p>
          <a:p>
            <a:pPr marL="571500" indent="-571500">
              <a:buFontTx/>
              <a:buChar char="-"/>
            </a:pPr>
            <a:r>
              <a:rPr lang="en-US" sz="4500" dirty="0">
                <a:solidFill>
                  <a:schemeClr val="tx1"/>
                </a:solidFill>
              </a:rPr>
              <a:t>37% of providers state highest rated factor contributing to CF ‘workload’ </a:t>
            </a:r>
          </a:p>
        </p:txBody>
      </p:sp>
    </p:spTree>
    <p:extLst>
      <p:ext uri="{BB962C8B-B14F-4D97-AF65-F5344CB8AC3E}">
        <p14:creationId xmlns:p14="http://schemas.microsoft.com/office/powerpoint/2010/main" val="19252727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22763</TotalTime>
  <Words>1771</Words>
  <Application>Microsoft Office PowerPoint</Application>
  <PresentationFormat>Custom</PresentationFormat>
  <Paragraphs>81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(Body)</vt:lpstr>
      <vt:lpstr>Symbol</vt:lpstr>
      <vt:lpstr>Times New Roman</vt:lpstr>
      <vt:lpstr>Office Theme</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Monica Giacomucci</dc:creator>
  <cp:keywords/>
  <dc:description/>
  <cp:lastModifiedBy>Neggin Assadi</cp:lastModifiedBy>
  <cp:revision>137</cp:revision>
  <dcterms:created xsi:type="dcterms:W3CDTF">2017-04-15T00:49:32Z</dcterms:created>
  <dcterms:modified xsi:type="dcterms:W3CDTF">2023-04-29T05:30:56Z</dcterms:modified>
  <cp:category/>
</cp:coreProperties>
</file>