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1206400" cy="38404800"/>
  <p:notesSz cx="9144000" cy="6858000"/>
  <p:defaultTextStyle>
    <a:defPPr>
      <a:defRPr lang="en-US"/>
    </a:defPPr>
    <a:lvl1pPr marL="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1pPr>
    <a:lvl2pPr marL="256032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2pPr>
    <a:lvl3pPr marL="512064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3pPr>
    <a:lvl4pPr marL="768096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4pPr>
    <a:lvl5pPr marL="1024128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5pPr>
    <a:lvl6pPr marL="1280160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6pPr>
    <a:lvl7pPr marL="1536192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7pPr>
    <a:lvl8pPr marL="1792224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8pPr>
    <a:lvl9pPr marL="20482560" algn="l" defTabSz="2560320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>
          <p15:clr>
            <a:srgbClr val="A4A3A4"/>
          </p15:clr>
        </p15:guide>
        <p15:guide id="2" pos="31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7B6"/>
    <a:srgbClr val="992A3D"/>
    <a:srgbClr val="00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6414" autoAdjust="0"/>
  </p:normalViewPr>
  <p:slideViewPr>
    <p:cSldViewPr>
      <p:cViewPr>
        <p:scale>
          <a:sx n="10" d="100"/>
          <a:sy n="10" d="100"/>
        </p:scale>
        <p:origin x="3832" y="1008"/>
      </p:cViewPr>
      <p:guideLst>
        <p:guide orient="horz" pos="5184"/>
        <p:guide pos="31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9B95A-5E9B-3843-B83B-FA3FB6F22550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42197-5DCF-8A44-95E0-28FDBB242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8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42197-5DCF-8A44-95E0-28FDBB242E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5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930383"/>
            <a:ext cx="43525440" cy="8232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1762720"/>
            <a:ext cx="3584448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2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6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7901540" y="8614416"/>
            <a:ext cx="64514733" cy="1834984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39576" y="8614416"/>
            <a:ext cx="192708527" cy="183498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3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4678643"/>
            <a:ext cx="43525440" cy="7627620"/>
          </a:xfrm>
        </p:spPr>
        <p:txBody>
          <a:bodyPr anchor="t"/>
          <a:lstStyle>
            <a:lvl1pPr algn="l">
              <a:defRPr sz="22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6277596"/>
            <a:ext cx="43525440" cy="8401047"/>
          </a:xfrm>
        </p:spPr>
        <p:txBody>
          <a:bodyPr anchor="b"/>
          <a:lstStyle>
            <a:lvl1pPr marL="0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1pPr>
            <a:lvl2pPr marL="2560320" indent="0">
              <a:buNone/>
              <a:defRPr sz="1010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1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39573" y="50184056"/>
            <a:ext cx="128611627" cy="141928847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804643" y="50184056"/>
            <a:ext cx="128611633" cy="141928847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5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537973"/>
            <a:ext cx="46085760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596633"/>
            <a:ext cx="22625053" cy="358266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2179300"/>
            <a:ext cx="22625053" cy="22127213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8596633"/>
            <a:ext cx="22633940" cy="358266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2179300"/>
            <a:ext cx="22633940" cy="22127213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0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1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2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3" y="1529080"/>
            <a:ext cx="16846553" cy="6507480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529083"/>
            <a:ext cx="28625800" cy="32777433"/>
          </a:xfrm>
        </p:spPr>
        <p:txBody>
          <a:bodyPr/>
          <a:lstStyle>
            <a:lvl1pPr>
              <a:defRPr sz="17900"/>
            </a:lvl1pPr>
            <a:lvl2pPr>
              <a:defRPr sz="15700"/>
            </a:lvl2pPr>
            <a:lvl3pPr>
              <a:defRPr sz="1340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3" y="8036563"/>
            <a:ext cx="16846553" cy="26269953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7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6883360"/>
            <a:ext cx="30723840" cy="3173733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3431540"/>
            <a:ext cx="30723840" cy="23042880"/>
          </a:xfrm>
        </p:spPr>
        <p:txBody>
          <a:bodyPr/>
          <a:lstStyle>
            <a:lvl1pPr marL="0" indent="0">
              <a:buNone/>
              <a:defRPr sz="17900"/>
            </a:lvl1pPr>
            <a:lvl2pPr marL="2560320" indent="0">
              <a:buNone/>
              <a:defRPr sz="15700"/>
            </a:lvl2pPr>
            <a:lvl3pPr marL="5120640" indent="0">
              <a:buNone/>
              <a:defRPr sz="1340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30057093"/>
            <a:ext cx="30723840" cy="4507227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4AD-F5A4-3940-87D4-1172031E7C61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81D4-F1BD-9840-A13F-0578135BD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8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537973"/>
            <a:ext cx="46085760" cy="6400800"/>
          </a:xfrm>
          <a:prstGeom prst="rect">
            <a:avLst/>
          </a:prstGeom>
        </p:spPr>
        <p:txBody>
          <a:bodyPr vert="horz" lIns="512064" tIns="256032" rIns="512064" bIns="25603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961123"/>
            <a:ext cx="46085760" cy="25345393"/>
          </a:xfrm>
          <a:prstGeom prst="rect">
            <a:avLst/>
          </a:prstGeom>
        </p:spPr>
        <p:txBody>
          <a:bodyPr vert="horz" lIns="512064" tIns="256032" rIns="512064" bIns="25603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5595563"/>
            <a:ext cx="11948160" cy="2044700"/>
          </a:xfrm>
          <a:prstGeom prst="rect">
            <a:avLst/>
          </a:prstGeom>
        </p:spPr>
        <p:txBody>
          <a:bodyPr vert="horz" lIns="512064" tIns="256032" rIns="512064" bIns="256032" rtlCol="0" anchor="ctr"/>
          <a:lstStyle>
            <a:lvl1pPr algn="l">
              <a:defRPr sz="6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614AD-F5A4-3940-87D4-1172031E7C61}" type="datetimeFigureOut">
              <a:rPr lang="en-US" smtClean="0"/>
              <a:t>4/28/23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5595563"/>
            <a:ext cx="16215360" cy="2044700"/>
          </a:xfrm>
          <a:prstGeom prst="rect">
            <a:avLst/>
          </a:prstGeom>
        </p:spPr>
        <p:txBody>
          <a:bodyPr vert="horz" lIns="512064" tIns="256032" rIns="512064" bIns="256032" rtlCol="0" anchor="ctr"/>
          <a:lstStyle>
            <a:lvl1pPr algn="ctr">
              <a:defRPr sz="6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5595563"/>
            <a:ext cx="11948160" cy="2044700"/>
          </a:xfrm>
          <a:prstGeom prst="rect">
            <a:avLst/>
          </a:prstGeom>
        </p:spPr>
        <p:txBody>
          <a:bodyPr vert="horz" lIns="512064" tIns="256032" rIns="512064" bIns="256032" rtlCol="0" anchor="ctr"/>
          <a:lstStyle>
            <a:lvl1pPr algn="r">
              <a:defRPr sz="6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581D4-F1BD-9840-A13F-0578135BD8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6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60320" rtl="0" eaLnBrk="1" latinLnBrk="0" hangingPunct="1">
        <a:spcBef>
          <a:spcPct val="0"/>
        </a:spcBef>
        <a:buNone/>
        <a:defRPr sz="2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0" indent="-1920240" algn="l" defTabSz="2560320" rtl="0" eaLnBrk="1" latinLnBrk="0" hangingPunct="1">
        <a:spcBef>
          <a:spcPct val="20000"/>
        </a:spcBef>
        <a:buFont typeface="Arial"/>
        <a:buChar char="•"/>
        <a:defRPr sz="179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520" indent="-1600200" algn="l" defTabSz="2560320" rtl="0" eaLnBrk="1" latinLnBrk="0" hangingPunct="1">
        <a:spcBef>
          <a:spcPct val="20000"/>
        </a:spcBef>
        <a:buFont typeface="Arial"/>
        <a:buChar char="–"/>
        <a:defRPr sz="157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0" indent="-1280160" algn="l" defTabSz="2560320" rtl="0" eaLnBrk="1" latinLnBrk="0" hangingPunct="1">
        <a:spcBef>
          <a:spcPct val="20000"/>
        </a:spcBef>
        <a:buFont typeface="Arial"/>
        <a:buChar char="•"/>
        <a:defRPr sz="134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0" indent="-1280160" algn="l" defTabSz="2560320" rtl="0" eaLnBrk="1" latinLnBrk="0" hangingPunct="1">
        <a:spcBef>
          <a:spcPct val="20000"/>
        </a:spcBef>
        <a:buFont typeface="Arial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0" indent="-1280160" algn="l" defTabSz="2560320" rtl="0" eaLnBrk="1" latinLnBrk="0" hangingPunct="1">
        <a:spcBef>
          <a:spcPct val="20000"/>
        </a:spcBef>
        <a:buFont typeface="Arial"/>
        <a:buChar char="»"/>
        <a:defRPr sz="1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0" indent="-1280160" algn="l" defTabSz="2560320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0" indent="-1280160" algn="l" defTabSz="2560320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0" indent="-1280160" algn="l" defTabSz="2560320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0" indent="-1280160" algn="l" defTabSz="2560320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i.org/10.1111/j.1365-2982.2010.01577.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43000" y="6159671"/>
            <a:ext cx="16916400" cy="11909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7200" b="1" dirty="0">
                <a:latin typeface="+mj-lt"/>
                <a:cs typeface="Arial"/>
              </a:rPr>
              <a:t>Objectives</a:t>
            </a:r>
            <a:endParaRPr lang="en-US" sz="6000" b="1" dirty="0">
              <a:latin typeface="+mj-lt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7502259"/>
            <a:ext cx="16916400" cy="4093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CVS is a chronic and debilitating condition that is widely misdiagnosed. Having a basic understanding of the diagnosis and management of this condition is crucial to patient care.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able to identify symptoms and clinical presentation of CVS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able to diagnose CVS using diagnostic criteria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Formulate a treatment regimen for patients with CVS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608981" y="2649628"/>
            <a:ext cx="279884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latin typeface="+mj-lt"/>
                <a:cs typeface="Arial"/>
              </a:rPr>
              <a:t>Continuing Medical Education Poster</a:t>
            </a:r>
          </a:p>
          <a:p>
            <a:pPr algn="ctr"/>
            <a:r>
              <a:rPr lang="en-US" sz="9000" b="1" dirty="0">
                <a:latin typeface="+mj-lt"/>
                <a:cs typeface="Arial"/>
              </a:rPr>
              <a:t>Sara Read</a:t>
            </a:r>
            <a:endParaRPr lang="en-US" sz="6600" b="1" dirty="0">
              <a:latin typeface="+mj-lt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32822" y="11701880"/>
            <a:ext cx="16936755" cy="9106202"/>
            <a:chOff x="1143000" y="17879638"/>
            <a:chExt cx="16936755" cy="8018699"/>
          </a:xfrm>
        </p:grpSpPr>
        <p:sp>
          <p:nvSpPr>
            <p:cNvPr id="37" name="TextBox 36"/>
            <p:cNvSpPr txBox="1"/>
            <p:nvPr/>
          </p:nvSpPr>
          <p:spPr>
            <a:xfrm>
              <a:off x="1163355" y="19099720"/>
              <a:ext cx="16916400" cy="67986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marL="1023735" indent="-1023735">
                <a:buSzPct val="100000"/>
                <a:buFontTx/>
                <a:buChar char="●"/>
                <a:defRPr/>
              </a:pPr>
              <a:r>
                <a:rPr lang="en-US" sz="4000" kern="0" dirty="0">
                  <a:latin typeface="Arial"/>
                  <a:ea typeface="Arial"/>
                  <a:cs typeface="Arial"/>
                  <a:sym typeface="Arial"/>
                </a:rPr>
                <a:t>Recurrent episodes of nausea and vomiting that last from hours to days followed by asymptomatic periods, not due to any identifiable pathology</a:t>
              </a:r>
              <a:r>
                <a:rPr lang="en-US" sz="4000" kern="0" baseline="30000" dirty="0"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lang="en-US" sz="4000" kern="0" dirty="0">
                <a:latin typeface="Arial"/>
                <a:ea typeface="Arial"/>
                <a:cs typeface="Arial"/>
                <a:sym typeface="Arial"/>
              </a:endParaRPr>
            </a:p>
            <a:p>
              <a:pPr marL="1023735" indent="-1023735">
                <a:buSzPct val="100000"/>
                <a:buFontTx/>
                <a:buChar char="●"/>
                <a:defRPr/>
              </a:pPr>
              <a:r>
                <a:rPr lang="en-US" sz="4000" kern="0" dirty="0">
                  <a:latin typeface="Arial"/>
                  <a:ea typeface="Arial"/>
                  <a:cs typeface="Arial"/>
                  <a:sym typeface="Arial"/>
                </a:rPr>
                <a:t>Estimated prevalence 1.9%-2.3% of the US population</a:t>
              </a:r>
              <a:r>
                <a:rPr lang="en-US" sz="4000" kern="0" baseline="30000" dirty="0"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lang="en-US" sz="4000" kern="0" dirty="0">
                <a:latin typeface="Arial"/>
                <a:ea typeface="Arial"/>
                <a:cs typeface="Arial"/>
                <a:sym typeface="Arial"/>
              </a:endParaRPr>
            </a:p>
            <a:p>
              <a:pPr marL="1023735" indent="-1023735">
                <a:buSzPct val="100000"/>
                <a:buFontTx/>
                <a:buChar char="●"/>
                <a:defRPr/>
              </a:pPr>
              <a:r>
                <a:rPr lang="en-US" sz="4000" kern="0" dirty="0">
                  <a:latin typeface="Arial"/>
                  <a:ea typeface="Arial"/>
                  <a:cs typeface="Arial"/>
                  <a:sym typeface="Arial"/>
                </a:rPr>
                <a:t>Typically a diagnosis of childhood but affects patients of all ages</a:t>
              </a:r>
            </a:p>
            <a:p>
              <a:pPr>
                <a:buSzPct val="100000"/>
                <a:defRPr/>
              </a:pPr>
              <a:endParaRPr lang="en-US" sz="4000" b="1" kern="0" dirty="0"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SzPct val="100000"/>
                <a:defRPr/>
              </a:pPr>
              <a:r>
                <a:rPr lang="en-US" sz="4000" b="1" kern="0" dirty="0">
                  <a:latin typeface="Arial"/>
                  <a:ea typeface="Arial"/>
                  <a:cs typeface="Arial"/>
                  <a:sym typeface="Arial"/>
                </a:rPr>
                <a:t>Etiology Hypotheses </a:t>
              </a:r>
            </a:p>
            <a:p>
              <a:pPr marL="571500" indent="-571500"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4000" kern="0" dirty="0">
                  <a:latin typeface="Arial"/>
                  <a:ea typeface="Arial"/>
                  <a:cs typeface="Arial"/>
                  <a:sym typeface="Arial"/>
                </a:rPr>
                <a:t>Activation of the HPA axis caused by physical or psychological stress</a:t>
              </a:r>
              <a:r>
                <a:rPr lang="en-US" sz="4000" kern="0" baseline="30000" dirty="0"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lang="en-US" sz="4000" kern="0" dirty="0">
                <a:latin typeface="Arial"/>
                <a:ea typeface="Arial"/>
                <a:cs typeface="Arial"/>
                <a:sym typeface="Arial"/>
              </a:endParaRPr>
            </a:p>
            <a:p>
              <a:pPr marL="571500" indent="-571500"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4000" kern="0" dirty="0">
                  <a:latin typeface="Arial"/>
                  <a:ea typeface="Arial"/>
                  <a:cs typeface="Arial"/>
                  <a:sym typeface="Arial"/>
                </a:rPr>
                <a:t>Dysfunction in the autonomic nervous system</a:t>
              </a:r>
              <a:r>
                <a:rPr lang="en-US" sz="4000" kern="0" baseline="30000" dirty="0"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lang="en-US" sz="4000" kern="0" dirty="0">
                <a:latin typeface="Arial"/>
                <a:ea typeface="Arial"/>
                <a:cs typeface="Arial"/>
                <a:sym typeface="Arial"/>
              </a:endParaRPr>
            </a:p>
            <a:p>
              <a:pPr marL="571500" indent="-571500"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4000" kern="0" dirty="0">
                  <a:latin typeface="Arial"/>
                  <a:ea typeface="Arial"/>
                  <a:cs typeface="Arial"/>
                  <a:sym typeface="Arial"/>
                </a:rPr>
                <a:t>Neurologic component linked to migraines and epilepsy</a:t>
              </a:r>
              <a:r>
                <a:rPr lang="en-US" sz="4000" kern="0" baseline="30000" dirty="0"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lang="en-US" sz="4000" kern="0" dirty="0">
                <a:latin typeface="Arial"/>
                <a:ea typeface="Arial"/>
                <a:cs typeface="Arial"/>
                <a:sym typeface="Arial"/>
              </a:endParaRPr>
            </a:p>
            <a:p>
              <a:pPr marL="571500" indent="-571500"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4000" kern="0" dirty="0">
                  <a:latin typeface="Arial"/>
                  <a:ea typeface="Arial"/>
                  <a:cs typeface="Arial"/>
                  <a:sym typeface="Arial"/>
                </a:rPr>
                <a:t>Pathogenic mitochondrial DNA polymorphism</a:t>
              </a:r>
              <a:r>
                <a:rPr lang="en-US" sz="4000" kern="0" baseline="30000" dirty="0"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lang="en-US" sz="4000" kern="0" dirty="0">
                <a:latin typeface="Arial"/>
                <a:ea typeface="Arial"/>
                <a:cs typeface="Arial"/>
                <a:sym typeface="Arial"/>
              </a:endParaRPr>
            </a:p>
            <a:p>
              <a:pPr marL="571500" indent="-571500"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4000" kern="0" dirty="0">
                  <a:latin typeface="Arial"/>
                  <a:ea typeface="Arial"/>
                  <a:cs typeface="Arial"/>
                  <a:sym typeface="Arial"/>
                </a:rPr>
                <a:t>Cannabis hyperemesis syndrome possibly a subset of CVS</a:t>
              </a:r>
              <a:r>
                <a:rPr lang="en-US" sz="4000" kern="0" baseline="30000" dirty="0"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lang="en-US" sz="4000" kern="0" dirty="0">
                <a:latin typeface="Arial"/>
                <a:ea typeface="Arial"/>
                <a:cs typeface="Arial"/>
                <a:sym typeface="Arial"/>
              </a:endParaRPr>
            </a:p>
            <a:p>
              <a:endParaRPr lang="en-US" sz="15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43000" y="17879638"/>
              <a:ext cx="16916400" cy="12003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7200" b="1" dirty="0">
                  <a:latin typeface="+mj-lt"/>
                  <a:cs typeface="Arial"/>
                </a:rPr>
                <a:t>Introduction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143000" y="20643728"/>
            <a:ext cx="169164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7200" b="1" dirty="0">
                <a:latin typeface="+mj-lt"/>
                <a:cs typeface="Arial"/>
              </a:rPr>
              <a:t>Four Phases of CVS</a:t>
            </a:r>
            <a:r>
              <a:rPr lang="en-US" sz="7200" b="1" baseline="30000" dirty="0">
                <a:latin typeface="+mj-lt"/>
                <a:cs typeface="Arial"/>
              </a:rPr>
              <a:t>7</a:t>
            </a:r>
            <a:endParaRPr lang="en-US" sz="7200" b="1" dirty="0">
              <a:latin typeface="+mj-lt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32822" y="21866489"/>
            <a:ext cx="16916400" cy="12526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+mj-lt"/>
              <a:ea typeface="Calibri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Prodromal Phase</a:t>
            </a:r>
          </a:p>
          <a:p>
            <a:pPr marL="2903220" lvl="1" indent="-342900">
              <a:buFont typeface="Symbol"/>
              <a:buChar char=""/>
            </a:pPr>
            <a:r>
              <a:rPr lang="en-US" sz="4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Intense nausea and symptoms of panic</a:t>
            </a:r>
          </a:p>
          <a:p>
            <a:pPr marL="2903220" lvl="1" indent="-342900">
              <a:buFont typeface="Symbol"/>
              <a:buChar char=""/>
            </a:pPr>
            <a:r>
              <a:rPr lang="en-US" sz="4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Diarrhea, hot/cold flashes, profuse sweating </a:t>
            </a:r>
          </a:p>
          <a:p>
            <a:pPr marL="342900" indent="-342900">
              <a:buFont typeface="Symbol"/>
              <a:buChar char=""/>
            </a:pPr>
            <a:r>
              <a:rPr lang="en-US" sz="4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Acute Emetic Phase </a:t>
            </a:r>
          </a:p>
          <a:p>
            <a:pPr marL="2903220" lvl="1" indent="-342900">
              <a:buFont typeface="Symbol"/>
              <a:buChar char=""/>
            </a:pPr>
            <a:r>
              <a:rPr lang="en-US" sz="4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Severe vomiting and retching, between 1-6 times per hour</a:t>
            </a:r>
          </a:p>
          <a:p>
            <a:pPr marL="2903220" lvl="1" indent="-342900">
              <a:buFont typeface="Symbol"/>
              <a:buChar char=""/>
            </a:pPr>
            <a:r>
              <a:rPr lang="en-US" sz="4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Abdominal pain, restlessness, intense thirst, migraine, photosensitivity, phonosensitvity </a:t>
            </a:r>
          </a:p>
          <a:p>
            <a:pPr marL="342900" indent="-342900">
              <a:buFont typeface="Symbol"/>
              <a:buChar char=""/>
            </a:pPr>
            <a:r>
              <a:rPr lang="en-US" sz="4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Recovery Phase</a:t>
            </a:r>
          </a:p>
          <a:p>
            <a:pPr marL="2903220" lvl="1" indent="-342900">
              <a:buFont typeface="Symbol"/>
              <a:buChar char=""/>
            </a:pPr>
            <a:r>
              <a:rPr lang="en-US" sz="4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Few hours to a couple of days </a:t>
            </a:r>
          </a:p>
          <a:p>
            <a:pPr marL="2903220" lvl="1" indent="-342900">
              <a:buFont typeface="Symbol"/>
              <a:buChar char=""/>
            </a:pPr>
            <a:r>
              <a:rPr lang="en-US" sz="4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Slowly able to tolerate oral intake and return to baseline </a:t>
            </a:r>
          </a:p>
          <a:p>
            <a:pPr marL="342900" indent="-342900">
              <a:buFont typeface="Symbol"/>
              <a:buChar char=""/>
            </a:pPr>
            <a:r>
              <a:rPr lang="en-US" sz="4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Inter Episodic Phase </a:t>
            </a:r>
          </a:p>
          <a:p>
            <a:pPr marL="2903220" lvl="1" indent="-342900">
              <a:buFont typeface="Symbol"/>
              <a:buChar char=""/>
            </a:pPr>
            <a:r>
              <a:rPr lang="en-US" sz="4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Varies in length for each individual </a:t>
            </a:r>
          </a:p>
          <a:p>
            <a:pPr marL="2903220" lvl="1" indent="-342900">
              <a:buFont typeface="Symbol"/>
              <a:buChar char=""/>
            </a:pPr>
            <a:r>
              <a:rPr lang="en-US" sz="4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May become shorter each cycle and result in chronic nausea and emetic episodes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4400" dirty="0"/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4400" dirty="0"/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44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050" dirty="0"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347919" y="6114457"/>
            <a:ext cx="16850591" cy="1200329"/>
          </a:xfrm>
          <a:prstGeom prst="rect">
            <a:avLst/>
          </a:prstGeom>
          <a:solidFill>
            <a:srgbClr val="95B3D7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7200" b="1" dirty="0">
                <a:latin typeface="+mj-lt"/>
                <a:cs typeface="Arial"/>
              </a:rPr>
              <a:t>Management</a:t>
            </a:r>
            <a:r>
              <a:rPr lang="en-US" sz="7200" b="1" baseline="30000" dirty="0">
                <a:latin typeface="+mj-lt"/>
                <a:cs typeface="Arial"/>
              </a:rPr>
              <a:t>7</a:t>
            </a:r>
            <a:r>
              <a:rPr lang="en-US" sz="7200" b="1" dirty="0">
                <a:latin typeface="+mj-lt"/>
                <a:cs typeface="Arial"/>
              </a:rPr>
              <a:t> </a:t>
            </a:r>
          </a:p>
        </p:txBody>
      </p:sp>
      <p:pic>
        <p:nvPicPr>
          <p:cNvPr id="27" name="Picture 26" descr="au_logo_4C_castle_f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77335"/>
            <a:ext cx="10287000" cy="400507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8516600" y="6114458"/>
            <a:ext cx="141732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7200" b="1" dirty="0">
                <a:latin typeface="+mj-lt"/>
                <a:cs typeface="Arial"/>
              </a:rPr>
              <a:t>Diagnostic Criteria</a:t>
            </a:r>
            <a:r>
              <a:rPr lang="en-US" sz="7200" b="1" baseline="30000" dirty="0">
                <a:latin typeface="+mj-lt"/>
                <a:cs typeface="Arial"/>
              </a:rPr>
              <a:t>1</a:t>
            </a:r>
            <a:r>
              <a:rPr lang="en-US" sz="7200" b="1" dirty="0">
                <a:latin typeface="+mj-lt"/>
                <a:cs typeface="Arial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90569" y="522675"/>
            <a:ext cx="39202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Diagnosis and Management of Cyclic Vomiting Syndrome (CVS)</a:t>
            </a:r>
            <a:endParaRPr lang="en-US" sz="10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651496" y="22187654"/>
            <a:ext cx="31788644" cy="12204931"/>
            <a:chOff x="33119615" y="25693649"/>
            <a:chExt cx="16916400" cy="13566931"/>
          </a:xfrm>
        </p:grpSpPr>
        <p:sp>
          <p:nvSpPr>
            <p:cNvPr id="38" name="TextBox 37"/>
            <p:cNvSpPr txBox="1"/>
            <p:nvPr/>
          </p:nvSpPr>
          <p:spPr>
            <a:xfrm>
              <a:off x="33119615" y="26893979"/>
              <a:ext cx="16916400" cy="1236660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numCol="2" rtlCol="0">
              <a:spAutoFit/>
            </a:bodyPr>
            <a:lstStyle/>
            <a:p>
              <a:endParaRPr lang="en-US" sz="4000" dirty="0"/>
            </a:p>
            <a:p>
              <a:pPr marL="742950" indent="-742950">
                <a:buAutoNum type="arabicPeriod"/>
              </a:pPr>
              <a:r>
                <a:rPr lang="en-US" sz="4000" dirty="0"/>
                <a:t>Which of the following symptoms would most likely be present during the prodromal phase of CVS?</a:t>
              </a:r>
            </a:p>
            <a:p>
              <a:pPr marL="3303270" lvl="1" indent="-742950">
                <a:buFont typeface="+mj-lt"/>
                <a:buAutoNum type="alphaLcParenR"/>
              </a:pPr>
              <a:r>
                <a:rPr lang="en-US" sz="4000" dirty="0"/>
                <a:t>Vomiting</a:t>
              </a:r>
            </a:p>
            <a:p>
              <a:pPr marL="3303270" lvl="1" indent="-742950">
                <a:buFont typeface="+mj-lt"/>
                <a:buAutoNum type="alphaLcParenR"/>
              </a:pPr>
              <a:r>
                <a:rPr lang="en-US" sz="4000" dirty="0"/>
                <a:t>Restlessness</a:t>
              </a:r>
            </a:p>
            <a:p>
              <a:pPr marL="3303270" lvl="1" indent="-742950">
                <a:buFont typeface="+mj-lt"/>
                <a:buAutoNum type="alphaLcParenR"/>
              </a:pPr>
              <a:r>
                <a:rPr lang="en-US" sz="4000" dirty="0"/>
                <a:t>Nausea and feelings of panic </a:t>
              </a:r>
            </a:p>
            <a:p>
              <a:pPr marL="3303270" lvl="1" indent="-742950">
                <a:buFont typeface="+mj-lt"/>
                <a:buAutoNum type="alphaLcParenR"/>
              </a:pPr>
              <a:r>
                <a:rPr lang="en-US" sz="4000" dirty="0"/>
                <a:t>Intense thirst </a:t>
              </a:r>
            </a:p>
            <a:p>
              <a:pPr marL="742950" indent="-742950">
                <a:buFont typeface="+mj-lt"/>
                <a:buAutoNum type="arabicPeriod"/>
              </a:pPr>
              <a:r>
                <a:rPr lang="en-US" sz="4000" dirty="0"/>
                <a:t>Which of the following is not included in the Rome IV Criteria&gt;</a:t>
              </a:r>
            </a:p>
            <a:p>
              <a:pPr marL="3303270" lvl="1" indent="-742950">
                <a:buFont typeface="+mj-lt"/>
                <a:buAutoNum type="alphaLcParenR"/>
              </a:pPr>
              <a:r>
                <a:rPr lang="en-US" sz="4000" dirty="0"/>
                <a:t>Acute onset of vomiting episodes lasting less than 1 week </a:t>
              </a:r>
            </a:p>
            <a:p>
              <a:pPr marL="3303270" lvl="1" indent="-742950">
                <a:buFont typeface="+mj-lt"/>
                <a:buAutoNum type="alphaLcParenR"/>
              </a:pPr>
              <a:r>
                <a:rPr lang="en-US" sz="4000" dirty="0"/>
                <a:t>Personal or family history of migraines</a:t>
              </a:r>
            </a:p>
            <a:p>
              <a:pPr marL="3303270" lvl="1" indent="-742950">
                <a:buFont typeface="+mj-lt"/>
                <a:buAutoNum type="alphaLcParenR"/>
              </a:pPr>
              <a:r>
                <a:rPr lang="en-US" sz="4000" dirty="0"/>
                <a:t>Asymptomatic period between episodes of vomiting </a:t>
              </a:r>
            </a:p>
            <a:p>
              <a:pPr marL="3303270" lvl="1" indent="-742950">
                <a:buFont typeface="+mj-lt"/>
                <a:buAutoNum type="alphaLcParenR"/>
              </a:pPr>
              <a:r>
                <a:rPr lang="en-US" sz="4000" dirty="0"/>
                <a:t>3 episodes of vomiting in the past year or 2 episodes in the last 6 months occurring more than 1 week apart </a:t>
              </a:r>
            </a:p>
            <a:p>
              <a:pPr lvl="1"/>
              <a:endParaRPr lang="en-US" sz="4400" dirty="0"/>
            </a:p>
            <a:p>
              <a:pPr lvl="1"/>
              <a:r>
                <a:rPr lang="en-US" sz="2400" dirty="0"/>
                <a:t>Answers: C, B, A, D, D </a:t>
              </a:r>
            </a:p>
            <a:p>
              <a:pPr lvl="1"/>
              <a:endParaRPr lang="en-US" sz="4400" dirty="0"/>
            </a:p>
            <a:p>
              <a:pPr lvl="1"/>
              <a:endParaRPr lang="en-US" sz="4400" dirty="0"/>
            </a:p>
            <a:p>
              <a:pPr lvl="1"/>
              <a:endParaRPr lang="en-US" sz="4400" dirty="0"/>
            </a:p>
            <a:p>
              <a:pPr lvl="1"/>
              <a:endParaRPr lang="en-US" sz="4400" dirty="0"/>
            </a:p>
            <a:p>
              <a:pPr marL="742950" indent="-742950">
                <a:buFont typeface="+mj-lt"/>
                <a:buAutoNum type="arabicPeriod"/>
              </a:pPr>
              <a:r>
                <a:rPr lang="en-US" sz="4000" dirty="0"/>
                <a:t>What is the first line medication for prophylactic treatment of CVS?</a:t>
              </a:r>
            </a:p>
            <a:p>
              <a:pPr marL="3303270" lvl="1" indent="-742950">
                <a:buFont typeface="+mj-lt"/>
                <a:buAutoNum type="alphaLcParenR"/>
              </a:pPr>
              <a:r>
                <a:rPr lang="en-US" sz="4000" dirty="0"/>
                <a:t>Amitriptyline </a:t>
              </a:r>
            </a:p>
            <a:p>
              <a:pPr marL="3303270" lvl="1" indent="-742950">
                <a:buFont typeface="+mj-lt"/>
                <a:buAutoNum type="alphaLcParenR"/>
              </a:pPr>
              <a:r>
                <a:rPr lang="en-US" sz="4000" dirty="0"/>
                <a:t>Ondansetron</a:t>
              </a:r>
            </a:p>
            <a:p>
              <a:pPr marL="3303270" lvl="1" indent="-742950">
                <a:buFont typeface="+mj-lt"/>
                <a:buAutoNum type="alphaLcParenR"/>
              </a:pPr>
              <a:r>
                <a:rPr lang="en-US" sz="4000" dirty="0"/>
                <a:t>Aprepitant </a:t>
              </a:r>
            </a:p>
            <a:p>
              <a:pPr marL="3303270" lvl="1" indent="-742950">
                <a:buFont typeface="+mj-lt"/>
                <a:buAutoNum type="alphaLcParenR"/>
              </a:pPr>
              <a:r>
                <a:rPr lang="en-US" sz="4000" dirty="0"/>
                <a:t>Topiramate</a:t>
              </a:r>
            </a:p>
            <a:p>
              <a:pPr marL="742950" indent="-742950">
                <a:buFont typeface="+mj-lt"/>
                <a:buAutoNum type="arabicPeriod"/>
              </a:pPr>
              <a:r>
                <a:rPr lang="en-US" sz="4000" dirty="0"/>
                <a:t>What is the first line medication for abortive treatment of CVS?</a:t>
              </a:r>
            </a:p>
            <a:p>
              <a:pPr marL="3303270" lvl="1" indent="-742950">
                <a:buFont typeface="+mj-lt"/>
                <a:buAutoNum type="alphaLcParenR"/>
              </a:pPr>
              <a:r>
                <a:rPr lang="en-US" sz="4000" dirty="0"/>
                <a:t>Sumatriptan</a:t>
              </a:r>
            </a:p>
            <a:p>
              <a:pPr marL="3303270" lvl="1" indent="-742950">
                <a:buFont typeface="+mj-lt"/>
                <a:buAutoNum type="alphaLcParenR"/>
              </a:pPr>
              <a:r>
                <a:rPr lang="en-US" sz="4000" dirty="0"/>
                <a:t>Aprepitant </a:t>
              </a:r>
            </a:p>
            <a:p>
              <a:pPr marL="3303270" lvl="1" indent="-742950">
                <a:buFont typeface="+mj-lt"/>
                <a:buAutoNum type="alphaLcParenR"/>
              </a:pPr>
              <a:r>
                <a:rPr lang="en-US" sz="4000" dirty="0"/>
                <a:t>Opioids </a:t>
              </a:r>
            </a:p>
            <a:p>
              <a:pPr marL="3303270" lvl="1" indent="-742950">
                <a:buFont typeface="+mj-lt"/>
                <a:buAutoNum type="alphaLcParenR"/>
              </a:pPr>
              <a:r>
                <a:rPr lang="en-US" sz="4000" dirty="0"/>
                <a:t>Ondansetron</a:t>
              </a:r>
            </a:p>
            <a:p>
              <a:pPr marL="742950" indent="-742950">
                <a:buFont typeface="+mj-lt"/>
                <a:buAutoNum type="arabicPeriod"/>
              </a:pPr>
              <a:r>
                <a:rPr lang="en-US" sz="4000" dirty="0"/>
                <a:t>What other methods are beneficial in the management of CVS?</a:t>
              </a:r>
            </a:p>
            <a:p>
              <a:pPr marL="3303270" lvl="1" indent="-742950">
                <a:buFont typeface="+mj-lt"/>
                <a:buAutoNum type="alphaLcParenR"/>
              </a:pPr>
              <a:r>
                <a:rPr lang="en-US" sz="4000" dirty="0"/>
                <a:t>Psychotherapy</a:t>
              </a:r>
            </a:p>
            <a:p>
              <a:pPr marL="3303270" lvl="1" indent="-742950">
                <a:buFont typeface="+mj-lt"/>
                <a:buAutoNum type="alphaLcParenR"/>
              </a:pPr>
              <a:r>
                <a:rPr lang="en-US" sz="4000" dirty="0"/>
                <a:t>Guided meditation</a:t>
              </a:r>
            </a:p>
            <a:p>
              <a:pPr marL="3303270" lvl="1" indent="-742950">
                <a:buFont typeface="+mj-lt"/>
                <a:buAutoNum type="alphaLcParenR"/>
              </a:pPr>
              <a:r>
                <a:rPr lang="en-US" sz="4000" dirty="0"/>
                <a:t>Support with coordination of care </a:t>
              </a:r>
            </a:p>
            <a:p>
              <a:pPr marL="3303270" lvl="1" indent="-742950">
                <a:buFont typeface="+mj-lt"/>
                <a:buAutoNum type="alphaLcParenR"/>
              </a:pPr>
              <a:r>
                <a:rPr lang="en-US" sz="4000" dirty="0"/>
                <a:t>All of the above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119615" y="25693649"/>
              <a:ext cx="16916400" cy="1200329"/>
            </a:xfrm>
            <a:prstGeom prst="rect">
              <a:avLst/>
            </a:prstGeom>
            <a:solidFill>
              <a:srgbClr val="95B3D7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7200" b="1" dirty="0">
                  <a:latin typeface="+mj-lt"/>
                  <a:cs typeface="Arial"/>
                </a:rPr>
                <a:t>CME Questions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143000" y="34846123"/>
            <a:ext cx="4929714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References: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Publishing 2022 Jan-. Available from: https://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www.ncbi.nlm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nih.gov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/books/NBK500018/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Taché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Y. Cyclic vomiting syndrome: the corticotropin-releasing-factor hypothesis.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Dig Dis Sci.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1-999; 44(8 Suppl):79S-86S. Davis A, Bryant JH. Cyclic Vomiting Syndrome. [Updated 2022 Jun 21]. In: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StatPearls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[Internet]. Treasure Island (FL):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StatPearls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Venkatesan, T., Prieto, T., Barboi, A., Li, B., Schroeder, A., Hogan, W., Ananthakrishnan, A. and Jaradeh, S. (2010), Autonomic nerve function in adults with cyclic vomiting syndrome: a prospective study. Neurogastroenterology &amp; Motility, 22: 1303-e339. </a:t>
            </a:r>
            <a:r>
              <a:rPr lang="en-US" sz="2400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https://doi.org/10.1111/j.1365-2982.2010.01577.x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Levinthal DJ. The Cyclic Vomiting Syndrome Threshold: A Framework for Understanding Pathogenesis and Predicting Successful Treatments. </a:t>
            </a:r>
            <a:r>
              <a:rPr lang="en-US" sz="2400" i="1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 Transl Gastroenterol</a:t>
            </a:r>
            <a:r>
              <a:rPr lang="en-US" sz="24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2016;7(10):e198. Published 2016 Oct 27. doi:10.1038/ctg.2016.55</a:t>
            </a:r>
            <a:endParaRPr lang="en-US" sz="2400" dirty="0">
              <a:solidFill>
                <a:srgbClr val="59595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Veenin K, Wattanasirichaigoon D, Suktitipat B, et al. Association of Mitochondrial DNA Polymorphisms With Pediatric-Onset Cyclic Vomiting Syndrome. </a:t>
            </a:r>
            <a:r>
              <a:rPr lang="en-US" sz="2400" i="1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Front Pediatr</a:t>
            </a:r>
            <a:r>
              <a:rPr lang="en-US" sz="24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2022;10:876436. Published 2022 May 24. doi:10.3389/fped.2022.876436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4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Venkatesan T, Levinthal DJ, Li BUK, et al. Role of chronic cannabis use: Cyclic vomiting syndrome vs cannabinoid hyperemesis syndrome. </a:t>
            </a:r>
            <a:r>
              <a:rPr lang="en-US" sz="2400" i="1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Neurogastroenterol Motil</a:t>
            </a:r>
            <a:r>
              <a:rPr lang="en-US" sz="24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2019;31 Suppl 2(Suppl 2):e13606. doi:10.1111/nmo.13606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4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Venkatesan T, Levinthal DJ, Tarbell SE, et al. Guidelines on management of cyclic vomiting syndrome in adults by the American Neurogastroenterology and Motility Society and the Cyclic Vomiting Syndrome Association. </a:t>
            </a:r>
            <a:r>
              <a:rPr lang="en-US" sz="2400" i="1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Neurogastroenterol Motil</a:t>
            </a:r>
            <a:r>
              <a:rPr lang="en-US" sz="24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2019;31 Suppl 2(Suppl 2):e13604. doi:10.1111/nmo.13604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0DC91AF0-8ED3-6E1E-1874-9F15C33C4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343275"/>
              </p:ext>
            </p:extLst>
          </p:nvPr>
        </p:nvGraphicFramePr>
        <p:xfrm>
          <a:off x="33368274" y="7595794"/>
          <a:ext cx="16830236" cy="1451933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830236">
                  <a:extLst>
                    <a:ext uri="{9D8B030D-6E8A-4147-A177-3AD203B41FA5}">
                      <a16:colId xmlns:a16="http://schemas.microsoft.com/office/drawing/2014/main" val="2564051938"/>
                    </a:ext>
                  </a:extLst>
                </a:gridCol>
              </a:tblGrid>
              <a:tr h="786431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Prophylactic Treatment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490259"/>
                  </a:ext>
                </a:extLst>
              </a:tr>
              <a:tr h="4938788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Tricyclic antidepressants 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 Amitriptyline first line at 75-100 mg/day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Topiramate starting at 25 mg/day and titrating to 100 mg/day 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Aprepitant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125 mg or 80 mg twice per week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Zonisamide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starting dose 100 mg/day titrating to 400 mg/day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Levetiracetam  250 mg BID titrating to 1000-2000 mg/day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Co-Q10 10 mg/kg/day in two divided doses up to 200mg BID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Riboflavin 200 mg BID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069674"/>
                  </a:ext>
                </a:extLst>
              </a:tr>
              <a:tr h="786431"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Abortive Treatment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348378"/>
                  </a:ext>
                </a:extLst>
              </a:tr>
              <a:tr h="2862609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Ondansetron 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 First line 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Sumatriptan during prodrome or within 30-45 minutes of vomiting onset 20 mg IN or 6 mg SQ with repeat dose 2 hours later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Aprepitant during prodrome 125 mg day 1, 80 mg day 2, 80 mg day 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428123"/>
                  </a:ext>
                </a:extLst>
              </a:tr>
              <a:tr h="786431"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Supportive Treatment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373288"/>
                  </a:ext>
                </a:extLst>
              </a:tr>
              <a:tr h="4186542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fluids for dehydration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Ondansetron, diphenhydramine, metoclopramide for nausea/vomiting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Lorazepam or diphenhydramine for sedation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Sumatriptan for migraine </a:t>
                      </a:r>
                      <a:r>
                        <a:rPr lang="en-US" sz="4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 symptoms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Ketorolac for pain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Opioids nay be considered for pain relief in refractory patients 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Psychotherapy, guided meditation, coordination of care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228855"/>
                  </a:ext>
                </a:extLst>
              </a:tr>
            </a:tbl>
          </a:graphicData>
        </a:graphic>
      </p:graphicFrame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E966C79-D19B-C4B9-06B7-604644FF75FC}"/>
              </a:ext>
            </a:extLst>
          </p:cNvPr>
          <p:cNvSpPr/>
          <p:nvPr/>
        </p:nvSpPr>
        <p:spPr>
          <a:xfrm>
            <a:off x="18631141" y="7502260"/>
            <a:ext cx="14134859" cy="66209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Rome IV Criteria (standard)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Stereotypical episodes of vomiting with acute onset with duration of &lt; 1 week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 or more discrete episodes in the past 1 year, and 2 episodes in the past 6 months occurring at least 1 week apart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Absence of vomiting between episodes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Symptoms not attributed to another known organic pathology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Criteria fulfilled for the last 3 months with symptom onset at least 6 months prior to diagnosis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80C7B53-EFD8-ED8B-9505-CAC5166AB081}"/>
              </a:ext>
            </a:extLst>
          </p:cNvPr>
          <p:cNvSpPr/>
          <p:nvPr/>
        </p:nvSpPr>
        <p:spPr>
          <a:xfrm>
            <a:off x="18651496" y="14357177"/>
            <a:ext cx="14134859" cy="7341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North American Society for Pediatric Gastroenterology Hepatology and Nutrition (NASPGHAN) Criteria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 least 5 attacks in any interval or minimum 3 attacks during 6 month period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Episodic attacks of intense nausea and vomiting lasting 1 hour-10 days at least 1 week apart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Stereotypical pattern and symptoms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Vomiting during attacks at least 4 times/hour for at least 1 hour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Return to baseline between episodes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Not attributed to another disorder </a:t>
            </a:r>
          </a:p>
        </p:txBody>
      </p:sp>
      <p:pic>
        <p:nvPicPr>
          <p:cNvPr id="18" name="Picture 1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9BEB485-04A3-E2D6-443B-FA9DB19B1A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494" y="30336444"/>
            <a:ext cx="8695012" cy="381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72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13908</TotalTime>
  <Words>1050</Words>
  <Application>Microsoft Macintosh PowerPoint</Application>
  <PresentationFormat>Custom</PresentationFormat>
  <Paragraphs>112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Symbol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Monica Giacomucci</dc:creator>
  <cp:keywords/>
  <dc:description/>
  <cp:lastModifiedBy>Sara Read</cp:lastModifiedBy>
  <cp:revision>138</cp:revision>
  <dcterms:created xsi:type="dcterms:W3CDTF">2017-04-15T00:49:32Z</dcterms:created>
  <dcterms:modified xsi:type="dcterms:W3CDTF">2023-04-28T17:52:15Z</dcterms:modified>
  <cp:category/>
</cp:coreProperties>
</file>