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56" autoAdjust="0"/>
    <p:restoredTop sz="95631" autoAdjust="0"/>
  </p:normalViewPr>
  <p:slideViewPr>
    <p:cSldViewPr>
      <p:cViewPr>
        <p:scale>
          <a:sx n="30" d="100"/>
          <a:sy n="30" d="100"/>
        </p:scale>
        <p:origin x="344" y="-1888"/>
      </p:cViewPr>
      <p:guideLst>
        <p:guide orient="horz" pos="5184"/>
        <p:guide pos="315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2023837-2C50-4A4A-831D-EC1B7AC14D36}" type="datetimeFigureOut">
              <a:rPr lang="en-US" smtClean="0"/>
              <a:t>4/28/23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DE9BF59-3F6C-F64C-B642-43035E4A86DE}" type="slidenum">
              <a:rPr lang="en-US" smtClean="0"/>
              <a:t>‹#›</a:t>
            </a:fld>
            <a:endParaRPr lang="en-US"/>
          </a:p>
        </p:txBody>
      </p:sp>
    </p:spTree>
    <p:extLst>
      <p:ext uri="{BB962C8B-B14F-4D97-AF65-F5344CB8AC3E}">
        <p14:creationId xmlns:p14="http://schemas.microsoft.com/office/powerpoint/2010/main" val="357207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E9BF59-3F6C-F64C-B642-43035E4A86DE}" type="slidenum">
              <a:rPr lang="en-US" smtClean="0"/>
              <a:t>1</a:t>
            </a:fld>
            <a:endParaRPr lang="en-US"/>
          </a:p>
        </p:txBody>
      </p:sp>
    </p:spTree>
    <p:extLst>
      <p:ext uri="{BB962C8B-B14F-4D97-AF65-F5344CB8AC3E}">
        <p14:creationId xmlns:p14="http://schemas.microsoft.com/office/powerpoint/2010/main" val="315840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4/28/23</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32251" y="8482957"/>
            <a:ext cx="16611318"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Objectives</a:t>
            </a:r>
            <a:endParaRPr lang="en-US" sz="6000" b="1" dirty="0">
              <a:latin typeface="Arial" panose="020B0604020202020204" pitchFamily="34" charset="0"/>
              <a:cs typeface="Arial" panose="020B0604020202020204" pitchFamily="34" charset="0"/>
            </a:endParaRPr>
          </a:p>
        </p:txBody>
      </p:sp>
      <p:sp>
        <p:nvSpPr>
          <p:cNvPr id="11" name="Rectangle 10"/>
          <p:cNvSpPr/>
          <p:nvPr/>
        </p:nvSpPr>
        <p:spPr>
          <a:xfrm>
            <a:off x="932251" y="9925351"/>
            <a:ext cx="16611318" cy="65556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200" dirty="0">
                <a:latin typeface="Arial" panose="020B0604020202020204" pitchFamily="34" charset="0"/>
                <a:cs typeface="Arial" panose="020B0604020202020204" pitchFamily="34" charset="0"/>
              </a:rPr>
              <a:t>1. Evaluate the changes that occur to the cardiovascular system after the consumption of caffeine</a:t>
            </a:r>
          </a:p>
          <a:p>
            <a:r>
              <a:rPr lang="en-US" sz="4200" dirty="0">
                <a:latin typeface="Arial" panose="020B0604020202020204" pitchFamily="34" charset="0"/>
                <a:cs typeface="Arial" panose="020B0604020202020204" pitchFamily="34" charset="0"/>
              </a:rPr>
              <a:t>2. Compare how the body reacts to caffeine alone versus when followed with exercise</a:t>
            </a:r>
          </a:p>
          <a:p>
            <a:r>
              <a:rPr lang="en-US" sz="4200" dirty="0">
                <a:latin typeface="Arial" panose="020B0604020202020204" pitchFamily="34" charset="0"/>
                <a:cs typeface="Arial" panose="020B0604020202020204" pitchFamily="34" charset="0"/>
              </a:rPr>
              <a:t>3. Evaluate how the quantity of caffeine consumed in a certain time period can affect the cardiovascular system in a positive or negative manner</a:t>
            </a:r>
          </a:p>
          <a:p>
            <a:r>
              <a:rPr lang="en-US" sz="4200" dirty="0">
                <a:latin typeface="Arial" panose="020B0604020202020204" pitchFamily="34" charset="0"/>
                <a:cs typeface="Arial" panose="020B0604020202020204" pitchFamily="34" charset="0"/>
              </a:rPr>
              <a:t>4. Educate providers about how to counsel patients on the benefits and risks of consuming large amounts of caffeine right before exercise</a:t>
            </a:r>
          </a:p>
        </p:txBody>
      </p:sp>
      <p:sp>
        <p:nvSpPr>
          <p:cNvPr id="20" name="TextBox 19"/>
          <p:cNvSpPr txBox="1"/>
          <p:nvPr/>
        </p:nvSpPr>
        <p:spPr>
          <a:xfrm>
            <a:off x="11636904" y="3119653"/>
            <a:ext cx="27988438" cy="3416320"/>
          </a:xfrm>
          <a:prstGeom prst="rect">
            <a:avLst/>
          </a:prstGeom>
          <a:noFill/>
        </p:spPr>
        <p:txBody>
          <a:bodyPr wrap="square" rtlCol="0">
            <a:spAutoFit/>
          </a:bodyPr>
          <a:lstStyle/>
          <a:p>
            <a:pPr algn="ctr"/>
            <a:r>
              <a:rPr lang="en-US" sz="7200" b="1" dirty="0">
                <a:latin typeface="Arial" panose="020B0604020202020204" pitchFamily="34" charset="0"/>
                <a:cs typeface="Arial" panose="020B0604020202020204" pitchFamily="34" charset="0"/>
              </a:rPr>
              <a:t>Caitlin Hubmaster PA-S</a:t>
            </a:r>
          </a:p>
          <a:p>
            <a:pPr algn="ctr"/>
            <a:r>
              <a:rPr lang="en-US" sz="7200" b="1" dirty="0">
                <a:latin typeface="Arial" panose="020B0604020202020204" pitchFamily="34" charset="0"/>
                <a:cs typeface="Arial" panose="020B0604020202020204" pitchFamily="34" charset="0"/>
              </a:rPr>
              <a:t>Timothy </a:t>
            </a:r>
            <a:r>
              <a:rPr lang="en-US" sz="7200" b="1" dirty="0" err="1">
                <a:latin typeface="Arial" panose="020B0604020202020204" pitchFamily="34" charset="0"/>
                <a:cs typeface="Arial" panose="020B0604020202020204" pitchFamily="34" charset="0"/>
              </a:rPr>
              <a:t>Besse</a:t>
            </a:r>
            <a:r>
              <a:rPr lang="en-US" sz="7200" b="1" dirty="0">
                <a:latin typeface="Arial" panose="020B0604020202020204" pitchFamily="34" charset="0"/>
                <a:cs typeface="Arial" panose="020B0604020202020204" pitchFamily="34" charset="0"/>
              </a:rPr>
              <a:t> MSPAS, MAT, PA-C</a:t>
            </a:r>
          </a:p>
          <a:p>
            <a:pPr algn="ctr"/>
            <a:r>
              <a:rPr lang="en-US" sz="7200" b="1" dirty="0">
                <a:latin typeface="Arial" panose="020B0604020202020204" pitchFamily="34" charset="0"/>
                <a:cs typeface="Arial" panose="020B0604020202020204" pitchFamily="34" charset="0"/>
              </a:rPr>
              <a:t>Department of Medical Science </a:t>
            </a:r>
            <a:endParaRPr lang="en-US" sz="4800" b="1" dirty="0">
              <a:latin typeface="Arial" panose="020B0604020202020204" pitchFamily="34" charset="0"/>
              <a:cs typeface="Arial" panose="020B0604020202020204" pitchFamily="34" charset="0"/>
            </a:endParaRPr>
          </a:p>
        </p:txBody>
      </p:sp>
      <p:grpSp>
        <p:nvGrpSpPr>
          <p:cNvPr id="2" name="Group 1"/>
          <p:cNvGrpSpPr/>
          <p:nvPr/>
        </p:nvGrpSpPr>
        <p:grpSpPr>
          <a:xfrm>
            <a:off x="916565" y="16757773"/>
            <a:ext cx="16627003" cy="10256110"/>
            <a:chOff x="1043917" y="18213426"/>
            <a:chExt cx="16630198" cy="7444744"/>
          </a:xfrm>
        </p:grpSpPr>
        <p:sp>
          <p:nvSpPr>
            <p:cNvPr id="37" name="TextBox 36"/>
            <p:cNvSpPr txBox="1"/>
            <p:nvPr/>
          </p:nvSpPr>
          <p:spPr>
            <a:xfrm>
              <a:off x="1043917" y="19316239"/>
              <a:ext cx="16160186" cy="63419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SzPct val="100000"/>
                <a:defRPr/>
              </a:pPr>
              <a:r>
                <a:rPr lang="en-US" sz="4800" kern="0" dirty="0">
                  <a:solidFill>
                    <a:srgbClr val="222222"/>
                  </a:solidFill>
                  <a:latin typeface="Arial" panose="020B0604020202020204" pitchFamily="34" charset="0"/>
                  <a:ea typeface="Verdana" panose="020B0604030504040204" pitchFamily="34" charset="0"/>
                  <a:cs typeface="Arial" panose="020B0604020202020204" pitchFamily="34" charset="0"/>
                  <a:sym typeface="Arial"/>
                </a:rPr>
                <a:t>Pre-workout powders, energy drinks and highly caffeinated beverages are becoming popular amongst adolescents and young adults for use prior to a workout.  Caffeine is a known stimulant that gives a sense of increased energy to the consumer. This research looks to evaluate how high amounts of caffeine consumed before exercise specifically can impact the cardiovascular system and its recovery period.  By evaluating these changes and their potential cardiac effects, providers will be able to properly counsel patients on proper use before workouts along with the benefits and risks that come with it.</a:t>
              </a:r>
            </a:p>
          </p:txBody>
        </p:sp>
        <p:sp>
          <p:nvSpPr>
            <p:cNvPr id="36" name="TextBox 35"/>
            <p:cNvSpPr txBox="1"/>
            <p:nvPr/>
          </p:nvSpPr>
          <p:spPr>
            <a:xfrm>
              <a:off x="1087319" y="18213426"/>
              <a:ext cx="16586796" cy="87129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Introduction</a:t>
              </a:r>
            </a:p>
          </p:txBody>
        </p:sp>
      </p:grpSp>
      <p:sp>
        <p:nvSpPr>
          <p:cNvPr id="41" name="TextBox 40"/>
          <p:cNvSpPr txBox="1"/>
          <p:nvPr/>
        </p:nvSpPr>
        <p:spPr>
          <a:xfrm>
            <a:off x="900267" y="27198561"/>
            <a:ext cx="16058148"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Methods</a:t>
            </a:r>
          </a:p>
        </p:txBody>
      </p:sp>
      <p:sp>
        <p:nvSpPr>
          <p:cNvPr id="42" name="Rectangle 41"/>
          <p:cNvSpPr/>
          <p:nvPr/>
        </p:nvSpPr>
        <p:spPr>
          <a:xfrm>
            <a:off x="900267" y="28678493"/>
            <a:ext cx="16058148" cy="7576683"/>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1400" dirty="0">
              <a:latin typeface="Arial" panose="020B0604020202020204" pitchFamily="34" charset="0"/>
              <a:ea typeface="Calibri"/>
              <a:cs typeface="Arial" panose="020B0604020202020204" pitchFamily="34" charset="0"/>
            </a:endParaRPr>
          </a:p>
          <a:p>
            <a:pPr marL="342900" marR="0" lvl="0" indent="-342900">
              <a:spcBef>
                <a:spcPts val="0"/>
              </a:spcBef>
              <a:spcAft>
                <a:spcPts val="0"/>
              </a:spcAft>
              <a:buFont typeface="Symbol"/>
              <a:buChar char=""/>
            </a:pPr>
            <a:r>
              <a:rPr lang="en-US" sz="4800" dirty="0">
                <a:latin typeface="Arial" panose="020B0604020202020204" pitchFamily="34" charset="0"/>
                <a:ea typeface="Calibri"/>
                <a:cs typeface="Arial" panose="020B0604020202020204" pitchFamily="34" charset="0"/>
              </a:rPr>
              <a:t>A literature search was performed in January 2023 using the National Library of Medicine’s Pub Med</a:t>
            </a:r>
          </a:p>
          <a:p>
            <a:pPr marL="342900" marR="0" lvl="0" indent="-342900">
              <a:spcBef>
                <a:spcPts val="0"/>
              </a:spcBef>
              <a:spcAft>
                <a:spcPts val="0"/>
              </a:spcAft>
              <a:buFont typeface="Symbol"/>
              <a:buChar char=""/>
            </a:pPr>
            <a:r>
              <a:rPr lang="en-US" sz="4800" dirty="0">
                <a:latin typeface="Arial" panose="020B0604020202020204" pitchFamily="34" charset="0"/>
                <a:ea typeface="Calibri"/>
                <a:cs typeface="Arial" panose="020B0604020202020204" pitchFamily="34" charset="0"/>
              </a:rPr>
              <a:t>10 articles were chosen based on their correlation specifically with caffeine and exercise and how they affected the cardiovascular system</a:t>
            </a:r>
          </a:p>
          <a:p>
            <a:pPr marL="342900" marR="0" lvl="0" indent="-342900">
              <a:spcBef>
                <a:spcPts val="0"/>
              </a:spcBef>
              <a:spcAft>
                <a:spcPts val="0"/>
              </a:spcAft>
              <a:buFont typeface="Symbol"/>
              <a:buChar char=""/>
            </a:pPr>
            <a:r>
              <a:rPr lang="en-US" sz="4800" dirty="0">
                <a:latin typeface="Arial" panose="020B0604020202020204" pitchFamily="34" charset="0"/>
                <a:ea typeface="Calibri"/>
                <a:cs typeface="Arial" panose="020B0604020202020204" pitchFamily="34" charset="0"/>
              </a:rPr>
              <a:t>Keywords used included</a:t>
            </a:r>
          </a:p>
          <a:p>
            <a:pPr marL="2903220" lvl="1" indent="-342900">
              <a:buFont typeface="Symbol"/>
              <a:buChar char=""/>
            </a:pPr>
            <a:r>
              <a:rPr lang="en-US" sz="4800" dirty="0">
                <a:latin typeface="Arial" panose="020B0604020202020204" pitchFamily="34" charset="0"/>
                <a:ea typeface="Calibri"/>
                <a:cs typeface="Arial" panose="020B0604020202020204" pitchFamily="34" charset="0"/>
              </a:rPr>
              <a:t>Exercise</a:t>
            </a:r>
          </a:p>
          <a:p>
            <a:pPr marL="2903220" lvl="1" indent="-342900">
              <a:buFont typeface="Symbol"/>
              <a:buChar char=""/>
            </a:pPr>
            <a:r>
              <a:rPr lang="en-US" sz="4800" dirty="0">
                <a:latin typeface="Arial" panose="020B0604020202020204" pitchFamily="34" charset="0"/>
                <a:ea typeface="Calibri"/>
                <a:cs typeface="Arial" panose="020B0604020202020204" pitchFamily="34" charset="0"/>
              </a:rPr>
              <a:t>Caffeine</a:t>
            </a:r>
          </a:p>
          <a:p>
            <a:pPr marL="2903220" lvl="1" indent="-342900">
              <a:buFont typeface="Symbol"/>
              <a:buChar char=""/>
            </a:pPr>
            <a:r>
              <a:rPr lang="en-US" sz="4800" dirty="0">
                <a:latin typeface="Arial" panose="020B0604020202020204" pitchFamily="34" charset="0"/>
                <a:ea typeface="Calibri"/>
                <a:cs typeface="Arial" panose="020B0604020202020204" pitchFamily="34" charset="0"/>
              </a:rPr>
              <a:t>Cardiovascular effects</a:t>
            </a:r>
          </a:p>
        </p:txBody>
      </p:sp>
      <p:sp>
        <p:nvSpPr>
          <p:cNvPr id="49" name="TextBox 48"/>
          <p:cNvSpPr txBox="1"/>
          <p:nvPr/>
        </p:nvSpPr>
        <p:spPr>
          <a:xfrm>
            <a:off x="33527100" y="9738448"/>
            <a:ext cx="16916400" cy="104336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800" dirty="0">
                <a:solidFill>
                  <a:schemeClr val="tx1"/>
                </a:solidFill>
                <a:latin typeface="Arial" panose="020B0604020202020204" pitchFamily="34" charset="0"/>
                <a:cs typeface="Arial" panose="020B0604020202020204" pitchFamily="34" charset="0"/>
              </a:rPr>
              <a:t>When evaluating the effects of caffeine  combined with exercise on the cardiovascular system, it was found that results were very dose dependent.  The adverse effects experienced, mainly being cardiac arrythmias, arose when caffeine was consumed in doses above 400 mg and in addition to other substances.  The benefits of regular exercise with caffeine consumption include cardiac remodeling and increased vessel strength due to the release of nitric oxide overall improving the cardiovascular system and preventing disease.  The benefit of using caffeine or energy drinks to encourage regular exercise is found to be safe with consumption under the recommended daily limit of 400 mg.  Further research should be performed in order to determine potential long-term effects.</a:t>
            </a:r>
          </a:p>
        </p:txBody>
      </p:sp>
      <p:sp>
        <p:nvSpPr>
          <p:cNvPr id="58" name="TextBox 57"/>
          <p:cNvSpPr txBox="1"/>
          <p:nvPr/>
        </p:nvSpPr>
        <p:spPr>
          <a:xfrm>
            <a:off x="33527100" y="8315728"/>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Discussion</a:t>
            </a:r>
          </a:p>
        </p:txBody>
      </p:sp>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654978"/>
            <a:ext cx="8914058" cy="3470540"/>
          </a:xfrm>
          <a:prstGeom prst="rect">
            <a:avLst/>
          </a:prstGeom>
        </p:spPr>
      </p:pic>
      <p:sp>
        <p:nvSpPr>
          <p:cNvPr id="45" name="TextBox 44"/>
          <p:cNvSpPr txBox="1"/>
          <p:nvPr/>
        </p:nvSpPr>
        <p:spPr>
          <a:xfrm>
            <a:off x="17919720" y="8544630"/>
            <a:ext cx="14811085"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Results</a:t>
            </a:r>
          </a:p>
        </p:txBody>
      </p:sp>
      <p:sp>
        <p:nvSpPr>
          <p:cNvPr id="19" name="TextBox 18"/>
          <p:cNvSpPr txBox="1"/>
          <p:nvPr/>
        </p:nvSpPr>
        <p:spPr>
          <a:xfrm>
            <a:off x="6030122" y="1530932"/>
            <a:ext cx="39202002" cy="1569660"/>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The Effects of Caffeine and Exercise on Cardiovascular Health</a:t>
            </a:r>
            <a:endParaRPr lang="en-US" sz="10500" b="1" dirty="0">
              <a:latin typeface="Arial" panose="020B0604020202020204" pitchFamily="34" charset="0"/>
              <a:cs typeface="Arial" panose="020B0604020202020204" pitchFamily="34" charset="0"/>
            </a:endParaRPr>
          </a:p>
        </p:txBody>
      </p:sp>
      <p:grpSp>
        <p:nvGrpSpPr>
          <p:cNvPr id="4" name="Group 3"/>
          <p:cNvGrpSpPr/>
          <p:nvPr/>
        </p:nvGrpSpPr>
        <p:grpSpPr>
          <a:xfrm>
            <a:off x="33527100" y="20742722"/>
            <a:ext cx="17051510" cy="11577928"/>
            <a:chOff x="33540835" y="26280775"/>
            <a:chExt cx="16916400" cy="5384531"/>
          </a:xfrm>
        </p:grpSpPr>
        <p:sp>
          <p:nvSpPr>
            <p:cNvPr id="38" name="TextBox 37"/>
            <p:cNvSpPr txBox="1"/>
            <p:nvPr/>
          </p:nvSpPr>
          <p:spPr>
            <a:xfrm>
              <a:off x="33540835" y="27156483"/>
              <a:ext cx="16916400" cy="45088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800" dirty="0">
                  <a:latin typeface="Arial" panose="020B0604020202020204" pitchFamily="34" charset="0"/>
                  <a:cs typeface="Arial" panose="020B0604020202020204" pitchFamily="34" charset="0"/>
                </a:rPr>
                <a:t>Exercise has many benefits to a patient’s overall health and decreases risk factors for cardiac disease proving that it is an important aspect of a healthy lifestyle. Many individuals use caffeine prior to their workout for energy and motivation to complete the exercise.  With this increased in use, it has become clear that it is important to educate the patients specifically on the recommended quantity to consume before the risks of complications occur. Consuming amounts beyond the recommended limit of 400 mg has been shown to correlate with arrythmias and prolonged recovery after exercise has finished. Use below this amount, however, seems to have very little risk and the benefit to exercise should be more greatly valued in preventing cardiac disease.</a:t>
              </a:r>
            </a:p>
          </p:txBody>
        </p:sp>
        <p:sp>
          <p:nvSpPr>
            <p:cNvPr id="39" name="TextBox 38"/>
            <p:cNvSpPr txBox="1"/>
            <p:nvPr/>
          </p:nvSpPr>
          <p:spPr>
            <a:xfrm>
              <a:off x="33540835" y="26280775"/>
              <a:ext cx="16916400" cy="77789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Conclusion</a:t>
              </a:r>
            </a:p>
          </p:txBody>
        </p:sp>
      </p:grpSp>
      <p:sp>
        <p:nvSpPr>
          <p:cNvPr id="52" name="Rectangle 51"/>
          <p:cNvSpPr/>
          <p:nvPr/>
        </p:nvSpPr>
        <p:spPr>
          <a:xfrm>
            <a:off x="17898800" y="9977197"/>
            <a:ext cx="14832005" cy="148656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Vessel strength after caffeine intake was found to increase due to the influx of intracellular calcium, releasing nitric oxide, then resulting in vasodilation</a:t>
            </a:r>
          </a:p>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Resting flow of the brachial artery increased after caffeine consumption but was found to be decreased when measured after exercise preceded with caffeine showing slowed perfusion</a:t>
            </a:r>
          </a:p>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Heart rate and blood pressure recovery time was prolonged after exercise when caffeine was consumed prior </a:t>
            </a:r>
          </a:p>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Regular exercise promotes cardiac remodeling including hypertrophy and dilation increasing outflow long term</a:t>
            </a:r>
          </a:p>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QT prolongation was not seen in caffeine intake under 200 mg but with increased doses beyond this, it was prolonged by 80 </a:t>
            </a:r>
            <a:r>
              <a:rPr lang="en-US" sz="4800" dirty="0" err="1">
                <a:solidFill>
                  <a:schemeClr val="tx1"/>
                </a:solidFill>
                <a:latin typeface="Arial" panose="020B0604020202020204" pitchFamily="34" charset="0"/>
                <a:cs typeface="Arial" panose="020B0604020202020204" pitchFamily="34" charset="0"/>
              </a:rPr>
              <a:t>ms</a:t>
            </a:r>
            <a:r>
              <a:rPr lang="en-US" sz="4800" dirty="0">
                <a:solidFill>
                  <a:schemeClr val="tx1"/>
                </a:solidFill>
                <a:latin typeface="Arial" panose="020B0604020202020204" pitchFamily="34" charset="0"/>
                <a:cs typeface="Arial" panose="020B0604020202020204" pitchFamily="34" charset="0"/>
              </a:rPr>
              <a:t> with a p value  &lt; 0.001 showing a significant change</a:t>
            </a:r>
          </a:p>
          <a:p>
            <a:pPr marL="571500" indent="-571500">
              <a:buFont typeface="Arial" panose="020B0604020202020204" pitchFamily="34" charset="0"/>
              <a:buChar char="•"/>
            </a:pPr>
            <a:r>
              <a:rPr lang="en-US" sz="4800" dirty="0">
                <a:solidFill>
                  <a:schemeClr val="tx1"/>
                </a:solidFill>
                <a:latin typeface="Arial" panose="020B0604020202020204" pitchFamily="34" charset="0"/>
                <a:cs typeface="Arial" panose="020B0604020202020204" pitchFamily="34" charset="0"/>
              </a:rPr>
              <a:t>Adjustments in caffeine dosing need to be made for special populations including young children and pregnant individuals</a:t>
            </a:r>
          </a:p>
        </p:txBody>
      </p:sp>
      <p:sp>
        <p:nvSpPr>
          <p:cNvPr id="28" name="TextBox 27"/>
          <p:cNvSpPr txBox="1"/>
          <p:nvPr/>
        </p:nvSpPr>
        <p:spPr>
          <a:xfrm>
            <a:off x="33527100" y="32624399"/>
            <a:ext cx="83058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References:</a:t>
            </a:r>
          </a:p>
          <a:p>
            <a:r>
              <a:rPr lang="en-US" sz="1200" dirty="0">
                <a:latin typeface="Arial" panose="020B0604020202020204" pitchFamily="34" charset="0"/>
                <a:cs typeface="Arial" panose="020B0604020202020204" pitchFamily="34" charset="0"/>
              </a:rPr>
              <a:t>1. Gutiérrez-</a:t>
            </a:r>
            <a:r>
              <a:rPr lang="en-US" sz="1200" dirty="0" err="1">
                <a:latin typeface="Arial" panose="020B0604020202020204" pitchFamily="34" charset="0"/>
                <a:cs typeface="Arial" panose="020B0604020202020204" pitchFamily="34" charset="0"/>
              </a:rPr>
              <a:t>Hellín</a:t>
            </a:r>
            <a:r>
              <a:rPr lang="en-US" sz="1200" dirty="0">
                <a:latin typeface="Arial" panose="020B0604020202020204" pitchFamily="34" charset="0"/>
                <a:cs typeface="Arial" panose="020B0604020202020204" pitchFamily="34" charset="0"/>
              </a:rPr>
              <a:t> J, Varillas-Delgado D. Energy Drinks and Sports Performance,</a:t>
            </a:r>
          </a:p>
          <a:p>
            <a:r>
              <a:rPr lang="en-US" sz="1200" dirty="0">
                <a:latin typeface="Arial" panose="020B0604020202020204" pitchFamily="34" charset="0"/>
                <a:cs typeface="Arial" panose="020B0604020202020204" pitchFamily="34" charset="0"/>
              </a:rPr>
              <a:t>Cardiovascular Risk, and Genetic Associations; Future Prospects. Nutrients.</a:t>
            </a:r>
          </a:p>
          <a:p>
            <a:r>
              <a:rPr lang="en-US" sz="1200" dirty="0">
                <a:latin typeface="Arial" panose="020B0604020202020204" pitchFamily="34" charset="0"/>
                <a:cs typeface="Arial" panose="020B0604020202020204" pitchFamily="34" charset="0"/>
              </a:rPr>
              <a:t>2021;13(3):715. Published 2021 Feb 24. doi:10.3390/nu13030715</a:t>
            </a:r>
          </a:p>
          <a:p>
            <a:r>
              <a:rPr lang="en-US" sz="1200" dirty="0">
                <a:latin typeface="Arial" panose="020B0604020202020204" pitchFamily="34" charset="0"/>
                <a:cs typeface="Arial" panose="020B0604020202020204" pitchFamily="34" charset="0"/>
              </a:rPr>
              <a:t>2. Planning Committee for a Workshop on Potential Health Hazards Associated with</a:t>
            </a:r>
          </a:p>
          <a:p>
            <a:r>
              <a:rPr lang="en-US" sz="1200" dirty="0">
                <a:latin typeface="Arial" panose="020B0604020202020204" pitchFamily="34" charset="0"/>
                <a:cs typeface="Arial" panose="020B0604020202020204" pitchFamily="34" charset="0"/>
              </a:rPr>
              <a:t>Consumption of Caffeine in Food and Dietary Supplements; Food and Nutrition Board;</a:t>
            </a:r>
          </a:p>
          <a:p>
            <a:r>
              <a:rPr lang="en-US" sz="1200" dirty="0">
                <a:latin typeface="Arial" panose="020B0604020202020204" pitchFamily="34" charset="0"/>
                <a:cs typeface="Arial" panose="020B0604020202020204" pitchFamily="34" charset="0"/>
              </a:rPr>
              <a:t>Board on Health Sciences Policy; Institute of Medicine. Caffeine in Food and Dietary</a:t>
            </a:r>
          </a:p>
          <a:p>
            <a:r>
              <a:rPr lang="en-US" sz="1200" dirty="0">
                <a:latin typeface="Arial" panose="020B0604020202020204" pitchFamily="34" charset="0"/>
                <a:cs typeface="Arial" panose="020B0604020202020204" pitchFamily="34" charset="0"/>
              </a:rPr>
              <a:t>Supplements: Examining Safety: Workshop Summary. Washington (DC): National</a:t>
            </a:r>
          </a:p>
          <a:p>
            <a:r>
              <a:rPr lang="en-US" sz="1200" dirty="0">
                <a:latin typeface="Arial" panose="020B0604020202020204" pitchFamily="34" charset="0"/>
                <a:cs typeface="Arial" panose="020B0604020202020204" pitchFamily="34" charset="0"/>
              </a:rPr>
              <a:t>Academies Press (US); April 23, 2014.</a:t>
            </a:r>
          </a:p>
          <a:p>
            <a:r>
              <a:rPr lang="en-US" sz="1200" dirty="0">
                <a:latin typeface="Arial" panose="020B0604020202020204" pitchFamily="34" charset="0"/>
                <a:cs typeface="Arial" panose="020B0604020202020204" pitchFamily="34" charset="0"/>
              </a:rPr>
              <a:t>3. Cao DX, </a:t>
            </a:r>
            <a:r>
              <a:rPr lang="en-US" sz="1200" dirty="0" err="1">
                <a:latin typeface="Arial" panose="020B0604020202020204" pitchFamily="34" charset="0"/>
                <a:cs typeface="Arial" panose="020B0604020202020204" pitchFamily="34" charset="0"/>
              </a:rPr>
              <a:t>Maiton</a:t>
            </a:r>
            <a:r>
              <a:rPr lang="en-US" sz="1200" dirty="0">
                <a:latin typeface="Arial" panose="020B0604020202020204" pitchFamily="34" charset="0"/>
                <a:cs typeface="Arial" panose="020B0604020202020204" pitchFamily="34" charset="0"/>
              </a:rPr>
              <a:t> K, Nasir JM, Estes NAM, Shah SA. Energy Drink-Associated</a:t>
            </a:r>
          </a:p>
          <a:p>
            <a:r>
              <a:rPr lang="en-US" sz="1200" dirty="0">
                <a:latin typeface="Arial" panose="020B0604020202020204" pitchFamily="34" charset="0"/>
                <a:cs typeface="Arial" panose="020B0604020202020204" pitchFamily="34" charset="0"/>
              </a:rPr>
              <a:t>Electrophysiological and Ischemic Abnormalities: A Narrative Review. Front Cardiovasc</a:t>
            </a:r>
          </a:p>
          <a:p>
            <a:r>
              <a:rPr lang="en-US" sz="1200" dirty="0">
                <a:latin typeface="Arial" panose="020B0604020202020204" pitchFamily="34" charset="0"/>
                <a:cs typeface="Arial" panose="020B0604020202020204" pitchFamily="34" charset="0"/>
              </a:rPr>
              <a:t>Med. 2021;8:679105. Published 2021 Jul 1. doi:10.3389/fcvm.2021.679105</a:t>
            </a:r>
          </a:p>
          <a:p>
            <a:r>
              <a:rPr lang="en-US" sz="1200" dirty="0">
                <a:latin typeface="Arial" panose="020B0604020202020204" pitchFamily="34" charset="0"/>
                <a:cs typeface="Arial" panose="020B0604020202020204" pitchFamily="34" charset="0"/>
              </a:rPr>
              <a:t>4. Pereira FC. Keep an eye on the impact of caffeine on the recovery of the cardiovascular</a:t>
            </a:r>
          </a:p>
          <a:p>
            <a:r>
              <a:rPr lang="en-US" sz="1200" dirty="0">
                <a:latin typeface="Arial" panose="020B0604020202020204" pitchFamily="34" charset="0"/>
                <a:cs typeface="Arial" panose="020B0604020202020204" pitchFamily="34" charset="0"/>
              </a:rPr>
              <a:t>system after exercise. Rev Port </a:t>
            </a:r>
            <a:r>
              <a:rPr lang="en-US" sz="1200"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Engl</a:t>
            </a:r>
            <a:r>
              <a:rPr lang="en-US" sz="1200" dirty="0">
                <a:latin typeface="Arial" panose="020B0604020202020204" pitchFamily="34" charset="0"/>
                <a:cs typeface="Arial" panose="020B0604020202020204" pitchFamily="34" charset="0"/>
              </a:rPr>
              <a:t> Ed). 2021;40(6):407-408.</a:t>
            </a:r>
          </a:p>
          <a:p>
            <a:r>
              <a:rPr lang="en-US" sz="1200" dirty="0">
                <a:latin typeface="Arial" panose="020B0604020202020204" pitchFamily="34" charset="0"/>
                <a:cs typeface="Arial" panose="020B0604020202020204" pitchFamily="34" charset="0"/>
              </a:rPr>
              <a:t>doi:10.1016/j.repce.2021.07.004</a:t>
            </a:r>
          </a:p>
          <a:p>
            <a:r>
              <a:rPr lang="en-US" sz="1200" dirty="0">
                <a:latin typeface="Arial" panose="020B0604020202020204" pitchFamily="34" charset="0"/>
                <a:cs typeface="Arial" panose="020B0604020202020204" pitchFamily="34" charset="0"/>
              </a:rPr>
              <a:t>5. </a:t>
            </a:r>
            <a:r>
              <a:rPr lang="en-US" sz="1200" dirty="0" err="1">
                <a:latin typeface="Arial" panose="020B0604020202020204" pitchFamily="34" charset="0"/>
                <a:cs typeface="Arial" panose="020B0604020202020204" pitchFamily="34" charset="0"/>
              </a:rPr>
              <a:t>Benjamim</a:t>
            </a:r>
            <a:r>
              <a:rPr lang="en-US" sz="1200" dirty="0">
                <a:latin typeface="Arial" panose="020B0604020202020204" pitchFamily="34" charset="0"/>
                <a:cs typeface="Arial" panose="020B0604020202020204" pitchFamily="34" charset="0"/>
              </a:rPr>
              <a:t> CJR, Monteiro LRL, Pontes YMM, et al. Caffeine slows heart rate autonomic</a:t>
            </a:r>
          </a:p>
          <a:p>
            <a:r>
              <a:rPr lang="en-US" sz="1200" dirty="0">
                <a:latin typeface="Arial" panose="020B0604020202020204" pitchFamily="34" charset="0"/>
                <a:cs typeface="Arial" panose="020B0604020202020204" pitchFamily="34" charset="0"/>
              </a:rPr>
              <a:t>recovery following strength exercise in healthy subjects. Rev Port </a:t>
            </a:r>
            <a:r>
              <a:rPr lang="en-US" sz="1200"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Engl</a:t>
            </a:r>
            <a:r>
              <a:rPr lang="en-US" sz="1200" dirty="0">
                <a:latin typeface="Arial" panose="020B0604020202020204" pitchFamily="34" charset="0"/>
                <a:cs typeface="Arial" panose="020B0604020202020204" pitchFamily="34" charset="0"/>
              </a:rPr>
              <a:t> Ed).</a:t>
            </a:r>
          </a:p>
          <a:p>
            <a:r>
              <a:rPr lang="en-US" sz="1200" dirty="0">
                <a:latin typeface="Arial" panose="020B0604020202020204" pitchFamily="34" charset="0"/>
                <a:cs typeface="Arial" panose="020B0604020202020204" pitchFamily="34" charset="0"/>
              </a:rPr>
              <a:t>2021;40(6):399-406. doi:10.1016/j.repce.2020.07.021</a:t>
            </a:r>
          </a:p>
        </p:txBody>
      </p:sp>
      <p:sp>
        <p:nvSpPr>
          <p:cNvPr id="3" name="TextBox 2">
            <a:extLst>
              <a:ext uri="{FF2B5EF4-FFF2-40B4-BE49-F238E27FC236}">
                <a16:creationId xmlns:a16="http://schemas.microsoft.com/office/drawing/2014/main" id="{8E9B5EC6-FBA3-2CB2-2236-BD0E98A40E4F}"/>
              </a:ext>
            </a:extLst>
          </p:cNvPr>
          <p:cNvSpPr txBox="1"/>
          <p:nvPr/>
        </p:nvSpPr>
        <p:spPr>
          <a:xfrm>
            <a:off x="42052855" y="32809065"/>
            <a:ext cx="8555367"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latin typeface="Arial" panose="020B0604020202020204" pitchFamily="34" charset="0"/>
                <a:cs typeface="Arial" panose="020B0604020202020204" pitchFamily="34" charset="0"/>
              </a:rPr>
              <a:t>6. Gonzaga LA, </a:t>
            </a:r>
            <a:r>
              <a:rPr lang="en-US" sz="1200" dirty="0" err="1">
                <a:latin typeface="Arial" panose="020B0604020202020204" pitchFamily="34" charset="0"/>
                <a:cs typeface="Arial" panose="020B0604020202020204" pitchFamily="34" charset="0"/>
              </a:rPr>
              <a:t>Vanderlei</a:t>
            </a:r>
            <a:r>
              <a:rPr lang="en-US" sz="1200" dirty="0">
                <a:latin typeface="Arial" panose="020B0604020202020204" pitchFamily="34" charset="0"/>
                <a:cs typeface="Arial" panose="020B0604020202020204" pitchFamily="34" charset="0"/>
              </a:rPr>
              <a:t> LCM, Gomes RL, </a:t>
            </a:r>
            <a:r>
              <a:rPr lang="en-US" sz="1200" dirty="0" err="1">
                <a:latin typeface="Arial" panose="020B0604020202020204" pitchFamily="34" charset="0"/>
                <a:cs typeface="Arial" panose="020B0604020202020204" pitchFamily="34" charset="0"/>
              </a:rPr>
              <a:t>Valenti</a:t>
            </a:r>
            <a:r>
              <a:rPr lang="en-US" sz="1200" dirty="0">
                <a:latin typeface="Arial" panose="020B0604020202020204" pitchFamily="34" charset="0"/>
                <a:cs typeface="Arial" panose="020B0604020202020204" pitchFamily="34" charset="0"/>
              </a:rPr>
              <a:t> VE. Caffeine affects autonomic</a:t>
            </a:r>
          </a:p>
          <a:p>
            <a:r>
              <a:rPr lang="en-US" sz="1200" dirty="0">
                <a:latin typeface="Arial" panose="020B0604020202020204" pitchFamily="34" charset="0"/>
                <a:cs typeface="Arial" panose="020B0604020202020204" pitchFamily="34" charset="0"/>
              </a:rPr>
              <a:t>control of heart rate and blood pressure recovery after aerobic exercise in young adults: a crossover study. Sci Rep. 2017;7(1):14091. Published 2017 Oct 26.</a:t>
            </a:r>
          </a:p>
          <a:p>
            <a:r>
              <a:rPr lang="en-US" sz="1200" dirty="0">
                <a:latin typeface="Arial" panose="020B0604020202020204" pitchFamily="34" charset="0"/>
                <a:cs typeface="Arial" panose="020B0604020202020204" pitchFamily="34" charset="0"/>
              </a:rPr>
              <a:t>doi:10.1038/s41598-017-14540-4</a:t>
            </a:r>
          </a:p>
          <a:p>
            <a:r>
              <a:rPr lang="en-US" sz="1200" dirty="0">
                <a:latin typeface="Arial" panose="020B0604020202020204" pitchFamily="34" charset="0"/>
                <a:cs typeface="Arial" panose="020B0604020202020204" pitchFamily="34" charset="0"/>
              </a:rPr>
              <a:t>7. Schroeder EC, Franke WD, Sharp RL, Lee DC. Comparative effectiveness of aerobic,</a:t>
            </a:r>
          </a:p>
          <a:p>
            <a:r>
              <a:rPr lang="en-US" sz="1200" dirty="0">
                <a:latin typeface="Arial" panose="020B0604020202020204" pitchFamily="34" charset="0"/>
                <a:cs typeface="Arial" panose="020B0604020202020204" pitchFamily="34" charset="0"/>
              </a:rPr>
              <a:t>resistance, and combined training on cardiovascular disease risk factors: A randomized</a:t>
            </a:r>
          </a:p>
          <a:p>
            <a:r>
              <a:rPr lang="en-US" sz="1200" dirty="0">
                <a:latin typeface="Arial" panose="020B0604020202020204" pitchFamily="34" charset="0"/>
                <a:cs typeface="Arial" panose="020B0604020202020204" pitchFamily="34" charset="0"/>
              </a:rPr>
              <a:t>controlled trial. </a:t>
            </a:r>
            <a:r>
              <a:rPr lang="en-US" sz="1200" dirty="0" err="1">
                <a:latin typeface="Arial" panose="020B0604020202020204" pitchFamily="34" charset="0"/>
                <a:cs typeface="Arial" panose="020B0604020202020204" pitchFamily="34" charset="0"/>
              </a:rPr>
              <a:t>PLoS</a:t>
            </a:r>
            <a:r>
              <a:rPr lang="en-US" sz="1200" dirty="0">
                <a:latin typeface="Arial" panose="020B0604020202020204" pitchFamily="34" charset="0"/>
                <a:cs typeface="Arial" panose="020B0604020202020204" pitchFamily="34" charset="0"/>
              </a:rPr>
              <a:t> One. 2019;14(1):e0210292. Published 2019 Jan 7.</a:t>
            </a:r>
          </a:p>
          <a:p>
            <a:r>
              <a:rPr lang="en-US" sz="1200" dirty="0">
                <a:latin typeface="Arial" panose="020B0604020202020204" pitchFamily="34" charset="0"/>
                <a:cs typeface="Arial" panose="020B0604020202020204" pitchFamily="34" charset="0"/>
              </a:rPr>
              <a:t>doi:10.1371/journal.pone.0210292</a:t>
            </a:r>
          </a:p>
          <a:p>
            <a:r>
              <a:rPr lang="en-US" sz="1200" dirty="0">
                <a:latin typeface="Arial" panose="020B0604020202020204" pitchFamily="34" charset="0"/>
                <a:cs typeface="Arial" panose="020B0604020202020204" pitchFamily="34" charset="0"/>
              </a:rPr>
              <a:t>8. </a:t>
            </a:r>
            <a:r>
              <a:rPr lang="en-US" sz="1200" dirty="0" err="1">
                <a:latin typeface="Arial" panose="020B0604020202020204" pitchFamily="34" charset="0"/>
                <a:cs typeface="Arial" panose="020B0604020202020204" pitchFamily="34" charset="0"/>
              </a:rPr>
              <a:t>Lavie</a:t>
            </a:r>
            <a:r>
              <a:rPr lang="en-US" sz="1200" dirty="0">
                <a:latin typeface="Arial" panose="020B0604020202020204" pitchFamily="34" charset="0"/>
                <a:cs typeface="Arial" panose="020B0604020202020204" pitchFamily="34" charset="0"/>
              </a:rPr>
              <a:t> CJ, Arena R, Swift DL, et al. Exercise and the cardiovascular system: clinical</a:t>
            </a:r>
          </a:p>
          <a:p>
            <a:r>
              <a:rPr lang="en-US" sz="1200" dirty="0">
                <a:latin typeface="Arial" panose="020B0604020202020204" pitchFamily="34" charset="0"/>
                <a:cs typeface="Arial" panose="020B0604020202020204" pitchFamily="34" charset="0"/>
              </a:rPr>
              <a:t>science and cardiovascular outcomes. Circ Res. 2015;117(2):207-219.</a:t>
            </a:r>
          </a:p>
          <a:p>
            <a:r>
              <a:rPr lang="en-US" sz="1200" dirty="0">
                <a:latin typeface="Arial" panose="020B0604020202020204" pitchFamily="34" charset="0"/>
                <a:cs typeface="Arial" panose="020B0604020202020204" pitchFamily="34" charset="0"/>
              </a:rPr>
              <a:t>doi:10.1161/CIRCRESAHA.117.305205</a:t>
            </a:r>
          </a:p>
          <a:p>
            <a:r>
              <a:rPr lang="en-US" sz="1200" dirty="0">
                <a:latin typeface="Arial" panose="020B0604020202020204" pitchFamily="34" charset="0"/>
                <a:cs typeface="Arial" panose="020B0604020202020204" pitchFamily="34" charset="0"/>
              </a:rPr>
              <a:t>9. Ehlers A, </a:t>
            </a:r>
            <a:r>
              <a:rPr lang="en-US" sz="1200" dirty="0" err="1">
                <a:latin typeface="Arial" panose="020B0604020202020204" pitchFamily="34" charset="0"/>
                <a:cs typeface="Arial" panose="020B0604020202020204" pitchFamily="34" charset="0"/>
              </a:rPr>
              <a:t>Marakis</a:t>
            </a:r>
            <a:r>
              <a:rPr lang="en-US" sz="1200" dirty="0">
                <a:latin typeface="Arial" panose="020B0604020202020204" pitchFamily="34" charset="0"/>
                <a:cs typeface="Arial" panose="020B0604020202020204" pitchFamily="34" charset="0"/>
              </a:rPr>
              <a:t> G, </a:t>
            </a:r>
            <a:r>
              <a:rPr lang="en-US" sz="1200" dirty="0" err="1">
                <a:latin typeface="Arial" panose="020B0604020202020204" pitchFamily="34" charset="0"/>
                <a:cs typeface="Arial" panose="020B0604020202020204" pitchFamily="34" charset="0"/>
              </a:rPr>
              <a:t>Lampen</a:t>
            </a:r>
            <a:r>
              <a:rPr lang="en-US" sz="1200" dirty="0">
                <a:latin typeface="Arial" panose="020B0604020202020204" pitchFamily="34" charset="0"/>
                <a:cs typeface="Arial" panose="020B0604020202020204" pitchFamily="34" charset="0"/>
              </a:rPr>
              <a:t> A, Hirsch-Ernst KI. Risk assessment of energy drinks with</a:t>
            </a:r>
          </a:p>
          <a:p>
            <a:r>
              <a:rPr lang="en-US" sz="1200" dirty="0">
                <a:latin typeface="Arial" panose="020B0604020202020204" pitchFamily="34" charset="0"/>
                <a:cs typeface="Arial" panose="020B0604020202020204" pitchFamily="34" charset="0"/>
              </a:rPr>
              <a:t>focus on cardiovascular parameters and energy drink consumption in Europe. Food Chem</a:t>
            </a:r>
          </a:p>
          <a:p>
            <a:r>
              <a:rPr lang="en-US" sz="1200" dirty="0" err="1">
                <a:latin typeface="Arial" panose="020B0604020202020204" pitchFamily="34" charset="0"/>
                <a:cs typeface="Arial" panose="020B0604020202020204" pitchFamily="34" charset="0"/>
              </a:rPr>
              <a:t>Toxicol</a:t>
            </a:r>
            <a:r>
              <a:rPr lang="en-US" sz="1200" dirty="0">
                <a:latin typeface="Arial" panose="020B0604020202020204" pitchFamily="34" charset="0"/>
                <a:cs typeface="Arial" panose="020B0604020202020204" pitchFamily="34" charset="0"/>
              </a:rPr>
              <a:t>. 2019;130:109-121. doi:10.1016/j.fct.2019.05.028</a:t>
            </a:r>
          </a:p>
          <a:p>
            <a:r>
              <a:rPr lang="en-US" sz="1200" dirty="0">
                <a:latin typeface="Arial" panose="020B0604020202020204" pitchFamily="34" charset="0"/>
                <a:cs typeface="Arial" panose="020B0604020202020204" pitchFamily="34" charset="0"/>
              </a:rPr>
              <a:t>10. Eilat-Adar S, Sinai T, </a:t>
            </a:r>
            <a:r>
              <a:rPr lang="en-US" sz="1200" dirty="0" err="1">
                <a:latin typeface="Arial" panose="020B0604020202020204" pitchFamily="34" charset="0"/>
                <a:cs typeface="Arial" panose="020B0604020202020204" pitchFamily="34" charset="0"/>
              </a:rPr>
              <a:t>Yosefy</a:t>
            </a:r>
            <a:r>
              <a:rPr lang="en-US" sz="1200" dirty="0">
                <a:latin typeface="Arial" panose="020B0604020202020204" pitchFamily="34" charset="0"/>
                <a:cs typeface="Arial" panose="020B0604020202020204" pitchFamily="34" charset="0"/>
              </a:rPr>
              <a:t> C, </a:t>
            </a:r>
            <a:r>
              <a:rPr lang="en-US" sz="1200" dirty="0" err="1">
                <a:latin typeface="Arial" panose="020B0604020202020204" pitchFamily="34" charset="0"/>
                <a:cs typeface="Arial" panose="020B0604020202020204" pitchFamily="34" charset="0"/>
              </a:rPr>
              <a:t>Henkin</a:t>
            </a:r>
            <a:r>
              <a:rPr lang="en-US" sz="1200" dirty="0">
                <a:latin typeface="Arial" panose="020B0604020202020204" pitchFamily="34" charset="0"/>
                <a:cs typeface="Arial" panose="020B0604020202020204" pitchFamily="34" charset="0"/>
              </a:rPr>
              <a:t> Y. Nutritional recommendations for</a:t>
            </a:r>
          </a:p>
          <a:p>
            <a:r>
              <a:rPr lang="en-US" sz="1200" dirty="0">
                <a:latin typeface="Arial" panose="020B0604020202020204" pitchFamily="34" charset="0"/>
                <a:cs typeface="Arial" panose="020B0604020202020204" pitchFamily="34" charset="0"/>
              </a:rPr>
              <a:t>cardiovascular disease prevention. Nutrients. 2013;5(9):3646-3683. Published 2013 Sep 17. doi:10.3390/nu5093646</a:t>
            </a:r>
          </a:p>
        </p:txBody>
      </p:sp>
      <p:pic>
        <p:nvPicPr>
          <p:cNvPr id="18" name="Picture 17" descr="Chart, bar chart&#10;&#10;Description automatically generated">
            <a:extLst>
              <a:ext uri="{FF2B5EF4-FFF2-40B4-BE49-F238E27FC236}">
                <a16:creationId xmlns:a16="http://schemas.microsoft.com/office/drawing/2014/main" id="{3E46DE85-86C0-B3C8-2B48-7FE94F85B217}"/>
              </a:ext>
            </a:extLst>
          </p:cNvPr>
          <p:cNvPicPr>
            <a:picLocks noChangeAspect="1"/>
          </p:cNvPicPr>
          <p:nvPr/>
        </p:nvPicPr>
        <p:blipFill rotWithShape="1">
          <a:blip r:embed="rId4"/>
          <a:srcRect r="2907"/>
          <a:stretch/>
        </p:blipFill>
        <p:spPr>
          <a:xfrm>
            <a:off x="17171308" y="26316446"/>
            <a:ext cx="16307908" cy="9113902"/>
          </a:xfrm>
          <a:prstGeom prst="rect">
            <a:avLst/>
          </a:prstGeom>
        </p:spPr>
      </p:pic>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16879</TotalTime>
  <Words>1108</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Hubmaster, Caitlin M</cp:lastModifiedBy>
  <cp:revision>148</cp:revision>
  <dcterms:created xsi:type="dcterms:W3CDTF">2017-04-15T00:49:32Z</dcterms:created>
  <dcterms:modified xsi:type="dcterms:W3CDTF">2023-04-28T19:58:14Z</dcterms:modified>
  <cp:category/>
</cp:coreProperties>
</file>