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1"/>
  </p:sldMasterIdLst>
  <p:notesMasterIdLst>
    <p:notesMasterId r:id="rId3"/>
  </p:notes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64" autoAdjust="0"/>
    <p:restoredTop sz="86421" autoAdjust="0"/>
  </p:normalViewPr>
  <p:slideViewPr>
    <p:cSldViewPr>
      <p:cViewPr varScale="1">
        <p:scale>
          <a:sx n="16" d="100"/>
          <a:sy n="16" d="100"/>
        </p:scale>
        <p:origin x="1600" y="352"/>
      </p:cViewPr>
      <p:guideLst>
        <p:guide orient="horz" pos="5184"/>
        <p:guide pos="31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B6623D-E2DA-1543-A215-BF37705E8AC4}" type="datetimeFigureOut">
              <a:rPr lang="en-US" smtClean="0"/>
              <a:t>4/14/23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6E3AFBB-C15B-CF49-814B-B441A60A8DA1}" type="slidenum">
              <a:rPr lang="en-US" smtClean="0"/>
              <a:t>‹#›</a:t>
            </a:fld>
            <a:endParaRPr lang="en-US"/>
          </a:p>
        </p:txBody>
      </p:sp>
    </p:spTree>
    <p:extLst>
      <p:ext uri="{BB962C8B-B14F-4D97-AF65-F5344CB8AC3E}">
        <p14:creationId xmlns:p14="http://schemas.microsoft.com/office/powerpoint/2010/main" val="281824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3AFBB-C15B-CF49-814B-B441A60A8DA1}" type="slidenum">
              <a:rPr lang="en-US" smtClean="0"/>
              <a:t>1</a:t>
            </a:fld>
            <a:endParaRPr lang="en-US"/>
          </a:p>
        </p:txBody>
      </p:sp>
    </p:spTree>
    <p:extLst>
      <p:ext uri="{BB962C8B-B14F-4D97-AF65-F5344CB8AC3E}">
        <p14:creationId xmlns:p14="http://schemas.microsoft.com/office/powerpoint/2010/main" val="34631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F614AD-F5A4-3940-87D4-1172031E7C61}"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360483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614AD-F5A4-3940-87D4-1172031E7C61}"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323596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614AD-F5A4-3940-87D4-1172031E7C61}"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31083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F614AD-F5A4-3940-87D4-1172031E7C61}"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17794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269558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F614AD-F5A4-3940-87D4-1172031E7C61}"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376753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F614AD-F5A4-3940-87D4-1172031E7C61}" type="datetimeFigureOut">
              <a:rPr lang="en-US" smtClean="0"/>
              <a:t>4/14/23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63178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F614AD-F5A4-3940-87D4-1172031E7C61}" type="datetimeFigureOut">
              <a:rPr lang="en-US" smtClean="0"/>
              <a:t>4/14/23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62619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250022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0622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a:t>Click icon to add picture</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328273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C4F614AD-F5A4-3940-87D4-1172031E7C61}" type="datetimeFigureOut">
              <a:rPr lang="en-US" smtClean="0"/>
              <a:t>4/14/23</a:t>
            </a:fld>
            <a:endParaRPr lang="en-US"/>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396103307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uptodate.com/" TargetMode="External"/><Relationship Id="rId4" Type="http://schemas.openxmlformats.org/officeDocument/2006/relationships/hyperlink" Target="http://www.ncbi.nlm.nih.gov/books/NBK4703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alpha val="4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3BA3E8DE-1364-944F-9C8A-14E3DE564B90}"/>
              </a:ext>
            </a:extLst>
          </p:cNvPr>
          <p:cNvSpPr txBox="1"/>
          <p:nvPr/>
        </p:nvSpPr>
        <p:spPr>
          <a:xfrm>
            <a:off x="17236439" y="28897891"/>
            <a:ext cx="15163574" cy="91255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pPr marL="571500" indent="-571500">
              <a:buFont typeface="Arial"/>
              <a:buChar char="•"/>
            </a:pPr>
            <a:endParaRPr lang="en-US" sz="1500" dirty="0"/>
          </a:p>
        </p:txBody>
      </p:sp>
      <p:sp>
        <p:nvSpPr>
          <p:cNvPr id="3" name="Rectangle 2">
            <a:extLst>
              <a:ext uri="{FF2B5EF4-FFF2-40B4-BE49-F238E27FC236}">
                <a16:creationId xmlns:a16="http://schemas.microsoft.com/office/drawing/2014/main" id="{BFF60178-FB43-A24B-B98F-886852C217B5}"/>
              </a:ext>
            </a:extLst>
          </p:cNvPr>
          <p:cNvSpPr/>
          <p:nvPr/>
        </p:nvSpPr>
        <p:spPr>
          <a:xfrm>
            <a:off x="17826231" y="29357499"/>
            <a:ext cx="14055622" cy="7828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00" b="1" dirty="0"/>
              <a:t>Expectant Management: </a:t>
            </a:r>
            <a:r>
              <a:rPr lang="en-US" sz="4000" dirty="0"/>
              <a:t>There are varied results in terms of antibiotics versus symptomatic management for AOM in the pediatric population</a:t>
            </a:r>
          </a:p>
          <a:p>
            <a:pPr marL="457200" indent="-457200">
              <a:buFont typeface="Arial" panose="020B0604020202020204" pitchFamily="34" charset="0"/>
              <a:buChar char="•"/>
            </a:pPr>
            <a:r>
              <a:rPr lang="en-US" sz="4000" dirty="0"/>
              <a:t>Compared watchful waiting (control group) vs amoxicillin use (intervention group)</a:t>
            </a:r>
            <a:r>
              <a:rPr lang="en-US" sz="4000" baseline="30000" dirty="0"/>
              <a:t>11</a:t>
            </a:r>
            <a:r>
              <a:rPr lang="en-US" sz="4000" dirty="0"/>
              <a:t> </a:t>
            </a:r>
          </a:p>
          <a:p>
            <a:endParaRPr lang="en-US" sz="4000" dirty="0"/>
          </a:p>
          <a:p>
            <a:endParaRPr lang="en-US" sz="4000" dirty="0"/>
          </a:p>
          <a:p>
            <a:endParaRPr lang="en-US" sz="4000" dirty="0"/>
          </a:p>
          <a:p>
            <a:endParaRPr lang="en-US" sz="3500" dirty="0"/>
          </a:p>
          <a:p>
            <a:endParaRPr lang="en-US" sz="3500" dirty="0"/>
          </a:p>
          <a:p>
            <a:endParaRPr lang="en-US" sz="3500" dirty="0"/>
          </a:p>
          <a:p>
            <a:endParaRPr lang="en-US" sz="3500" dirty="0"/>
          </a:p>
          <a:p>
            <a:endParaRPr lang="en-US" sz="3500" dirty="0"/>
          </a:p>
        </p:txBody>
      </p:sp>
      <p:sp>
        <p:nvSpPr>
          <p:cNvPr id="10" name="TextBox 9">
            <a:extLst>
              <a:ext uri="{FF2B5EF4-FFF2-40B4-BE49-F238E27FC236}">
                <a16:creationId xmlns:a16="http://schemas.microsoft.com/office/drawing/2014/main" id="{97914CF0-EB3C-7042-9385-C4EA8470AC38}"/>
              </a:ext>
            </a:extLst>
          </p:cNvPr>
          <p:cNvSpPr txBox="1"/>
          <p:nvPr/>
        </p:nvSpPr>
        <p:spPr>
          <a:xfrm>
            <a:off x="28813494" y="36431268"/>
            <a:ext cx="2243228" cy="2031325"/>
          </a:xfrm>
          <a:prstGeom prst="rect">
            <a:avLst/>
          </a:prstGeom>
          <a:noFill/>
        </p:spPr>
        <p:txBody>
          <a:bodyPr wrap="square" rtlCol="0">
            <a:spAutoFit/>
          </a:bodyPr>
          <a:lstStyle/>
          <a:p>
            <a:r>
              <a:rPr lang="en-US" sz="2500" dirty="0">
                <a:solidFill>
                  <a:schemeClr val="bg1"/>
                </a:solidFill>
              </a:rPr>
              <a:t>P value = &lt;0.05</a:t>
            </a:r>
          </a:p>
          <a:p>
            <a:endParaRPr lang="en-US" dirty="0"/>
          </a:p>
        </p:txBody>
      </p:sp>
      <p:graphicFrame>
        <p:nvGraphicFramePr>
          <p:cNvPr id="15" name="Table 14">
            <a:extLst>
              <a:ext uri="{FF2B5EF4-FFF2-40B4-BE49-F238E27FC236}">
                <a16:creationId xmlns:a16="http://schemas.microsoft.com/office/drawing/2014/main" id="{F011442F-3428-7B44-9DDF-50388DE17B84}"/>
              </a:ext>
            </a:extLst>
          </p:cNvPr>
          <p:cNvGraphicFramePr>
            <a:graphicFrameLocks noGrp="1"/>
          </p:cNvGraphicFramePr>
          <p:nvPr>
            <p:extLst>
              <p:ext uri="{D42A27DB-BD31-4B8C-83A1-F6EECF244321}">
                <p14:modId xmlns:p14="http://schemas.microsoft.com/office/powerpoint/2010/main" val="618661841"/>
              </p:ext>
            </p:extLst>
          </p:nvPr>
        </p:nvGraphicFramePr>
        <p:xfrm>
          <a:off x="18910442" y="33075975"/>
          <a:ext cx="11887200" cy="3322320"/>
        </p:xfrm>
        <a:graphic>
          <a:graphicData uri="http://schemas.openxmlformats.org/drawingml/2006/table">
            <a:tbl>
              <a:tblPr firstRow="1" bandRow="1">
                <a:tableStyleId>{7DF18680-E054-41AD-8BC1-D1AEF772440D}</a:tableStyleId>
              </a:tblPr>
              <a:tblGrid>
                <a:gridCol w="3962400">
                  <a:extLst>
                    <a:ext uri="{9D8B030D-6E8A-4147-A177-3AD203B41FA5}">
                      <a16:colId xmlns:a16="http://schemas.microsoft.com/office/drawing/2014/main" val="3321683424"/>
                    </a:ext>
                  </a:extLst>
                </a:gridCol>
                <a:gridCol w="3962400">
                  <a:extLst>
                    <a:ext uri="{9D8B030D-6E8A-4147-A177-3AD203B41FA5}">
                      <a16:colId xmlns:a16="http://schemas.microsoft.com/office/drawing/2014/main" val="3523904779"/>
                    </a:ext>
                  </a:extLst>
                </a:gridCol>
                <a:gridCol w="3962400">
                  <a:extLst>
                    <a:ext uri="{9D8B030D-6E8A-4147-A177-3AD203B41FA5}">
                      <a16:colId xmlns:a16="http://schemas.microsoft.com/office/drawing/2014/main" val="1153529279"/>
                    </a:ext>
                  </a:extLst>
                </a:gridCol>
              </a:tblGrid>
              <a:tr h="0">
                <a:tc>
                  <a:txBody>
                    <a:bodyPr/>
                    <a:lstStyle/>
                    <a:p>
                      <a:endParaRPr lang="en-US" sz="4000" dirty="0"/>
                    </a:p>
                  </a:txBody>
                  <a:tcPr/>
                </a:tc>
                <a:tc>
                  <a:txBody>
                    <a:bodyPr/>
                    <a:lstStyle/>
                    <a:p>
                      <a:r>
                        <a:rPr lang="en-US" sz="4000" dirty="0"/>
                        <a:t>Recovery</a:t>
                      </a:r>
                    </a:p>
                  </a:txBody>
                  <a:tcPr/>
                </a:tc>
                <a:tc>
                  <a:txBody>
                    <a:bodyPr/>
                    <a:lstStyle/>
                    <a:p>
                      <a:r>
                        <a:rPr lang="en-US" sz="4000" dirty="0"/>
                        <a:t>Recurrence</a:t>
                      </a:r>
                      <a:r>
                        <a:rPr lang="en-US" sz="4000" baseline="0" dirty="0"/>
                        <a:t> Rate (1-3 months) </a:t>
                      </a:r>
                      <a:endParaRPr lang="en-US" sz="4000" dirty="0"/>
                    </a:p>
                  </a:txBody>
                  <a:tcPr/>
                </a:tc>
                <a:extLst>
                  <a:ext uri="{0D108BD9-81ED-4DB2-BD59-A6C34878D82A}">
                    <a16:rowId xmlns:a16="http://schemas.microsoft.com/office/drawing/2014/main" val="456832725"/>
                  </a:ext>
                </a:extLst>
              </a:tr>
              <a:tr h="981993">
                <a:tc>
                  <a:txBody>
                    <a:bodyPr/>
                    <a:lstStyle/>
                    <a:p>
                      <a:r>
                        <a:rPr lang="en-US" sz="4000" dirty="0"/>
                        <a:t>Intervention Group</a:t>
                      </a:r>
                    </a:p>
                  </a:txBody>
                  <a:tcPr/>
                </a:tc>
                <a:tc>
                  <a:txBody>
                    <a:bodyPr/>
                    <a:lstStyle/>
                    <a:p>
                      <a:r>
                        <a:rPr lang="en-US" sz="4000" dirty="0"/>
                        <a:t>73% </a:t>
                      </a:r>
                    </a:p>
                  </a:txBody>
                  <a:tcPr/>
                </a:tc>
                <a:tc>
                  <a:txBody>
                    <a:bodyPr/>
                    <a:lstStyle/>
                    <a:p>
                      <a:r>
                        <a:rPr lang="en-US" sz="4000" dirty="0"/>
                        <a:t>8%</a:t>
                      </a:r>
                    </a:p>
                  </a:txBody>
                  <a:tcPr/>
                </a:tc>
                <a:extLst>
                  <a:ext uri="{0D108BD9-81ED-4DB2-BD59-A6C34878D82A}">
                    <a16:rowId xmlns:a16="http://schemas.microsoft.com/office/drawing/2014/main" val="4094707785"/>
                  </a:ext>
                </a:extLst>
              </a:tr>
              <a:tr h="525252">
                <a:tc>
                  <a:txBody>
                    <a:bodyPr/>
                    <a:lstStyle/>
                    <a:p>
                      <a:r>
                        <a:rPr lang="en-US" sz="4000" dirty="0"/>
                        <a:t>Control Group </a:t>
                      </a:r>
                    </a:p>
                  </a:txBody>
                  <a:tcPr/>
                </a:tc>
                <a:tc>
                  <a:txBody>
                    <a:bodyPr/>
                    <a:lstStyle/>
                    <a:p>
                      <a:r>
                        <a:rPr lang="en-US" sz="4000" dirty="0"/>
                        <a:t>44%</a:t>
                      </a:r>
                    </a:p>
                  </a:txBody>
                  <a:tcPr/>
                </a:tc>
                <a:tc>
                  <a:txBody>
                    <a:bodyPr/>
                    <a:lstStyle/>
                    <a:p>
                      <a:r>
                        <a:rPr lang="en-US" sz="4000" dirty="0"/>
                        <a:t>13%</a:t>
                      </a:r>
                    </a:p>
                  </a:txBody>
                  <a:tcPr/>
                </a:tc>
                <a:extLst>
                  <a:ext uri="{0D108BD9-81ED-4DB2-BD59-A6C34878D82A}">
                    <a16:rowId xmlns:a16="http://schemas.microsoft.com/office/drawing/2014/main" val="642192803"/>
                  </a:ext>
                </a:extLst>
              </a:tr>
            </a:tbl>
          </a:graphicData>
        </a:graphic>
      </p:graphicFrame>
      <p:sp>
        <p:nvSpPr>
          <p:cNvPr id="57" name="TextBox 56">
            <a:extLst>
              <a:ext uri="{FF2B5EF4-FFF2-40B4-BE49-F238E27FC236}">
                <a16:creationId xmlns:a16="http://schemas.microsoft.com/office/drawing/2014/main" id="{D7822AF4-9AE7-C54F-ADEE-F440A4D7BC32}"/>
              </a:ext>
            </a:extLst>
          </p:cNvPr>
          <p:cNvSpPr txBox="1"/>
          <p:nvPr/>
        </p:nvSpPr>
        <p:spPr>
          <a:xfrm>
            <a:off x="17200959" y="27724138"/>
            <a:ext cx="15168191"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a:t>
            </a:r>
          </a:p>
        </p:txBody>
      </p:sp>
      <p:grpSp>
        <p:nvGrpSpPr>
          <p:cNvPr id="26" name="Group 25">
            <a:extLst>
              <a:ext uri="{FF2B5EF4-FFF2-40B4-BE49-F238E27FC236}">
                <a16:creationId xmlns:a16="http://schemas.microsoft.com/office/drawing/2014/main" id="{3CAF7DD1-6B71-A24D-BDBF-B277FFE1C654}"/>
              </a:ext>
            </a:extLst>
          </p:cNvPr>
          <p:cNvGrpSpPr/>
          <p:nvPr/>
        </p:nvGrpSpPr>
        <p:grpSpPr>
          <a:xfrm>
            <a:off x="1027835" y="23850600"/>
            <a:ext cx="15732032" cy="4279371"/>
            <a:chOff x="1060079" y="17475500"/>
            <a:chExt cx="17140247" cy="3878975"/>
          </a:xfrm>
        </p:grpSpPr>
        <p:sp>
          <p:nvSpPr>
            <p:cNvPr id="28" name="TextBox 27">
              <a:extLst>
                <a:ext uri="{FF2B5EF4-FFF2-40B4-BE49-F238E27FC236}">
                  <a16:creationId xmlns:a16="http://schemas.microsoft.com/office/drawing/2014/main" id="{46EF0AAD-17E4-2A4A-A879-8F66A7DEC0C8}"/>
                </a:ext>
              </a:extLst>
            </p:cNvPr>
            <p:cNvSpPr txBox="1"/>
            <p:nvPr/>
          </p:nvSpPr>
          <p:spPr>
            <a:xfrm>
              <a:off x="1060079" y="18440400"/>
              <a:ext cx="17140247" cy="29140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685800" marR="0" lvl="0" indent="-685800">
                <a:spcBef>
                  <a:spcPts val="0"/>
                </a:spcBef>
                <a:spcAft>
                  <a:spcPts val="0"/>
                </a:spcAft>
                <a:buFont typeface="Arial" panose="020B0604020202020204" pitchFamily="34" charset="0"/>
                <a:buChar char="•"/>
              </a:pPr>
              <a:r>
                <a:rPr lang="en-US" sz="4000" dirty="0"/>
                <a:t>The most common pathogens associated with AOM:</a:t>
              </a:r>
            </a:p>
            <a:p>
              <a:pPr marL="3246120" lvl="1" indent="-685800">
                <a:buFontTx/>
                <a:buChar char="-"/>
              </a:pPr>
              <a:r>
                <a:rPr lang="en-US" sz="4000" i="1" dirty="0"/>
                <a:t>Streptococcus pneumonia</a:t>
              </a:r>
              <a:r>
                <a:rPr lang="en-US" sz="4000" i="1" baseline="30000" dirty="0"/>
                <a:t>, </a:t>
              </a:r>
              <a:r>
                <a:rPr lang="en-US" sz="4000" i="1" dirty="0"/>
                <a:t>Haemophilus influenza, </a:t>
              </a:r>
              <a:r>
                <a:rPr lang="en-US" sz="4000" dirty="0"/>
                <a:t>and</a:t>
              </a:r>
              <a:r>
                <a:rPr lang="en-US" sz="4000" i="1" baseline="30000" dirty="0"/>
                <a:t> </a:t>
              </a:r>
              <a:r>
                <a:rPr lang="en-US" sz="4000" i="1" dirty="0"/>
                <a:t>Moraxella cataharriis</a:t>
              </a:r>
              <a:r>
                <a:rPr lang="en-US" sz="4000" baseline="30000" dirty="0"/>
                <a:t>3</a:t>
              </a:r>
              <a:r>
                <a:rPr lang="en-US" sz="4000" dirty="0"/>
                <a:t>  </a:t>
              </a:r>
            </a:p>
            <a:p>
              <a:pPr marL="685800" indent="-685800">
                <a:buFont typeface="Arial" panose="020B0604020202020204" pitchFamily="34" charset="0"/>
                <a:buChar char="•"/>
              </a:pPr>
              <a:r>
                <a:rPr lang="en-US" sz="4000" dirty="0"/>
                <a:t>The pathogen that has been most commonly associated with rAOM is </a:t>
              </a:r>
              <a:r>
                <a:rPr lang="en-US" sz="4000" i="1" dirty="0"/>
                <a:t>Haemophilus influenza</a:t>
              </a:r>
              <a:r>
                <a:rPr lang="en-US" sz="4000" dirty="0"/>
                <a:t>.</a:t>
              </a:r>
              <a:r>
                <a:rPr lang="en-US" sz="4000" baseline="30000" dirty="0"/>
                <a:t>4</a:t>
              </a:r>
              <a:endParaRPr lang="en-US" sz="4000" dirty="0">
                <a:ea typeface="Calibri"/>
                <a:cs typeface="Arial" panose="020B0604020202020204" pitchFamily="34" charset="0"/>
              </a:endParaRPr>
            </a:p>
          </p:txBody>
        </p:sp>
        <p:sp>
          <p:nvSpPr>
            <p:cNvPr id="29" name="TextBox 28">
              <a:extLst>
                <a:ext uri="{FF2B5EF4-FFF2-40B4-BE49-F238E27FC236}">
                  <a16:creationId xmlns:a16="http://schemas.microsoft.com/office/drawing/2014/main" id="{DC832F2C-FD84-BA49-852B-402A44C34656}"/>
                </a:ext>
              </a:extLst>
            </p:cNvPr>
            <p:cNvSpPr txBox="1"/>
            <p:nvPr/>
          </p:nvSpPr>
          <p:spPr>
            <a:xfrm>
              <a:off x="1060080" y="17475500"/>
              <a:ext cx="17140246"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Pathogens</a:t>
              </a:r>
            </a:p>
          </p:txBody>
        </p:sp>
      </p:grpSp>
      <p:grpSp>
        <p:nvGrpSpPr>
          <p:cNvPr id="33" name="Group 32">
            <a:extLst>
              <a:ext uri="{FF2B5EF4-FFF2-40B4-BE49-F238E27FC236}">
                <a16:creationId xmlns:a16="http://schemas.microsoft.com/office/drawing/2014/main" id="{84ED8BF9-609A-BB46-B585-1B97AF52577C}"/>
              </a:ext>
            </a:extLst>
          </p:cNvPr>
          <p:cNvGrpSpPr/>
          <p:nvPr/>
        </p:nvGrpSpPr>
        <p:grpSpPr>
          <a:xfrm>
            <a:off x="926317" y="28610754"/>
            <a:ext cx="15833550" cy="9330084"/>
            <a:chOff x="1138182" y="17017408"/>
            <a:chExt cx="17123481" cy="5581081"/>
          </a:xfrm>
        </p:grpSpPr>
        <p:sp>
          <p:nvSpPr>
            <p:cNvPr id="34" name="TextBox 33">
              <a:extLst>
                <a:ext uri="{FF2B5EF4-FFF2-40B4-BE49-F238E27FC236}">
                  <a16:creationId xmlns:a16="http://schemas.microsoft.com/office/drawing/2014/main" id="{8C987CF9-593F-8B43-AF48-6C506210F518}"/>
                </a:ext>
              </a:extLst>
            </p:cNvPr>
            <p:cNvSpPr txBox="1"/>
            <p:nvPr/>
          </p:nvSpPr>
          <p:spPr>
            <a:xfrm>
              <a:off x="1138182" y="17648938"/>
              <a:ext cx="17123480" cy="494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685800" indent="-685800">
                <a:buFont typeface="Arial" panose="020B0604020202020204" pitchFamily="34" charset="0"/>
                <a:buChar char="•"/>
              </a:pPr>
              <a:r>
                <a:rPr lang="en-US" sz="4000" dirty="0"/>
                <a:t>The eustachian tube (ET), located in the middle ear, leads from the middle ear to the nasopharynx. </a:t>
              </a:r>
            </a:p>
            <a:p>
              <a:pPr marL="685800" indent="-685800">
                <a:buFont typeface="Arial" panose="020B0604020202020204" pitchFamily="34" charset="0"/>
                <a:buChar char="•"/>
              </a:pPr>
              <a:r>
                <a:rPr lang="en-US" sz="4000" dirty="0"/>
                <a:t>ET function: </a:t>
              </a:r>
            </a:p>
            <a:p>
              <a:pPr marL="3246120" lvl="1" indent="-685800">
                <a:buFont typeface="Arial" panose="020B0604020202020204" pitchFamily="34" charset="0"/>
                <a:buChar char="•"/>
              </a:pPr>
              <a:r>
                <a:rPr lang="en-US" sz="4000" dirty="0"/>
                <a:t>Equalize the pressure within the ear</a:t>
              </a:r>
              <a:r>
                <a:rPr lang="en-US" sz="4000" baseline="30000" dirty="0"/>
                <a:t>6</a:t>
              </a:r>
            </a:p>
            <a:p>
              <a:pPr marL="3246120" lvl="1" indent="-685800">
                <a:buFont typeface="Arial" panose="020B0604020202020204" pitchFamily="34" charset="0"/>
                <a:buChar char="•"/>
              </a:pPr>
              <a:r>
                <a:rPr lang="en-US" sz="4000" dirty="0"/>
                <a:t>Assists with normal hearing</a:t>
              </a:r>
              <a:r>
                <a:rPr lang="en-US" sz="4000" baseline="30000" dirty="0"/>
                <a:t>6</a:t>
              </a:r>
            </a:p>
            <a:p>
              <a:pPr marL="3246120" lvl="1" indent="-685800">
                <a:buFont typeface="Arial" panose="020B0604020202020204" pitchFamily="34" charset="0"/>
                <a:buChar char="•"/>
              </a:pPr>
              <a:r>
                <a:rPr lang="en-US" sz="4000" dirty="0"/>
                <a:t>Ventilates the ear and keep it clear of various secretions and debris</a:t>
              </a:r>
              <a:r>
                <a:rPr lang="en-US" sz="4000" baseline="30000" dirty="0"/>
                <a:t>6</a:t>
              </a:r>
            </a:p>
            <a:p>
              <a:pPr marL="3246120" lvl="1" indent="-685800">
                <a:buFont typeface="Arial" panose="020B0604020202020204" pitchFamily="34" charset="0"/>
                <a:buChar char="•"/>
              </a:pPr>
              <a:r>
                <a:rPr lang="en-US" sz="4000" dirty="0"/>
                <a:t>Prevents reflux from the nasopharynx</a:t>
              </a:r>
              <a:r>
                <a:rPr lang="en-US" sz="4000" baseline="30000" dirty="0"/>
                <a:t>6</a:t>
              </a:r>
              <a:endParaRPr lang="en-US" sz="4000" dirty="0"/>
            </a:p>
            <a:p>
              <a:pPr marL="685800" indent="-685800">
                <a:buFont typeface="Arial" panose="020B0604020202020204" pitchFamily="34" charset="0"/>
                <a:buChar char="•"/>
              </a:pPr>
              <a:r>
                <a:rPr lang="en-US" sz="4000" dirty="0"/>
                <a:t>Pediatric anatomical features that increase their susceptibility to infection: </a:t>
              </a:r>
            </a:p>
            <a:p>
              <a:pPr marL="3246120" lvl="1" indent="-685800">
                <a:buFont typeface="Arial" panose="020B0604020202020204" pitchFamily="34" charset="0"/>
                <a:buChar char="•"/>
              </a:pPr>
              <a:r>
                <a:rPr lang="en-US" sz="4000" dirty="0"/>
                <a:t>ET’s are more horizontal and shorter </a:t>
              </a:r>
              <a:r>
                <a:rPr lang="en-US" sz="4000" dirty="0">
                  <a:sym typeface="Wingdings" pitchFamily="2" charset="2"/>
                </a:rPr>
                <a:t></a:t>
              </a:r>
              <a:r>
                <a:rPr lang="en-US" sz="4000" dirty="0"/>
                <a:t> risk of reflux and bacteria accumulation </a:t>
              </a:r>
            </a:p>
            <a:p>
              <a:pPr marL="3246120" lvl="1" indent="-685800">
                <a:buFont typeface="Arial" panose="020B0604020202020204" pitchFamily="34" charset="0"/>
                <a:buChar char="•"/>
              </a:pPr>
              <a:r>
                <a:rPr lang="en-US" sz="4000" dirty="0"/>
                <a:t>ET’s are narrower </a:t>
              </a:r>
              <a:r>
                <a:rPr lang="en-US" sz="4000" dirty="0">
                  <a:sym typeface="Wingdings" pitchFamily="2" charset="2"/>
                </a:rPr>
                <a:t></a:t>
              </a:r>
              <a:r>
                <a:rPr lang="en-US" sz="4000" dirty="0"/>
                <a:t> risk of blockage </a:t>
              </a:r>
            </a:p>
          </p:txBody>
        </p:sp>
        <p:sp>
          <p:nvSpPr>
            <p:cNvPr id="35" name="TextBox 34">
              <a:extLst>
                <a:ext uri="{FF2B5EF4-FFF2-40B4-BE49-F238E27FC236}">
                  <a16:creationId xmlns:a16="http://schemas.microsoft.com/office/drawing/2014/main" id="{0AE0F121-86C9-0946-B28C-9081176F7CC3}"/>
                </a:ext>
              </a:extLst>
            </p:cNvPr>
            <p:cNvSpPr txBox="1"/>
            <p:nvPr/>
          </p:nvSpPr>
          <p:spPr>
            <a:xfrm>
              <a:off x="1138183" y="17017408"/>
              <a:ext cx="17123480" cy="718014"/>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Physiology</a:t>
              </a:r>
            </a:p>
          </p:txBody>
        </p:sp>
      </p:grpSp>
      <p:sp>
        <p:nvSpPr>
          <p:cNvPr id="13" name="TextBox 12"/>
          <p:cNvSpPr txBox="1"/>
          <p:nvPr/>
        </p:nvSpPr>
        <p:spPr>
          <a:xfrm>
            <a:off x="1027837" y="6822461"/>
            <a:ext cx="15788657"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27836" y="8013378"/>
            <a:ext cx="15788657" cy="71558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r>
              <a:rPr lang="en-US" sz="4500" dirty="0"/>
              <a:t>	</a:t>
            </a:r>
            <a:r>
              <a:rPr lang="en-US" sz="4000" dirty="0"/>
              <a:t>Acute otitis media (AOM) is one the the most common condition that affects the pediatric population. AOM place burden on affected children, caregivers, the healthcare system, and also contributes to antibiotic resistance. In many cases, AOM is not just a one-time occurrence and is the most common reason that kids receive oral antibiotics and undergo surgery. Relative to the number of articles available, there is a large gap in the research that does not thoroughly address recurrent AOM (rAOM) and the importance of its management and prevention. Therefore, the goal of this poster is to discuss different modalities used to treat and prevent rAOM such as expectant management, antibiotic management, tympanostomy tubes, and antibiotic prophylaxis.</a:t>
            </a:r>
            <a:endParaRPr lang="en-US" sz="4000" dirty="0">
              <a:latin typeface="+mj-lt"/>
              <a:cs typeface="Arial" panose="020B0604020202020204" pitchFamily="34" charset="0"/>
            </a:endParaRPr>
          </a:p>
        </p:txBody>
      </p:sp>
      <p:sp>
        <p:nvSpPr>
          <p:cNvPr id="20" name="TextBox 19"/>
          <p:cNvSpPr txBox="1"/>
          <p:nvPr/>
        </p:nvSpPr>
        <p:spPr>
          <a:xfrm>
            <a:off x="18089717" y="3564788"/>
            <a:ext cx="26065837" cy="3877985"/>
          </a:xfrm>
          <a:prstGeom prst="rect">
            <a:avLst/>
          </a:prstGeom>
          <a:noFill/>
        </p:spPr>
        <p:txBody>
          <a:bodyPr wrap="square" rtlCol="0">
            <a:spAutoFit/>
          </a:bodyPr>
          <a:lstStyle/>
          <a:p>
            <a:pPr algn="ctr"/>
            <a:r>
              <a:rPr lang="en-US" sz="6000" dirty="0">
                <a:latin typeface="+mj-lt"/>
                <a:cs typeface="Arial"/>
              </a:rPr>
              <a:t>Sydney Klaiman, PA-S</a:t>
            </a:r>
          </a:p>
          <a:p>
            <a:pPr algn="ctr"/>
            <a:r>
              <a:rPr lang="en-US" sz="6000" dirty="0">
                <a:latin typeface="+mj-lt"/>
                <a:cs typeface="Arial"/>
              </a:rPr>
              <a:t>Faculty Advisor:  Jacinta Hollinger, PA-C, MMS, BS</a:t>
            </a:r>
          </a:p>
          <a:p>
            <a:pPr algn="ctr"/>
            <a:r>
              <a:rPr lang="en-US" sz="6000" dirty="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1027835" y="15620258"/>
            <a:ext cx="15788658" cy="7862714"/>
            <a:chOff x="1059253" y="16538474"/>
            <a:chExt cx="17115762" cy="6527722"/>
          </a:xfrm>
        </p:grpSpPr>
        <p:sp>
          <p:nvSpPr>
            <p:cNvPr id="37" name="TextBox 36"/>
            <p:cNvSpPr txBox="1"/>
            <p:nvPr/>
          </p:nvSpPr>
          <p:spPr>
            <a:xfrm>
              <a:off x="1059254" y="17482353"/>
              <a:ext cx="17115761" cy="55838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685800" lvl="0" indent="-685800">
                <a:buFont typeface="Arial" panose="020B0604020202020204" pitchFamily="34" charset="0"/>
                <a:buChar char="•"/>
              </a:pPr>
              <a:r>
                <a:rPr lang="en-US" sz="4000" dirty="0"/>
                <a:t>Acute otitis media (AOM): an infection within the middle ear causing signs and symptoms related to inflammation.</a:t>
              </a:r>
              <a:r>
                <a:rPr lang="en-US" sz="4000" baseline="30000" dirty="0"/>
                <a:t>1</a:t>
              </a:r>
            </a:p>
            <a:p>
              <a:pPr marL="685800" lvl="0" indent="-685800">
                <a:buFont typeface="Arial" panose="020B0604020202020204" pitchFamily="34" charset="0"/>
                <a:buChar char="•"/>
              </a:pPr>
              <a:r>
                <a:rPr lang="en-US" sz="4000" dirty="0"/>
                <a:t>AOM is the most common reason that kids receive oral antibiotics and undergo surgery.</a:t>
              </a:r>
              <a:r>
                <a:rPr lang="en-US" sz="4000" baseline="30000" dirty="0"/>
                <a:t>2</a:t>
              </a:r>
              <a:r>
                <a:rPr lang="en-US" sz="4000" dirty="0"/>
                <a:t>  </a:t>
              </a:r>
            </a:p>
            <a:p>
              <a:pPr marL="685800" lvl="0" indent="-685800">
                <a:buFont typeface="Arial" panose="020B0604020202020204" pitchFamily="34" charset="0"/>
                <a:buChar char="•"/>
              </a:pPr>
              <a:r>
                <a:rPr lang="en-US" sz="4000" dirty="0"/>
                <a:t>Recurrent AOM (rAOM): infection must occur three times in a 6-month period or 4 times in 12-month period.</a:t>
              </a:r>
              <a:r>
                <a:rPr lang="en-US" sz="4000" baseline="30000" dirty="0"/>
                <a:t>1</a:t>
              </a:r>
              <a:r>
                <a:rPr lang="en-US" sz="4000" dirty="0"/>
                <a:t> </a:t>
              </a:r>
            </a:p>
            <a:p>
              <a:pPr marL="685800" lvl="0" indent="-685800">
                <a:buFont typeface="Arial" panose="020B0604020202020204" pitchFamily="34" charset="0"/>
                <a:buChar char="•"/>
              </a:pPr>
              <a:r>
                <a:rPr lang="en-US" sz="4000" dirty="0"/>
                <a:t>The goal of this CME project is to discuss different modalities used to treat AOM in the pediatric population in order to contribute to the effectiveness of management and to prevent recurrence.</a:t>
              </a:r>
            </a:p>
            <a:p>
              <a:pPr marL="1023735" indent="-1023735">
                <a:buSzPct val="100000"/>
                <a:buFontTx/>
                <a:buChar char="●"/>
                <a:defRPr/>
              </a:pPr>
              <a:endParaRPr lang="en-US" sz="1500" dirty="0"/>
            </a:p>
          </p:txBody>
        </p:sp>
        <p:sp>
          <p:nvSpPr>
            <p:cNvPr id="36" name="TextBox 35"/>
            <p:cNvSpPr txBox="1"/>
            <p:nvPr/>
          </p:nvSpPr>
          <p:spPr>
            <a:xfrm>
              <a:off x="1059253" y="16538474"/>
              <a:ext cx="17115762"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sp>
        <p:nvSpPr>
          <p:cNvPr id="49" name="TextBox 48"/>
          <p:cNvSpPr txBox="1"/>
          <p:nvPr/>
        </p:nvSpPr>
        <p:spPr>
          <a:xfrm>
            <a:off x="32851831" y="8012375"/>
            <a:ext cx="17194416" cy="191109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400" dirty="0"/>
          </a:p>
          <a:p>
            <a:pPr marR="0" lvl="0">
              <a:spcBef>
                <a:spcPts val="0"/>
              </a:spcBef>
              <a:spcAft>
                <a:spcPts val="0"/>
              </a:spcAft>
            </a:pPr>
            <a:endParaRPr lang="en-US" altLang="en-US" sz="4400" b="1" u="sng" dirty="0"/>
          </a:p>
          <a:p>
            <a:pPr marL="571500" marR="0" lvl="0" indent="-571500">
              <a:spcBef>
                <a:spcPts val="0"/>
              </a:spcBef>
              <a:spcAft>
                <a:spcPts val="0"/>
              </a:spcAft>
              <a:buFont typeface="Arial"/>
              <a:buChar char="•"/>
            </a:pPr>
            <a:endParaRPr lang="en-US" altLang="en-US" sz="4400" b="1" u="sng" dirty="0"/>
          </a:p>
          <a:p>
            <a:pPr marL="571500" marR="0" lvl="0" indent="-571500">
              <a:spcBef>
                <a:spcPts val="0"/>
              </a:spcBef>
              <a:spcAft>
                <a:spcPts val="0"/>
              </a:spcAft>
              <a:buFont typeface="Arial"/>
              <a:buChar char="•"/>
            </a:pPr>
            <a:endParaRPr lang="en-US" altLang="en-US" sz="4400" b="1" u="sng" dirty="0"/>
          </a:p>
          <a:p>
            <a:pPr lvl="0"/>
            <a:endParaRPr lang="en-US" sz="4400" dirty="0"/>
          </a:p>
          <a:p>
            <a:pPr marL="571500" lvl="0" indent="-571500">
              <a:buFont typeface="Arial"/>
              <a:buChar char="•"/>
            </a:pPr>
            <a:endParaRPr lang="en-US" sz="4400" dirty="0"/>
          </a:p>
          <a:p>
            <a:pPr lvl="0"/>
            <a:endParaRPr lang="en-US" sz="4400" dirty="0"/>
          </a:p>
          <a:p>
            <a:pPr marL="571500" lvl="0" indent="-571500">
              <a:buFont typeface="Arial"/>
              <a:buChar char="•"/>
            </a:pPr>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a:p>
            <a:pPr marL="571500" lvl="0" indent="-571500">
              <a:buFont typeface="Arial"/>
              <a:buChar char="•"/>
            </a:pPr>
            <a:endParaRPr lang="en-US" sz="4400" dirty="0"/>
          </a:p>
          <a:p>
            <a:pPr marL="571500" lvl="0" indent="-571500">
              <a:buFont typeface="Arial"/>
              <a:buChar char="•"/>
            </a:pPr>
            <a:endParaRPr lang="en-US" sz="4400" dirty="0"/>
          </a:p>
          <a:p>
            <a:pPr marL="571500" lvl="0" indent="-571500">
              <a:buFont typeface="Arial"/>
              <a:buChar char="•"/>
            </a:pPr>
            <a:endParaRPr lang="en-US" sz="4400" dirty="0"/>
          </a:p>
          <a:p>
            <a:pPr marL="571500" lvl="0" indent="-571500">
              <a:buFont typeface="Arial"/>
              <a:buChar char="•"/>
            </a:pPr>
            <a:endParaRPr lang="en-US" sz="4400" dirty="0"/>
          </a:p>
          <a:p>
            <a:pPr marL="571500" lvl="0" indent="-571500">
              <a:buFont typeface="Arial"/>
              <a:buChar char="•"/>
            </a:pPr>
            <a:endParaRPr lang="en-US" sz="4400" dirty="0"/>
          </a:p>
          <a:p>
            <a:pPr marL="571500" lvl="0" indent="-571500">
              <a:buFont typeface="Arial"/>
              <a:buChar char="•"/>
            </a:pPr>
            <a:endParaRPr lang="en-US" sz="4400" dirty="0"/>
          </a:p>
          <a:p>
            <a:pPr lvl="0"/>
            <a:endParaRPr lang="en-US" sz="4400" dirty="0"/>
          </a:p>
          <a:p>
            <a:pPr lvl="0"/>
            <a:endParaRPr lang="en-US" sz="4400" dirty="0"/>
          </a:p>
          <a:p>
            <a:pPr lvl="0"/>
            <a:endParaRPr lang="en-US" sz="4400" dirty="0"/>
          </a:p>
          <a:p>
            <a:pPr lvl="0"/>
            <a:endParaRPr lang="en-US" sz="4400" dirty="0"/>
          </a:p>
          <a:p>
            <a:pPr lvl="0"/>
            <a:endParaRPr lang="en-US" sz="4400" dirty="0"/>
          </a:p>
        </p:txBody>
      </p:sp>
      <p:sp>
        <p:nvSpPr>
          <p:cNvPr id="58" name="TextBox 57"/>
          <p:cNvSpPr txBox="1"/>
          <p:nvPr/>
        </p:nvSpPr>
        <p:spPr>
          <a:xfrm>
            <a:off x="32851831" y="6825412"/>
            <a:ext cx="17194416"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899" y="1631606"/>
            <a:ext cx="10287000" cy="3758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6" name="TextBox 85"/>
          <p:cNvSpPr txBox="1"/>
          <p:nvPr/>
        </p:nvSpPr>
        <p:spPr>
          <a:xfrm>
            <a:off x="32783605" y="33914649"/>
            <a:ext cx="17262642" cy="41088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700" dirty="0"/>
              <a:t>References:</a:t>
            </a:r>
            <a:endParaRPr lang="en-US" sz="1200" dirty="0"/>
          </a:p>
          <a:p>
            <a:pPr marL="228600" lvl="0" indent="-228600">
              <a:buFont typeface="+mj-lt"/>
              <a:buAutoNum type="arabicPeriod"/>
            </a:pPr>
            <a:r>
              <a:rPr lang="en-US" sz="1300" dirty="0" err="1"/>
              <a:t>Lieberthal</a:t>
            </a:r>
            <a:r>
              <a:rPr lang="en-US" sz="1300" dirty="0"/>
              <a:t> AS, Carroll AE, </a:t>
            </a:r>
            <a:r>
              <a:rPr lang="en-US" sz="1300" dirty="0" err="1"/>
              <a:t>Chonmaitree</a:t>
            </a:r>
            <a:r>
              <a:rPr lang="en-US" sz="1300" dirty="0"/>
              <a:t> T, et al. The Diagnosis and Management of Acute Otitis Media. </a:t>
            </a:r>
            <a:r>
              <a:rPr lang="en-US" sz="1300" i="1" dirty="0"/>
              <a:t>Pediatrics</a:t>
            </a:r>
            <a:r>
              <a:rPr lang="en-US" sz="1300" dirty="0"/>
              <a:t>. 2013;131(3):e964-e999. doi:10.1542/peds.2012-3488</a:t>
            </a:r>
          </a:p>
          <a:p>
            <a:pPr marL="228600" lvl="0" indent="-228600">
              <a:buFont typeface="+mj-lt"/>
              <a:buAutoNum type="arabicPeriod"/>
            </a:pPr>
            <a:r>
              <a:rPr lang="en-US" sz="1300" dirty="0" err="1"/>
              <a:t>Marom</a:t>
            </a:r>
            <a:r>
              <a:rPr lang="en-US" sz="1300" dirty="0"/>
              <a:t> T, Tan A, Wilkinson GS, Pierson KS, Freeman JL, </a:t>
            </a:r>
            <a:r>
              <a:rPr lang="en-US" sz="1300" dirty="0" err="1"/>
              <a:t>Chonmaitree</a:t>
            </a:r>
            <a:r>
              <a:rPr lang="en-US" sz="1300" dirty="0"/>
              <a:t> T. Trends in otitis media-related health care use in the United States, 2001-2011. </a:t>
            </a:r>
            <a:r>
              <a:rPr lang="en-US" sz="1300" i="1" dirty="0"/>
              <a:t>JAMA </a:t>
            </a:r>
            <a:r>
              <a:rPr lang="en-US" sz="1300" i="1" dirty="0" err="1"/>
              <a:t>Pediatr</a:t>
            </a:r>
            <a:r>
              <a:rPr lang="en-US" sz="1300" dirty="0"/>
              <a:t>. 2014;168(1):68-75. doi:10.1001/jamapediatrics.2013.3924</a:t>
            </a:r>
          </a:p>
          <a:p>
            <a:pPr marL="228600" lvl="0" indent="-228600">
              <a:buFont typeface="+mj-lt"/>
              <a:buAutoNum type="arabicPeriod"/>
            </a:pPr>
            <a:r>
              <a:rPr lang="en-US" sz="1300" dirty="0"/>
              <a:t>Daly KA, </a:t>
            </a:r>
            <a:r>
              <a:rPr lang="en-US" sz="1300" dirty="0" err="1"/>
              <a:t>Giebink</a:t>
            </a:r>
            <a:r>
              <a:rPr lang="en-US" sz="1300" dirty="0"/>
              <a:t> GS. Clinical epidemiology of otitis media. </a:t>
            </a:r>
            <a:r>
              <a:rPr lang="en-US" sz="1300" i="1" dirty="0" err="1"/>
              <a:t>Pediatr</a:t>
            </a:r>
            <a:r>
              <a:rPr lang="en-US" sz="1300" i="1" dirty="0"/>
              <a:t> Infect Dis J</a:t>
            </a:r>
            <a:r>
              <a:rPr lang="en-US" sz="1300" dirty="0"/>
              <a:t>. 2000;19(5 </a:t>
            </a:r>
            <a:r>
              <a:rPr lang="en-US" sz="1300" dirty="0" err="1"/>
              <a:t>Suppl</a:t>
            </a:r>
            <a:r>
              <a:rPr lang="en-US" sz="1300" dirty="0"/>
              <a:t>):S31-36. doi:10.1097/00006454-200005001-00006</a:t>
            </a:r>
          </a:p>
          <a:p>
            <a:pPr marL="228600" lvl="0" indent="-228600">
              <a:buFont typeface="+mj-lt"/>
              <a:buAutoNum type="arabicPeriod"/>
            </a:pPr>
            <a:r>
              <a:rPr lang="en-US" sz="1300" dirty="0" err="1"/>
              <a:t>Kilpi</a:t>
            </a:r>
            <a:r>
              <a:rPr lang="en-US" sz="1300" dirty="0"/>
              <a:t> T, </a:t>
            </a:r>
            <a:r>
              <a:rPr lang="en-US" sz="1300" dirty="0" err="1"/>
              <a:t>Herva</a:t>
            </a:r>
            <a:r>
              <a:rPr lang="en-US" sz="1300" dirty="0"/>
              <a:t> E, </a:t>
            </a:r>
            <a:r>
              <a:rPr lang="en-US" sz="1300" dirty="0" err="1"/>
              <a:t>Kaijalainen</a:t>
            </a:r>
            <a:r>
              <a:rPr lang="en-US" sz="1300" dirty="0"/>
              <a:t> T, </a:t>
            </a:r>
            <a:r>
              <a:rPr lang="en-US" sz="1300" dirty="0" err="1"/>
              <a:t>Syrjänen</a:t>
            </a:r>
            <a:r>
              <a:rPr lang="en-US" sz="1300" dirty="0"/>
              <a:t> R, </a:t>
            </a:r>
            <a:r>
              <a:rPr lang="en-US" sz="1300" dirty="0" err="1"/>
              <a:t>Takala</a:t>
            </a:r>
            <a:r>
              <a:rPr lang="en-US" sz="1300" dirty="0"/>
              <a:t> AK. Bacteriology of acute otitis media in a cohort of Finnish children followed for the first two years of life. </a:t>
            </a:r>
            <a:r>
              <a:rPr lang="en-US" sz="1300" i="1" dirty="0" err="1"/>
              <a:t>Pediatr</a:t>
            </a:r>
            <a:r>
              <a:rPr lang="en-US" sz="1300" i="1" dirty="0"/>
              <a:t> Infect Dis J</a:t>
            </a:r>
            <a:r>
              <a:rPr lang="en-US" sz="1300" dirty="0"/>
              <a:t>. 2001;20(7):654-662. doi:10.1097/00006454-200107000-00004</a:t>
            </a:r>
          </a:p>
          <a:p>
            <a:pPr marL="228600" lvl="0" indent="-228600">
              <a:buFont typeface="+mj-lt"/>
              <a:buAutoNum type="arabicPeriod"/>
            </a:pPr>
            <a:r>
              <a:rPr lang="en-US" sz="1300" dirty="0"/>
              <a:t>Esposito S, </a:t>
            </a:r>
            <a:r>
              <a:rPr lang="en-US" sz="1300" dirty="0" err="1"/>
              <a:t>Bianchini</a:t>
            </a:r>
            <a:r>
              <a:rPr lang="en-US" sz="1300" dirty="0"/>
              <a:t> S, </a:t>
            </a:r>
            <a:r>
              <a:rPr lang="en-US" sz="1300" dirty="0" err="1"/>
              <a:t>Argentiero</a:t>
            </a:r>
            <a:r>
              <a:rPr lang="en-US" sz="1300" dirty="0"/>
              <a:t> A, </a:t>
            </a:r>
            <a:r>
              <a:rPr lang="en-US" sz="1300" dirty="0" err="1"/>
              <a:t>Gobbi</a:t>
            </a:r>
            <a:r>
              <a:rPr lang="en-US" sz="1300" dirty="0"/>
              <a:t> R, </a:t>
            </a:r>
            <a:r>
              <a:rPr lang="en-US" sz="1300" dirty="0" err="1"/>
              <a:t>Vicini</a:t>
            </a:r>
            <a:r>
              <a:rPr lang="en-US" sz="1300" dirty="0"/>
              <a:t> C, </a:t>
            </a:r>
            <a:r>
              <a:rPr lang="en-US" sz="1300" dirty="0" err="1"/>
              <a:t>Principi</a:t>
            </a:r>
            <a:r>
              <a:rPr lang="en-US" sz="1300" dirty="0"/>
              <a:t> N. New Approaches and Technologies to Improve Accuracy of Acute Otitis Media Diagnosis. </a:t>
            </a:r>
            <a:r>
              <a:rPr lang="en-US" sz="1300" i="1" dirty="0"/>
              <a:t>Diagn Basel Switz</a:t>
            </a:r>
            <a:r>
              <a:rPr lang="en-US" sz="1300" dirty="0"/>
              <a:t>. 2021;11(12):2392. doi:10.3390/diagnostics11122392</a:t>
            </a:r>
          </a:p>
          <a:p>
            <a:pPr marL="228600" lvl="0" indent="-228600">
              <a:buFont typeface="+mj-lt"/>
              <a:buAutoNum type="arabicPeriod"/>
            </a:pPr>
            <a:r>
              <a:rPr lang="en-US" sz="1300" dirty="0"/>
              <a:t>HOUSE WF. The Function of the Eustachian Tube. </a:t>
            </a:r>
            <a:r>
              <a:rPr lang="en-US" sz="1300" i="1" dirty="0"/>
              <a:t>AMA Arch </a:t>
            </a:r>
            <a:r>
              <a:rPr lang="en-US" sz="1300" i="1" dirty="0" err="1"/>
              <a:t>Otolaryngol</a:t>
            </a:r>
            <a:r>
              <a:rPr lang="en-US" sz="1300" dirty="0"/>
              <a:t>. 1960;71(3):405-407. doi:10.1001/archotol.1960.03770030047010</a:t>
            </a:r>
          </a:p>
          <a:p>
            <a:pPr marL="228600" lvl="0" indent="-228600">
              <a:buFont typeface="+mj-lt"/>
              <a:buAutoNum type="arabicPeriod"/>
            </a:pPr>
            <a:r>
              <a:rPr lang="en-US" sz="1300" dirty="0"/>
              <a:t>Schwartz RH, Rodriguez WJ, Brook I, </a:t>
            </a:r>
            <a:r>
              <a:rPr lang="en-US" sz="1300" dirty="0" err="1"/>
              <a:t>Grundfast</a:t>
            </a:r>
            <a:r>
              <a:rPr lang="en-US" sz="1300" dirty="0"/>
              <a:t> KM. The Febrile Response in Acute Otitis Media. </a:t>
            </a:r>
            <a:r>
              <a:rPr lang="en-US" sz="1300" i="1" dirty="0"/>
              <a:t>JAMA</a:t>
            </a:r>
            <a:r>
              <a:rPr lang="en-US" sz="1300" dirty="0"/>
              <a:t>. 1981;245(20):2057-2058. doi:10.1001/jama.1981.03310450049023</a:t>
            </a:r>
          </a:p>
          <a:p>
            <a:pPr marL="228600" lvl="0" indent="-228600">
              <a:buFont typeface="+mj-lt"/>
              <a:buAutoNum type="arabicPeriod"/>
            </a:pPr>
            <a:r>
              <a:rPr lang="en-US" sz="1300" dirty="0"/>
              <a:t>Shaikh N, Hoberman A, Rockette HE, </a:t>
            </a:r>
            <a:r>
              <a:rPr lang="en-US" sz="1300" dirty="0" err="1"/>
              <a:t>Kurs</a:t>
            </a:r>
            <a:r>
              <a:rPr lang="en-US" sz="1300" dirty="0"/>
              <a:t>-Lasky M. Development of an algorithm for the diagnosis of otitis media. </a:t>
            </a:r>
            <a:r>
              <a:rPr lang="en-US" sz="1300" i="1" dirty="0" err="1"/>
              <a:t>Acad</a:t>
            </a:r>
            <a:r>
              <a:rPr lang="en-US" sz="1300" i="1" dirty="0"/>
              <a:t> </a:t>
            </a:r>
            <a:r>
              <a:rPr lang="en-US" sz="1300" i="1" dirty="0" err="1"/>
              <a:t>Pediatr</a:t>
            </a:r>
            <a:r>
              <a:rPr lang="en-US" sz="1300" dirty="0"/>
              <a:t>. 2012;12(3):214-218. doi:10.1016/j.acap.2012.01.007</a:t>
            </a:r>
          </a:p>
          <a:p>
            <a:pPr marL="228600" lvl="0" indent="-228600">
              <a:buFont typeface="+mj-lt"/>
              <a:buAutoNum type="arabicPeriod"/>
            </a:pPr>
            <a:r>
              <a:rPr lang="en-US" sz="1300" dirty="0" err="1"/>
              <a:t>Danishyar</a:t>
            </a:r>
            <a:r>
              <a:rPr lang="en-US" sz="1300" dirty="0"/>
              <a:t> A, Ashurst JV. Acute Otitis Media. In: </a:t>
            </a:r>
            <a:r>
              <a:rPr lang="en-US" sz="1300" i="1" dirty="0" err="1"/>
              <a:t>StatPearls</a:t>
            </a:r>
            <a:r>
              <a:rPr lang="en-US" sz="1300" dirty="0"/>
              <a:t>. </a:t>
            </a:r>
            <a:r>
              <a:rPr lang="en-US" sz="1300" dirty="0" err="1"/>
              <a:t>StatPearls</a:t>
            </a:r>
            <a:r>
              <a:rPr lang="en-US" sz="1300" dirty="0"/>
              <a:t> Publishing; 2022. Accessed December 6, 2022. </a:t>
            </a:r>
            <a:r>
              <a:rPr lang="en-US" sz="1300" u="sng" dirty="0">
                <a:hlinkClick r:id="rId4"/>
              </a:rPr>
              <a:t>http://www.ncbi.nlm.nih.gov/books/NBK470332/</a:t>
            </a:r>
            <a:endParaRPr lang="en-US" sz="1300" dirty="0"/>
          </a:p>
          <a:p>
            <a:pPr marL="228600" lvl="0" indent="-228600">
              <a:buFont typeface="+mj-lt"/>
              <a:buAutoNum type="arabicPeriod"/>
            </a:pPr>
            <a:r>
              <a:rPr lang="en-US" sz="1300" dirty="0" err="1"/>
              <a:t>Onusko</a:t>
            </a:r>
            <a:r>
              <a:rPr lang="en-US" sz="1300" dirty="0"/>
              <a:t> E. Tympanometry. </a:t>
            </a:r>
            <a:r>
              <a:rPr lang="en-US" sz="1300" i="1" dirty="0"/>
              <a:t>Am Fam Physician</a:t>
            </a:r>
            <a:r>
              <a:rPr lang="en-US" sz="1300" dirty="0"/>
              <a:t>. 2004;70(9):1713-1720.</a:t>
            </a:r>
          </a:p>
          <a:p>
            <a:pPr marL="228600" lvl="0" indent="-228600">
              <a:buFont typeface="+mj-lt"/>
              <a:buAutoNum type="arabicPeriod"/>
            </a:pPr>
            <a:r>
              <a:rPr lang="en-US" sz="1300" dirty="0" err="1"/>
              <a:t>Shahbaznejad</a:t>
            </a:r>
            <a:r>
              <a:rPr lang="en-US" sz="1300" dirty="0"/>
              <a:t> L, </a:t>
            </a:r>
            <a:r>
              <a:rPr lang="en-US" sz="1300" dirty="0" err="1"/>
              <a:t>Talaei</a:t>
            </a:r>
            <a:r>
              <a:rPr lang="en-US" sz="1300" dirty="0"/>
              <a:t> E, </a:t>
            </a:r>
            <a:r>
              <a:rPr lang="en-US" sz="1300" dirty="0" err="1"/>
              <a:t>Hosseinzadeh</a:t>
            </a:r>
            <a:r>
              <a:rPr lang="en-US" sz="1300" dirty="0"/>
              <a:t> F, </a:t>
            </a:r>
            <a:r>
              <a:rPr lang="en-US" sz="1300" dirty="0" err="1"/>
              <a:t>Masoumi</a:t>
            </a:r>
            <a:r>
              <a:rPr lang="en-US" sz="1300" dirty="0"/>
              <a:t> B, </a:t>
            </a:r>
            <a:r>
              <a:rPr lang="en-US" sz="1300" dirty="0" err="1"/>
              <a:t>Rezai</a:t>
            </a:r>
            <a:r>
              <a:rPr lang="en-US" sz="1300" dirty="0"/>
              <a:t> S, </a:t>
            </a:r>
            <a:r>
              <a:rPr lang="en-US" sz="1300" dirty="0" err="1"/>
              <a:t>Rezai</a:t>
            </a:r>
            <a:r>
              <a:rPr lang="en-US" sz="1300" dirty="0"/>
              <a:t> MS. Comparing Watchful Waiting Approach vs. Antibiotic Therapy in Children with </a:t>
            </a:r>
            <a:r>
              <a:rPr lang="en-US" sz="1300" dirty="0" err="1"/>
              <a:t>Nonsevere</a:t>
            </a:r>
            <a:r>
              <a:rPr lang="en-US" sz="1300" dirty="0"/>
              <a:t> Acute Otitis Media: A Randomized Clinical Trial. </a:t>
            </a:r>
            <a:r>
              <a:rPr lang="en-US" sz="1300" i="1" dirty="0" err="1"/>
              <a:t>Int</a:t>
            </a:r>
            <a:r>
              <a:rPr lang="en-US" sz="1300" i="1" dirty="0"/>
              <a:t> J </a:t>
            </a:r>
            <a:r>
              <a:rPr lang="en-US" sz="1300" i="1" dirty="0" err="1"/>
              <a:t>Pediatr</a:t>
            </a:r>
            <a:r>
              <a:rPr lang="en-US" sz="1300" dirty="0"/>
              <a:t>. 2021;2021:5515467. doi:10.1155/2021/5515467</a:t>
            </a:r>
          </a:p>
          <a:p>
            <a:pPr marL="228600" lvl="0" indent="-228600">
              <a:buFont typeface="+mj-lt"/>
              <a:buAutoNum type="arabicPeriod"/>
            </a:pPr>
            <a:r>
              <a:rPr lang="en-US" sz="1300" dirty="0" err="1"/>
              <a:t>Tahtinen</a:t>
            </a:r>
            <a:r>
              <a:rPr lang="en-US" sz="1300" dirty="0"/>
              <a:t>, Paula, Pelton, Stephen. Acute otitis media in children: Treatment. In: </a:t>
            </a:r>
            <a:r>
              <a:rPr lang="en-US" sz="1300" i="1" dirty="0"/>
              <a:t>UpToDate</a:t>
            </a:r>
            <a:r>
              <a:rPr lang="en-US" sz="1300" dirty="0"/>
              <a:t>. UpToDate; 2023. Accessed January 9, 2023. </a:t>
            </a:r>
            <a:r>
              <a:rPr lang="en-US" sz="1300" u="sng" dirty="0">
                <a:hlinkClick r:id="rId5"/>
              </a:rPr>
              <a:t>www.uptodate.com</a:t>
            </a:r>
            <a:endParaRPr lang="en-US" sz="1300" dirty="0"/>
          </a:p>
          <a:p>
            <a:pPr marL="228600" lvl="0" indent="-228600">
              <a:buFont typeface="+mj-lt"/>
              <a:buAutoNum type="arabicPeriod"/>
            </a:pPr>
            <a:r>
              <a:rPr lang="en-US" sz="1300" dirty="0"/>
              <a:t>Piglansky L, Leibovitz E, </a:t>
            </a:r>
            <a:r>
              <a:rPr lang="en-US" sz="1300" dirty="0" err="1"/>
              <a:t>Raiz</a:t>
            </a:r>
            <a:r>
              <a:rPr lang="en-US" sz="1300" dirty="0"/>
              <a:t> S, et al. Bacteriologic and clinical efficacy of high dose amoxicillin for therapy of acute otitis media in children. </a:t>
            </a:r>
            <a:r>
              <a:rPr lang="en-US" sz="1300" i="1" dirty="0" err="1"/>
              <a:t>Pediatr</a:t>
            </a:r>
            <a:r>
              <a:rPr lang="en-US" sz="1300" i="1" dirty="0"/>
              <a:t> Infect Dis J</a:t>
            </a:r>
            <a:r>
              <a:rPr lang="en-US" sz="1300" dirty="0"/>
              <a:t>. 2003;22(5):405-413. doi:10.1097/01.inf.0000065688.21336.fa</a:t>
            </a:r>
          </a:p>
          <a:p>
            <a:pPr marL="228600" lvl="0" indent="-228600">
              <a:buFont typeface="+mj-lt"/>
              <a:buAutoNum type="arabicPeriod"/>
            </a:pPr>
            <a:r>
              <a:rPr lang="en-US" sz="1300" dirty="0"/>
              <a:t>Kujala T, </a:t>
            </a:r>
            <a:r>
              <a:rPr lang="en-US" sz="1300" dirty="0" err="1"/>
              <a:t>Alho</a:t>
            </a:r>
            <a:r>
              <a:rPr lang="en-US" sz="1300" dirty="0"/>
              <a:t> OP, </a:t>
            </a:r>
            <a:r>
              <a:rPr lang="en-US" sz="1300" dirty="0" err="1"/>
              <a:t>Luotonen</a:t>
            </a:r>
            <a:r>
              <a:rPr lang="en-US" sz="1300" dirty="0"/>
              <a:t> J, et al. Tympanostomy with and without adenoidectomy for the prevention of recurrences of acute otitis media: a randomized controlled trial. </a:t>
            </a:r>
            <a:r>
              <a:rPr lang="en-US" sz="1300" i="1" dirty="0" err="1"/>
              <a:t>Pediatr</a:t>
            </a:r>
            <a:r>
              <a:rPr lang="en-US" sz="1300" i="1" dirty="0"/>
              <a:t> Infect Dis J</a:t>
            </a:r>
            <a:r>
              <a:rPr lang="en-US" sz="1300" dirty="0"/>
              <a:t>. 2012;31(6):565-569. doi:10.1097/INF.0b013e318255ddde</a:t>
            </a:r>
          </a:p>
          <a:p>
            <a:pPr marL="228600" lvl="0" indent="-228600">
              <a:buFont typeface="+mj-lt"/>
              <a:buAutoNum type="arabicPeriod"/>
            </a:pPr>
            <a:r>
              <a:rPr lang="en-US" sz="1300" dirty="0"/>
              <a:t>Hoberman A, Preciado D, Paradise JL, et al. Tympanostomy Tubes or Medical Management for Recurrent Acute Otitis Media. </a:t>
            </a:r>
            <a:r>
              <a:rPr lang="en-US" sz="1300" i="1" dirty="0"/>
              <a:t>N Engl J Med</a:t>
            </a:r>
            <a:r>
              <a:rPr lang="en-US" sz="1300" dirty="0"/>
              <a:t>. 2021;384(19):1789-1799. doi:10.1056/NEJMoa2027278</a:t>
            </a:r>
          </a:p>
          <a:p>
            <a:pPr marL="228600" lvl="0" indent="-228600">
              <a:buFont typeface="+mj-lt"/>
              <a:buAutoNum type="arabicPeriod"/>
            </a:pPr>
            <a:r>
              <a:rPr lang="en-US" sz="1300" dirty="0"/>
              <a:t>Leach AJ, Morris PS. Antibiotics for the prevention of acute and chronic suppurative otitis media in children. </a:t>
            </a:r>
            <a:r>
              <a:rPr lang="en-US" sz="1300" i="1" dirty="0"/>
              <a:t>Cochrane Database </a:t>
            </a:r>
            <a:r>
              <a:rPr lang="en-US" sz="1300" i="1" dirty="0" err="1"/>
              <a:t>Syst</a:t>
            </a:r>
            <a:r>
              <a:rPr lang="en-US" sz="1300" i="1" dirty="0"/>
              <a:t> Rev</a:t>
            </a:r>
            <a:r>
              <a:rPr lang="en-US" sz="1300" dirty="0"/>
              <a:t>. 2006;(4):CD004401. doi:10.1002/14651858.CD004401.pub2</a:t>
            </a:r>
          </a:p>
          <a:p>
            <a:pPr marL="228600" lvl="0" indent="-228600">
              <a:buFont typeface="+mj-lt"/>
              <a:buAutoNum type="arabicPeriod"/>
            </a:pPr>
            <a:r>
              <a:rPr lang="en-US" sz="1300" dirty="0"/>
              <a:t>Teele DW, Klein JO, Word BM, et al. Antimicrobial prophylaxis for infants at risk for recurrent acute otitis media. </a:t>
            </a:r>
            <a:r>
              <a:rPr lang="en-US" sz="1300" i="1" dirty="0"/>
              <a:t>Vaccine</a:t>
            </a:r>
            <a:r>
              <a:rPr lang="en-US" sz="1300" dirty="0"/>
              <a:t>. 2000;19:S140-S143. doi:10.1016/S0264-410X(00)00293-0</a:t>
            </a:r>
          </a:p>
        </p:txBody>
      </p:sp>
      <p:sp>
        <p:nvSpPr>
          <p:cNvPr id="19" name="TextBox 18"/>
          <p:cNvSpPr txBox="1"/>
          <p:nvPr/>
        </p:nvSpPr>
        <p:spPr>
          <a:xfrm>
            <a:off x="15392400" y="695122"/>
            <a:ext cx="30954801" cy="3046988"/>
          </a:xfrm>
          <a:prstGeom prst="rect">
            <a:avLst/>
          </a:prstGeom>
          <a:noFill/>
        </p:spPr>
        <p:txBody>
          <a:bodyPr wrap="square" rtlCol="0">
            <a:spAutoFit/>
          </a:bodyPr>
          <a:lstStyle/>
          <a:p>
            <a:pPr algn="ctr"/>
            <a:r>
              <a:rPr lang="en-US" sz="9600" b="1" dirty="0">
                <a:latin typeface="Libre Baskerville" panose="02000000000000000000" pitchFamily="2" charset="0"/>
              </a:rPr>
              <a:t>Acute Otitis Media: Management and Recurrence in </a:t>
            </a:r>
          </a:p>
          <a:p>
            <a:pPr algn="ctr"/>
            <a:r>
              <a:rPr lang="en-US" sz="9600" b="1" dirty="0">
                <a:latin typeface="Libre Baskerville" panose="02000000000000000000" pitchFamily="2" charset="0"/>
              </a:rPr>
              <a:t>the Pediatric Population </a:t>
            </a:r>
          </a:p>
        </p:txBody>
      </p:sp>
      <p:grpSp>
        <p:nvGrpSpPr>
          <p:cNvPr id="4" name="Group 3"/>
          <p:cNvGrpSpPr/>
          <p:nvPr/>
        </p:nvGrpSpPr>
        <p:grpSpPr>
          <a:xfrm>
            <a:off x="32851831" y="27595862"/>
            <a:ext cx="17217656" cy="5816803"/>
            <a:chOff x="33153108" y="26996836"/>
            <a:chExt cx="16916400" cy="6484643"/>
          </a:xfrm>
        </p:grpSpPr>
        <p:sp>
          <p:nvSpPr>
            <p:cNvPr id="38" name="TextBox 37"/>
            <p:cNvSpPr txBox="1"/>
            <p:nvPr/>
          </p:nvSpPr>
          <p:spPr>
            <a:xfrm>
              <a:off x="33153108" y="28043136"/>
              <a:ext cx="16916400" cy="54383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71500" lvl="0" indent="-571500">
                <a:buFont typeface="Arial" panose="020B0604020202020204" pitchFamily="34" charset="0"/>
                <a:buChar char="•"/>
              </a:pPr>
              <a:r>
                <a:rPr lang="en-US" sz="3700" dirty="0"/>
                <a:t>Amoxicillin is the first line treatment for AOM but there are other modalities that have been studied such as expectant management, TT placement, and antibiotic prophylaxis. </a:t>
              </a:r>
            </a:p>
            <a:p>
              <a:pPr marL="571500" lvl="0" indent="-571500">
                <a:buFont typeface="Arial" panose="020B0604020202020204" pitchFamily="34" charset="0"/>
                <a:buChar char="•"/>
              </a:pPr>
              <a:r>
                <a:rPr lang="en-US" sz="3700" dirty="0"/>
                <a:t>Expectant management of AOM is not the recommended course of action for children with AOM due to longer symptom duration, increased risk and rate of recurrence.</a:t>
              </a:r>
            </a:p>
            <a:p>
              <a:pPr marL="571500" lvl="0" indent="-571500">
                <a:buFont typeface="Arial" panose="020B0604020202020204" pitchFamily="34" charset="0"/>
                <a:buChar char="•"/>
              </a:pPr>
              <a:r>
                <a:rPr lang="en-US" sz="3700" dirty="0"/>
                <a:t>There is a lack of and variable evidence with TT placement on their use to prevent AOM and in the setting of rAOM. </a:t>
              </a:r>
            </a:p>
            <a:p>
              <a:pPr marL="571500" lvl="0" indent="-571500">
                <a:buFont typeface="Arial" panose="020B0604020202020204" pitchFamily="34" charset="0"/>
                <a:buChar char="•"/>
              </a:pPr>
              <a:r>
                <a:rPr lang="en-US" sz="3700" dirty="0"/>
                <a:t>Potential short-term benefits of antibiotic prophylaxis on AOM episodes</a:t>
              </a:r>
            </a:p>
            <a:p>
              <a:pPr marL="571500" indent="-571500">
                <a:buFont typeface="Arial"/>
                <a:buChar char="•"/>
              </a:pPr>
              <a:endParaRPr lang="en-US" sz="1500" dirty="0"/>
            </a:p>
          </p:txBody>
        </p:sp>
        <p:sp>
          <p:nvSpPr>
            <p:cNvPr id="39" name="TextBox 38"/>
            <p:cNvSpPr txBox="1"/>
            <p:nvPr/>
          </p:nvSpPr>
          <p:spPr>
            <a:xfrm>
              <a:off x="33153108" y="26996836"/>
              <a:ext cx="16916400"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sp>
        <p:nvSpPr>
          <p:cNvPr id="31" name="TextBox 30">
            <a:extLst>
              <a:ext uri="{FF2B5EF4-FFF2-40B4-BE49-F238E27FC236}">
                <a16:creationId xmlns:a16="http://schemas.microsoft.com/office/drawing/2014/main" id="{342683AE-8DBD-B64E-90F4-7E81735DF815}"/>
              </a:ext>
            </a:extLst>
          </p:cNvPr>
          <p:cNvSpPr txBox="1"/>
          <p:nvPr/>
        </p:nvSpPr>
        <p:spPr>
          <a:xfrm>
            <a:off x="17214861" y="20975153"/>
            <a:ext cx="15185152" cy="63045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3000" b="1" dirty="0"/>
          </a:p>
          <a:p>
            <a:endParaRPr lang="en-US" sz="3000" b="1" dirty="0"/>
          </a:p>
          <a:p>
            <a:endParaRPr lang="en-US" sz="3000" b="1" dirty="0"/>
          </a:p>
          <a:p>
            <a:endParaRPr lang="en-US" sz="3000" b="1" dirty="0"/>
          </a:p>
          <a:p>
            <a:endParaRPr lang="en-US" sz="3000" b="1" dirty="0"/>
          </a:p>
          <a:p>
            <a:endParaRPr lang="en-US" sz="3000" b="1" dirty="0"/>
          </a:p>
          <a:p>
            <a:endParaRPr lang="en-US" sz="3000" b="1" dirty="0"/>
          </a:p>
          <a:p>
            <a:endParaRPr lang="en-US" sz="3000" b="1" dirty="0"/>
          </a:p>
          <a:p>
            <a:endParaRPr lang="en-US" sz="3000" b="1" dirty="0"/>
          </a:p>
          <a:p>
            <a:endParaRPr lang="en-US" sz="3000" b="1" dirty="0"/>
          </a:p>
          <a:p>
            <a:endParaRPr lang="en-US" sz="3000" b="1" dirty="0"/>
          </a:p>
          <a:p>
            <a:r>
              <a:rPr lang="en-US" sz="3000" b="1" dirty="0"/>
              <a:t>   </a:t>
            </a:r>
          </a:p>
          <a:p>
            <a:r>
              <a:rPr lang="en-US" sz="2500" b="1" dirty="0"/>
              <a:t>       Figure 1.</a:t>
            </a:r>
            <a:r>
              <a:rPr lang="en-US" sz="2500" dirty="0"/>
              <a:t> TM with MEE, without signs of inflammation</a:t>
            </a:r>
            <a:r>
              <a:rPr lang="en-US" sz="2500" baseline="30000" dirty="0"/>
              <a:t>5                          </a:t>
            </a:r>
            <a:r>
              <a:rPr lang="en-US" sz="2500" b="1" dirty="0"/>
              <a:t>Figure 2. </a:t>
            </a:r>
            <a:r>
              <a:rPr lang="en-US" sz="2500" dirty="0"/>
              <a:t>TM with erythema and bulging</a:t>
            </a:r>
            <a:r>
              <a:rPr lang="en-US" sz="2500" baseline="30000" dirty="0"/>
              <a:t>5</a:t>
            </a:r>
            <a:r>
              <a:rPr lang="en-US" sz="2500" dirty="0"/>
              <a:t> </a:t>
            </a:r>
          </a:p>
        </p:txBody>
      </p:sp>
      <p:pic>
        <p:nvPicPr>
          <p:cNvPr id="43" name="Picture 42" descr="Diagnostics 11 02392 g003 550">
            <a:extLst>
              <a:ext uri="{FF2B5EF4-FFF2-40B4-BE49-F238E27FC236}">
                <a16:creationId xmlns:a16="http://schemas.microsoft.com/office/drawing/2014/main" id="{B9A0E96F-5E93-A243-B182-561A000DAC2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880009" y="21387947"/>
            <a:ext cx="6781800" cy="5121545"/>
          </a:xfrm>
          <a:prstGeom prst="rect">
            <a:avLst/>
          </a:prstGeom>
          <a:noFill/>
          <a:ln>
            <a:noFill/>
          </a:ln>
        </p:spPr>
      </p:pic>
      <p:pic>
        <p:nvPicPr>
          <p:cNvPr id="44" name="Picture 43" descr="Diagnostics 11 02392 g001 550">
            <a:extLst>
              <a:ext uri="{FF2B5EF4-FFF2-40B4-BE49-F238E27FC236}">
                <a16:creationId xmlns:a16="http://schemas.microsoft.com/office/drawing/2014/main" id="{B4C6738E-A968-C84A-B3EE-1468447C497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5326957" y="21387947"/>
            <a:ext cx="6644657" cy="5121545"/>
          </a:xfrm>
          <a:prstGeom prst="rect">
            <a:avLst/>
          </a:prstGeom>
          <a:noFill/>
          <a:ln>
            <a:noFill/>
          </a:ln>
        </p:spPr>
      </p:pic>
      <p:grpSp>
        <p:nvGrpSpPr>
          <p:cNvPr id="46" name="Group 45">
            <a:extLst>
              <a:ext uri="{FF2B5EF4-FFF2-40B4-BE49-F238E27FC236}">
                <a16:creationId xmlns:a16="http://schemas.microsoft.com/office/drawing/2014/main" id="{0D747DF5-05AF-3241-8592-25A518804EDF}"/>
              </a:ext>
            </a:extLst>
          </p:cNvPr>
          <p:cNvGrpSpPr/>
          <p:nvPr/>
        </p:nvGrpSpPr>
        <p:grpSpPr>
          <a:xfrm>
            <a:off x="17216808" y="6822461"/>
            <a:ext cx="15168192" cy="5140939"/>
            <a:chOff x="1142999" y="17475500"/>
            <a:chExt cx="17057327" cy="4382144"/>
          </a:xfrm>
        </p:grpSpPr>
        <p:sp>
          <p:nvSpPr>
            <p:cNvPr id="48" name="TextBox 47">
              <a:extLst>
                <a:ext uri="{FF2B5EF4-FFF2-40B4-BE49-F238E27FC236}">
                  <a16:creationId xmlns:a16="http://schemas.microsoft.com/office/drawing/2014/main" id="{2D1DDAE1-5D81-264F-8CF9-03C1A9D797E4}"/>
                </a:ext>
              </a:extLst>
            </p:cNvPr>
            <p:cNvSpPr txBox="1"/>
            <p:nvPr/>
          </p:nvSpPr>
          <p:spPr>
            <a:xfrm>
              <a:off x="1143000" y="18440401"/>
              <a:ext cx="17057326" cy="34172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endParaRPr lang="en-US" sz="4500" dirty="0"/>
            </a:p>
            <a:p>
              <a:pPr marL="685800" indent="-685800">
                <a:buFont typeface="Arial" panose="020B0604020202020204" pitchFamily="34" charset="0"/>
                <a:buChar char="•"/>
              </a:pPr>
              <a:r>
                <a:rPr lang="en-US" sz="4000" dirty="0"/>
                <a:t>Narrow and/or blocked ET’s lead to negative pressure within the middle ear </a:t>
              </a:r>
              <a:r>
                <a:rPr lang="en-US" sz="4000" dirty="0">
                  <a:sym typeface="Wingdings" pitchFamily="2" charset="2"/>
                </a:rPr>
                <a:t></a:t>
              </a:r>
              <a:r>
                <a:rPr lang="en-US" sz="4000" dirty="0"/>
                <a:t> eustachian tube dysfunction (ETD). </a:t>
              </a:r>
            </a:p>
            <a:p>
              <a:pPr marL="685800" indent="-685800">
                <a:buFont typeface="Arial" panose="020B0604020202020204" pitchFamily="34" charset="0"/>
                <a:buChar char="•"/>
              </a:pPr>
              <a:r>
                <a:rPr lang="en-US" sz="4000" dirty="0"/>
                <a:t>Most common cause of narrowed ET: viral URI</a:t>
              </a:r>
              <a:r>
                <a:rPr lang="en-US" sz="4000" baseline="30000" dirty="0"/>
                <a:t> 6</a:t>
              </a:r>
              <a:r>
                <a:rPr lang="en-US" sz="4000" dirty="0"/>
                <a:t> </a:t>
              </a:r>
            </a:p>
            <a:p>
              <a:pPr marL="685800" indent="-685800">
                <a:buFont typeface="Arial" panose="020B0604020202020204" pitchFamily="34" charset="0"/>
                <a:buChar char="•"/>
              </a:pPr>
              <a:r>
                <a:rPr lang="en-US" sz="4000" dirty="0"/>
                <a:t>Negative pressure causes mucosal inflammation and excess secretions, creating to an ideal environment for bacteria, viruses or fungal to colonize. </a:t>
              </a:r>
            </a:p>
            <a:p>
              <a:pPr marL="1023735" indent="-1023735">
                <a:buSzPct val="100000"/>
                <a:buFontTx/>
                <a:buChar char="●"/>
                <a:defRPr/>
              </a:pPr>
              <a:endParaRPr lang="en-US" sz="1500" dirty="0"/>
            </a:p>
          </p:txBody>
        </p:sp>
        <p:sp>
          <p:nvSpPr>
            <p:cNvPr id="50" name="TextBox 49">
              <a:extLst>
                <a:ext uri="{FF2B5EF4-FFF2-40B4-BE49-F238E27FC236}">
                  <a16:creationId xmlns:a16="http://schemas.microsoft.com/office/drawing/2014/main" id="{EB48010D-5F3B-AF4A-B1F8-36B0F7BE06F3}"/>
                </a:ext>
              </a:extLst>
            </p:cNvPr>
            <p:cNvSpPr txBox="1"/>
            <p:nvPr/>
          </p:nvSpPr>
          <p:spPr>
            <a:xfrm>
              <a:off x="1142999" y="17475500"/>
              <a:ext cx="17057326"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AOM Pathophysiology</a:t>
              </a:r>
            </a:p>
          </p:txBody>
        </p:sp>
      </p:grpSp>
      <p:grpSp>
        <p:nvGrpSpPr>
          <p:cNvPr id="51" name="Group 50">
            <a:extLst>
              <a:ext uri="{FF2B5EF4-FFF2-40B4-BE49-F238E27FC236}">
                <a16:creationId xmlns:a16="http://schemas.microsoft.com/office/drawing/2014/main" id="{F9E4C8BC-645F-E94D-AEDE-5A4455446DDF}"/>
              </a:ext>
            </a:extLst>
          </p:cNvPr>
          <p:cNvGrpSpPr/>
          <p:nvPr/>
        </p:nvGrpSpPr>
        <p:grpSpPr>
          <a:xfrm>
            <a:off x="17214861" y="12417856"/>
            <a:ext cx="15187292" cy="8129755"/>
            <a:chOff x="1210066" y="17437043"/>
            <a:chExt cx="17059730" cy="4972312"/>
          </a:xfrm>
        </p:grpSpPr>
        <p:sp>
          <p:nvSpPr>
            <p:cNvPr id="53" name="TextBox 52">
              <a:extLst>
                <a:ext uri="{FF2B5EF4-FFF2-40B4-BE49-F238E27FC236}">
                  <a16:creationId xmlns:a16="http://schemas.microsoft.com/office/drawing/2014/main" id="{8899C40F-532B-864C-81BC-D500EBC2EF98}"/>
                </a:ext>
              </a:extLst>
            </p:cNvPr>
            <p:cNvSpPr txBox="1"/>
            <p:nvPr/>
          </p:nvSpPr>
          <p:spPr>
            <a:xfrm>
              <a:off x="1210066" y="18166784"/>
              <a:ext cx="17057326" cy="42425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685800" indent="-685800">
                <a:buFont typeface="Arial" panose="020B0604020202020204" pitchFamily="34" charset="0"/>
                <a:buChar char="•"/>
              </a:pPr>
              <a:r>
                <a:rPr lang="en-US" sz="4000" b="1" dirty="0"/>
                <a:t>Specific symptoms</a:t>
              </a:r>
              <a:r>
                <a:rPr lang="en-US" sz="4000" dirty="0"/>
                <a:t>: ear pain, ear drainage, decreased hearing</a:t>
              </a:r>
            </a:p>
            <a:p>
              <a:pPr marL="685800" indent="-685800">
                <a:buFont typeface="Arial" panose="020B0604020202020204" pitchFamily="34" charset="0"/>
                <a:buChar char="•"/>
              </a:pPr>
              <a:r>
                <a:rPr lang="en-US" sz="4000" b="1" dirty="0"/>
                <a:t>Nonspecific symptoms: </a:t>
              </a:r>
              <a:r>
                <a:rPr lang="en-US" sz="4000" dirty="0"/>
                <a:t>fever, irritability, nasal congestion, poor feeding, ear tugging</a:t>
              </a:r>
              <a:r>
                <a:rPr lang="en-US" sz="4000" baseline="30000" dirty="0"/>
                <a:t>7</a:t>
              </a:r>
              <a:r>
                <a:rPr lang="en-US" sz="4000" dirty="0"/>
                <a:t> </a:t>
              </a:r>
            </a:p>
            <a:p>
              <a:pPr marL="685800" indent="-685800">
                <a:buFont typeface="Arial" panose="020B0604020202020204" pitchFamily="34" charset="0"/>
                <a:buChar char="•"/>
              </a:pPr>
              <a:r>
                <a:rPr lang="en-US" sz="4000" b="1" dirty="0"/>
                <a:t>Physical examination with otoscope</a:t>
              </a:r>
              <a:r>
                <a:rPr lang="en-US" sz="4000" dirty="0"/>
                <a:t>: middle ear effusion (Figure 1), a bulging tympanic membrane (TM) (Figure 2), an erythematous TM (Figure 2), and if a pneumatic otoscopy is used, decreased mobility of the TM. </a:t>
              </a:r>
              <a:r>
                <a:rPr lang="en-US" sz="4000" baseline="30000" dirty="0"/>
                <a:t>8</a:t>
              </a:r>
              <a:endParaRPr lang="en-US" sz="4000" dirty="0"/>
            </a:p>
            <a:p>
              <a:pPr marL="685800" indent="-685800">
                <a:buFont typeface="Arial" panose="020B0604020202020204" pitchFamily="34" charset="0"/>
                <a:buChar char="•"/>
              </a:pPr>
              <a:r>
                <a:rPr lang="en-US" sz="4000" dirty="0"/>
                <a:t>Available </a:t>
              </a:r>
              <a:r>
                <a:rPr lang="en-US" sz="4000" b="1" dirty="0"/>
                <a:t>diagnostic modalities </a:t>
              </a:r>
              <a:r>
                <a:rPr lang="en-US" sz="4000" dirty="0"/>
                <a:t>include tympanometry and acoustic reflectometry but they are rarely used.</a:t>
              </a:r>
              <a:r>
                <a:rPr lang="en-US" sz="4000" baseline="30000" dirty="0"/>
                <a:t>910</a:t>
              </a:r>
            </a:p>
            <a:p>
              <a:pPr marL="685800" indent="-685800">
                <a:buFont typeface="Arial" panose="020B0604020202020204" pitchFamily="34" charset="0"/>
                <a:buChar char="•"/>
              </a:pPr>
              <a:r>
                <a:rPr lang="en-US" sz="4000" b="1" dirty="0"/>
                <a:t>Otoscopic evaluation is the most useful tool. </a:t>
              </a:r>
            </a:p>
            <a:p>
              <a:pPr>
                <a:buSzPct val="100000"/>
                <a:defRPr/>
              </a:pPr>
              <a:endParaRPr lang="en-US" sz="1500" dirty="0"/>
            </a:p>
          </p:txBody>
        </p:sp>
        <p:sp>
          <p:nvSpPr>
            <p:cNvPr id="54" name="TextBox 53">
              <a:extLst>
                <a:ext uri="{FF2B5EF4-FFF2-40B4-BE49-F238E27FC236}">
                  <a16:creationId xmlns:a16="http://schemas.microsoft.com/office/drawing/2014/main" id="{F180686E-A6B9-FF40-998D-E8833B10AD72}"/>
                </a:ext>
              </a:extLst>
            </p:cNvPr>
            <p:cNvSpPr txBox="1"/>
            <p:nvPr/>
          </p:nvSpPr>
          <p:spPr>
            <a:xfrm>
              <a:off x="1212470" y="17437043"/>
              <a:ext cx="17057326" cy="734144"/>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Signs/Symptoms + PE + Diagnostics</a:t>
              </a:r>
            </a:p>
          </p:txBody>
        </p:sp>
      </p:grpSp>
      <p:sp>
        <p:nvSpPr>
          <p:cNvPr id="41" name="Rectangle 40">
            <a:extLst>
              <a:ext uri="{FF2B5EF4-FFF2-40B4-BE49-F238E27FC236}">
                <a16:creationId xmlns:a16="http://schemas.microsoft.com/office/drawing/2014/main" id="{5231C705-D070-0841-80CF-B3F55B4AED08}"/>
              </a:ext>
            </a:extLst>
          </p:cNvPr>
          <p:cNvSpPr/>
          <p:nvPr/>
        </p:nvSpPr>
        <p:spPr>
          <a:xfrm>
            <a:off x="33223200" y="8551716"/>
            <a:ext cx="16306800" cy="509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00" b="1" dirty="0"/>
              <a:t>Antibiotic Management</a:t>
            </a:r>
          </a:p>
          <a:p>
            <a:pPr marL="571500" indent="-571500">
              <a:buFont typeface="Arial" panose="020B0604020202020204" pitchFamily="34" charset="0"/>
              <a:buChar char="•"/>
            </a:pPr>
            <a:r>
              <a:rPr lang="en-US" sz="4000" dirty="0"/>
              <a:t>First line medical management and management overall for AOM: Amoxicillin</a:t>
            </a:r>
            <a:r>
              <a:rPr lang="en-US" sz="4000" baseline="30000" dirty="0"/>
              <a:t>12</a:t>
            </a:r>
          </a:p>
          <a:p>
            <a:pPr marL="571500" indent="-571500">
              <a:buFont typeface="Arial" panose="020B0604020202020204" pitchFamily="34" charset="0"/>
              <a:buChar char="•"/>
            </a:pPr>
            <a:r>
              <a:rPr lang="en-US" sz="4000" dirty="0"/>
              <a:t>Piglansky et al (2003), looked at the efficiency of high dose amoxicillin in treating pediatric AOM…</a:t>
            </a:r>
          </a:p>
          <a:p>
            <a:pPr marL="3131820" lvl="1" indent="-571500">
              <a:buFont typeface="Arial" panose="020B0604020202020204" pitchFamily="34" charset="0"/>
              <a:buChar char="•"/>
            </a:pPr>
            <a:r>
              <a:rPr lang="en-US" sz="4000" dirty="0"/>
              <a:t>Those that failed treatment were positive for a beta-lactamase producing bacteria</a:t>
            </a:r>
            <a:r>
              <a:rPr lang="en-US" sz="4000" baseline="30000" dirty="0"/>
              <a:t>13</a:t>
            </a:r>
            <a:r>
              <a:rPr lang="en-US" sz="4000" dirty="0"/>
              <a:t> </a:t>
            </a:r>
          </a:p>
          <a:p>
            <a:pPr marL="3131820" lvl="1" indent="-571500">
              <a:buFont typeface="Arial" panose="020B0604020202020204" pitchFamily="34" charset="0"/>
              <a:buChar char="•"/>
            </a:pPr>
            <a:r>
              <a:rPr lang="en-US" sz="4000" dirty="0"/>
              <a:t>If amoxicillin fails, the next best therapy is Augmentin</a:t>
            </a:r>
            <a:r>
              <a:rPr lang="en-US" sz="4000" baseline="30000" dirty="0"/>
              <a:t>13</a:t>
            </a:r>
            <a:endParaRPr lang="en-US" sz="4000" dirty="0"/>
          </a:p>
        </p:txBody>
      </p:sp>
      <p:sp>
        <p:nvSpPr>
          <p:cNvPr id="40" name="Rectangle 39">
            <a:extLst>
              <a:ext uri="{FF2B5EF4-FFF2-40B4-BE49-F238E27FC236}">
                <a16:creationId xmlns:a16="http://schemas.microsoft.com/office/drawing/2014/main" id="{7B8F03B1-F7CA-574F-8FF3-05C08F5E525C}"/>
              </a:ext>
            </a:extLst>
          </p:cNvPr>
          <p:cNvSpPr/>
          <p:nvPr/>
        </p:nvSpPr>
        <p:spPr>
          <a:xfrm>
            <a:off x="33218650" y="13944600"/>
            <a:ext cx="16306799" cy="641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00" b="1" dirty="0"/>
              <a:t>Tympanostomy Tubes (TT)</a:t>
            </a:r>
          </a:p>
          <a:p>
            <a:endParaRPr lang="en-US" sz="3500" b="1" dirty="0"/>
          </a:p>
          <a:p>
            <a:endParaRPr lang="en-US" sz="3500" b="1" dirty="0"/>
          </a:p>
          <a:p>
            <a:endParaRPr lang="en-US" sz="3500" b="1" dirty="0"/>
          </a:p>
          <a:p>
            <a:endParaRPr lang="en-US" sz="3500" b="1" dirty="0"/>
          </a:p>
          <a:p>
            <a:endParaRPr lang="en-US" sz="3500" b="1" dirty="0"/>
          </a:p>
          <a:p>
            <a:endParaRPr lang="en-US" sz="3500" b="1" dirty="0"/>
          </a:p>
          <a:p>
            <a:endParaRPr lang="en-US" sz="3500" b="1" dirty="0"/>
          </a:p>
          <a:p>
            <a:endParaRPr lang="en-US" sz="3500" b="1" dirty="0"/>
          </a:p>
          <a:p>
            <a:endParaRPr lang="en-US" sz="3500" b="1" dirty="0"/>
          </a:p>
          <a:p>
            <a:endParaRPr lang="en-US" sz="3000" dirty="0"/>
          </a:p>
        </p:txBody>
      </p:sp>
      <p:graphicFrame>
        <p:nvGraphicFramePr>
          <p:cNvPr id="6" name="Table 5">
            <a:extLst>
              <a:ext uri="{FF2B5EF4-FFF2-40B4-BE49-F238E27FC236}">
                <a16:creationId xmlns:a16="http://schemas.microsoft.com/office/drawing/2014/main" id="{663B78DE-7180-A749-ACE2-0695BDD65F75}"/>
              </a:ext>
            </a:extLst>
          </p:cNvPr>
          <p:cNvGraphicFramePr>
            <a:graphicFrameLocks noGrp="1"/>
          </p:cNvGraphicFramePr>
          <p:nvPr>
            <p:extLst>
              <p:ext uri="{D42A27DB-BD31-4B8C-83A1-F6EECF244321}">
                <p14:modId xmlns:p14="http://schemas.microsoft.com/office/powerpoint/2010/main" val="1557785203"/>
              </p:ext>
            </p:extLst>
          </p:nvPr>
        </p:nvGraphicFramePr>
        <p:xfrm>
          <a:off x="33455344" y="15169183"/>
          <a:ext cx="7086600" cy="1919382"/>
        </p:xfrm>
        <a:graphic>
          <a:graphicData uri="http://schemas.openxmlformats.org/drawingml/2006/table">
            <a:tbl>
              <a:tblPr firstRow="1" bandRow="1">
                <a:tableStyleId>{7DF18680-E054-41AD-8BC1-D1AEF772440D}</a:tableStyleId>
              </a:tblPr>
              <a:tblGrid>
                <a:gridCol w="3742530">
                  <a:extLst>
                    <a:ext uri="{9D8B030D-6E8A-4147-A177-3AD203B41FA5}">
                      <a16:colId xmlns:a16="http://schemas.microsoft.com/office/drawing/2014/main" val="2722826092"/>
                    </a:ext>
                  </a:extLst>
                </a:gridCol>
                <a:gridCol w="3344070">
                  <a:extLst>
                    <a:ext uri="{9D8B030D-6E8A-4147-A177-3AD203B41FA5}">
                      <a16:colId xmlns:a16="http://schemas.microsoft.com/office/drawing/2014/main" val="583013191"/>
                    </a:ext>
                  </a:extLst>
                </a:gridCol>
              </a:tblGrid>
              <a:tr h="604703">
                <a:tc>
                  <a:txBody>
                    <a:bodyPr/>
                    <a:lstStyle/>
                    <a:p>
                      <a:endParaRPr lang="en-US" sz="3500" dirty="0"/>
                    </a:p>
                  </a:txBody>
                  <a:tcPr/>
                </a:tc>
                <a:tc>
                  <a:txBody>
                    <a:bodyPr/>
                    <a:lstStyle/>
                    <a:p>
                      <a:r>
                        <a:rPr lang="en-US" sz="3500" dirty="0"/>
                        <a:t>Failure Rate </a:t>
                      </a:r>
                    </a:p>
                  </a:txBody>
                  <a:tcPr/>
                </a:tc>
                <a:extLst>
                  <a:ext uri="{0D108BD9-81ED-4DB2-BD59-A6C34878D82A}">
                    <a16:rowId xmlns:a16="http://schemas.microsoft.com/office/drawing/2014/main" val="400643091"/>
                  </a:ext>
                </a:extLst>
              </a:tr>
              <a:tr h="647271">
                <a:tc>
                  <a:txBody>
                    <a:bodyPr/>
                    <a:lstStyle/>
                    <a:p>
                      <a:r>
                        <a:rPr lang="en-US" sz="3500" dirty="0"/>
                        <a:t>Intervention Group </a:t>
                      </a:r>
                    </a:p>
                  </a:txBody>
                  <a:tcPr/>
                </a:tc>
                <a:tc>
                  <a:txBody>
                    <a:bodyPr/>
                    <a:lstStyle/>
                    <a:p>
                      <a:r>
                        <a:rPr lang="en-US" sz="3500" dirty="0"/>
                        <a:t>21% </a:t>
                      </a:r>
                    </a:p>
                  </a:txBody>
                  <a:tcPr/>
                </a:tc>
                <a:extLst>
                  <a:ext uri="{0D108BD9-81ED-4DB2-BD59-A6C34878D82A}">
                    <a16:rowId xmlns:a16="http://schemas.microsoft.com/office/drawing/2014/main" val="2580651214"/>
                  </a:ext>
                </a:extLst>
              </a:tr>
              <a:tr h="647271">
                <a:tc>
                  <a:txBody>
                    <a:bodyPr/>
                    <a:lstStyle/>
                    <a:p>
                      <a:r>
                        <a:rPr lang="en-US" sz="3500" dirty="0"/>
                        <a:t>Control Group</a:t>
                      </a:r>
                    </a:p>
                  </a:txBody>
                  <a:tcPr/>
                </a:tc>
                <a:tc>
                  <a:txBody>
                    <a:bodyPr/>
                    <a:lstStyle/>
                    <a:p>
                      <a:r>
                        <a:rPr lang="en-US" sz="3500" dirty="0"/>
                        <a:t>34% </a:t>
                      </a:r>
                    </a:p>
                  </a:txBody>
                  <a:tcPr/>
                </a:tc>
                <a:extLst>
                  <a:ext uri="{0D108BD9-81ED-4DB2-BD59-A6C34878D82A}">
                    <a16:rowId xmlns:a16="http://schemas.microsoft.com/office/drawing/2014/main" val="2696553212"/>
                  </a:ext>
                </a:extLst>
              </a:tr>
            </a:tbl>
          </a:graphicData>
        </a:graphic>
      </p:graphicFrame>
      <p:graphicFrame>
        <p:nvGraphicFramePr>
          <p:cNvPr id="45" name="Table 44">
            <a:extLst>
              <a:ext uri="{FF2B5EF4-FFF2-40B4-BE49-F238E27FC236}">
                <a16:creationId xmlns:a16="http://schemas.microsoft.com/office/drawing/2014/main" id="{DB7C261B-7850-624D-AD1B-432225E4740E}"/>
              </a:ext>
            </a:extLst>
          </p:cNvPr>
          <p:cNvGraphicFramePr>
            <a:graphicFrameLocks noGrp="1"/>
          </p:cNvGraphicFramePr>
          <p:nvPr>
            <p:extLst>
              <p:ext uri="{D42A27DB-BD31-4B8C-83A1-F6EECF244321}">
                <p14:modId xmlns:p14="http://schemas.microsoft.com/office/powerpoint/2010/main" val="3990248434"/>
              </p:ext>
            </p:extLst>
          </p:nvPr>
        </p:nvGraphicFramePr>
        <p:xfrm>
          <a:off x="33455344" y="17639823"/>
          <a:ext cx="9296401" cy="2407920"/>
        </p:xfrm>
        <a:graphic>
          <a:graphicData uri="http://schemas.openxmlformats.org/drawingml/2006/table">
            <a:tbl>
              <a:tblPr firstRow="1" bandRow="1">
                <a:tableStyleId>{7DF18680-E054-41AD-8BC1-D1AEF772440D}</a:tableStyleId>
              </a:tblPr>
              <a:tblGrid>
                <a:gridCol w="4909558">
                  <a:extLst>
                    <a:ext uri="{9D8B030D-6E8A-4147-A177-3AD203B41FA5}">
                      <a16:colId xmlns:a16="http://schemas.microsoft.com/office/drawing/2014/main" val="2722826092"/>
                    </a:ext>
                  </a:extLst>
                </a:gridCol>
                <a:gridCol w="4386843">
                  <a:extLst>
                    <a:ext uri="{9D8B030D-6E8A-4147-A177-3AD203B41FA5}">
                      <a16:colId xmlns:a16="http://schemas.microsoft.com/office/drawing/2014/main" val="583013191"/>
                    </a:ext>
                  </a:extLst>
                </a:gridCol>
              </a:tblGrid>
              <a:tr h="956159">
                <a:tc>
                  <a:txBody>
                    <a:bodyPr/>
                    <a:lstStyle/>
                    <a:p>
                      <a:endParaRPr lang="en-US" sz="3500" dirty="0">
                        <a:solidFill>
                          <a:sysClr val="windowText" lastClr="000000"/>
                        </a:solidFill>
                      </a:endParaRPr>
                    </a:p>
                  </a:txBody>
                  <a:tcPr/>
                </a:tc>
                <a:tc>
                  <a:txBody>
                    <a:bodyPr/>
                    <a:lstStyle/>
                    <a:p>
                      <a:r>
                        <a:rPr lang="en-US" sz="3500" dirty="0"/>
                        <a:t>Recurrent</a:t>
                      </a:r>
                      <a:r>
                        <a:rPr lang="en-US" sz="3500" baseline="0" dirty="0"/>
                        <a:t> Episodes in a 2 year period </a:t>
                      </a:r>
                      <a:endParaRPr lang="en-US" sz="3500" dirty="0"/>
                    </a:p>
                  </a:txBody>
                  <a:tcPr/>
                </a:tc>
                <a:extLst>
                  <a:ext uri="{0D108BD9-81ED-4DB2-BD59-A6C34878D82A}">
                    <a16:rowId xmlns:a16="http://schemas.microsoft.com/office/drawing/2014/main" val="400643091"/>
                  </a:ext>
                </a:extLst>
              </a:tr>
              <a:tr h="569516">
                <a:tc>
                  <a:txBody>
                    <a:bodyPr/>
                    <a:lstStyle/>
                    <a:p>
                      <a:r>
                        <a:rPr lang="en-US" sz="3500" dirty="0"/>
                        <a:t>Intervention Group </a:t>
                      </a:r>
                    </a:p>
                  </a:txBody>
                  <a:tcPr/>
                </a:tc>
                <a:tc>
                  <a:txBody>
                    <a:bodyPr/>
                    <a:lstStyle/>
                    <a:p>
                      <a:r>
                        <a:rPr lang="en-US" sz="3500" b="0" i="0" kern="1200" dirty="0">
                          <a:solidFill>
                            <a:schemeClr val="dk1"/>
                          </a:solidFill>
                          <a:effectLst/>
                          <a:latin typeface="+mn-lt"/>
                          <a:ea typeface="+mn-ea"/>
                          <a:cs typeface="+mn-cs"/>
                        </a:rPr>
                        <a:t>1.48±0.08</a:t>
                      </a:r>
                      <a:endParaRPr lang="en-US" sz="35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2580651214"/>
                  </a:ext>
                </a:extLst>
              </a:tr>
              <a:tr h="569516">
                <a:tc>
                  <a:txBody>
                    <a:bodyPr/>
                    <a:lstStyle/>
                    <a:p>
                      <a:r>
                        <a:rPr lang="en-US" sz="3500" dirty="0"/>
                        <a:t>Control Group</a:t>
                      </a:r>
                    </a:p>
                  </a:txBody>
                  <a:tcPr>
                    <a:lnR w="12700" cap="flat" cmpd="sng" algn="ctr">
                      <a:noFill/>
                      <a:prstDash val="solid"/>
                      <a:round/>
                      <a:headEnd type="none" w="med" len="med"/>
                      <a:tailEnd type="none" w="med" len="med"/>
                    </a:lnR>
                  </a:tcPr>
                </a:tc>
                <a:tc>
                  <a:txBody>
                    <a:bodyPr/>
                    <a:lstStyle/>
                    <a:p>
                      <a:r>
                        <a:rPr lang="en-US" sz="3500" b="0" i="0" kern="1200" dirty="0">
                          <a:solidFill>
                            <a:schemeClr val="dk1"/>
                          </a:solidFill>
                          <a:effectLst/>
                          <a:latin typeface="+mn-lt"/>
                          <a:ea typeface="+mn-ea"/>
                          <a:cs typeface="+mn-cs"/>
                        </a:rPr>
                        <a:t>1.56±0.08</a:t>
                      </a:r>
                      <a:endParaRPr lang="en-US" sz="35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96553212"/>
                  </a:ext>
                </a:extLst>
              </a:tr>
            </a:tbl>
          </a:graphicData>
        </a:graphic>
      </p:graphicFrame>
      <p:sp>
        <p:nvSpPr>
          <p:cNvPr id="7" name="TextBox 6">
            <a:extLst>
              <a:ext uri="{FF2B5EF4-FFF2-40B4-BE49-F238E27FC236}">
                <a16:creationId xmlns:a16="http://schemas.microsoft.com/office/drawing/2014/main" id="{73741F77-1B46-6C44-A281-B835FC024BC0}"/>
              </a:ext>
            </a:extLst>
          </p:cNvPr>
          <p:cNvSpPr txBox="1"/>
          <p:nvPr/>
        </p:nvSpPr>
        <p:spPr>
          <a:xfrm>
            <a:off x="40908763" y="14546969"/>
            <a:ext cx="7992422" cy="2523768"/>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500" dirty="0">
                <a:solidFill>
                  <a:schemeClr val="bg1"/>
                </a:solidFill>
              </a:rPr>
              <a:t>Kujala et al: Failure rate of TT in children (10 months-2 years)  vs. those without intervention.</a:t>
            </a:r>
            <a:r>
              <a:rPr lang="en-US" sz="3500" baseline="30000" dirty="0">
                <a:solidFill>
                  <a:schemeClr val="bg1"/>
                </a:solidFill>
              </a:rPr>
              <a:t>14</a:t>
            </a:r>
            <a:r>
              <a:rPr lang="en-US" sz="3500" dirty="0">
                <a:solidFill>
                  <a:schemeClr val="bg1"/>
                </a:solidFill>
              </a:rPr>
              <a:t> </a:t>
            </a:r>
          </a:p>
          <a:p>
            <a:r>
              <a:rPr lang="en-US" sz="2500" dirty="0">
                <a:solidFill>
                  <a:schemeClr val="bg1"/>
                </a:solidFill>
              </a:rPr>
              <a:t>Failure rate: 2 AOM episodes within 2 months, 3 episodes within 6 months or persistent effusion for 2 months</a:t>
            </a:r>
            <a:r>
              <a:rPr lang="en-US" sz="2800" baseline="30000" dirty="0">
                <a:solidFill>
                  <a:schemeClr val="bg1"/>
                </a:solidFill>
              </a:rPr>
              <a:t> 14</a:t>
            </a:r>
            <a:endParaRPr lang="en-US" sz="2500" dirty="0">
              <a:solidFill>
                <a:schemeClr val="bg1"/>
              </a:solidFill>
            </a:endParaRPr>
          </a:p>
        </p:txBody>
      </p:sp>
      <p:sp>
        <p:nvSpPr>
          <p:cNvPr id="47" name="TextBox 46">
            <a:extLst>
              <a:ext uri="{FF2B5EF4-FFF2-40B4-BE49-F238E27FC236}">
                <a16:creationId xmlns:a16="http://schemas.microsoft.com/office/drawing/2014/main" id="{385AD594-4CCF-C646-9016-995BC93B902B}"/>
              </a:ext>
            </a:extLst>
          </p:cNvPr>
          <p:cNvSpPr txBox="1"/>
          <p:nvPr/>
        </p:nvSpPr>
        <p:spPr>
          <a:xfrm>
            <a:off x="43118443" y="17747765"/>
            <a:ext cx="5782742" cy="2246769"/>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500" dirty="0">
                <a:solidFill>
                  <a:schemeClr val="bg1"/>
                </a:solidFill>
              </a:rPr>
              <a:t>Hoberman et al: TT placement vs. Antibiotic therapy (Augmentin) on pediatric recurrent AOM</a:t>
            </a:r>
            <a:r>
              <a:rPr lang="en-US" sz="3500" baseline="30000" dirty="0">
                <a:solidFill>
                  <a:schemeClr val="bg1"/>
                </a:solidFill>
              </a:rPr>
              <a:t>15</a:t>
            </a:r>
          </a:p>
        </p:txBody>
      </p:sp>
      <p:sp>
        <p:nvSpPr>
          <p:cNvPr id="9" name="TextBox 8">
            <a:extLst>
              <a:ext uri="{FF2B5EF4-FFF2-40B4-BE49-F238E27FC236}">
                <a16:creationId xmlns:a16="http://schemas.microsoft.com/office/drawing/2014/main" id="{09923F40-311B-FE44-9C31-A0B8CC5308A7}"/>
              </a:ext>
            </a:extLst>
          </p:cNvPr>
          <p:cNvSpPr txBox="1"/>
          <p:nvPr/>
        </p:nvSpPr>
        <p:spPr>
          <a:xfrm>
            <a:off x="33348465" y="20001868"/>
            <a:ext cx="4876800" cy="400110"/>
          </a:xfrm>
          <a:prstGeom prst="rect">
            <a:avLst/>
          </a:prstGeom>
          <a:noFill/>
        </p:spPr>
        <p:txBody>
          <a:bodyPr wrap="square" rtlCol="0">
            <a:spAutoFit/>
          </a:bodyPr>
          <a:lstStyle/>
          <a:p>
            <a:r>
              <a:rPr lang="en-US" sz="2000" dirty="0">
                <a:solidFill>
                  <a:schemeClr val="bg1"/>
                </a:solidFill>
              </a:rPr>
              <a:t>P value = 0.66</a:t>
            </a:r>
          </a:p>
        </p:txBody>
      </p:sp>
      <p:sp>
        <p:nvSpPr>
          <p:cNvPr id="12" name="TextBox 11">
            <a:extLst>
              <a:ext uri="{FF2B5EF4-FFF2-40B4-BE49-F238E27FC236}">
                <a16:creationId xmlns:a16="http://schemas.microsoft.com/office/drawing/2014/main" id="{23B58BE2-3739-5D4F-A88F-22E03C6A65EA}"/>
              </a:ext>
            </a:extLst>
          </p:cNvPr>
          <p:cNvSpPr txBox="1"/>
          <p:nvPr/>
        </p:nvSpPr>
        <p:spPr>
          <a:xfrm>
            <a:off x="33348465" y="17042881"/>
            <a:ext cx="2362200" cy="400110"/>
          </a:xfrm>
          <a:prstGeom prst="rect">
            <a:avLst/>
          </a:prstGeom>
          <a:noFill/>
        </p:spPr>
        <p:txBody>
          <a:bodyPr wrap="square" rtlCol="0">
            <a:spAutoFit/>
          </a:bodyPr>
          <a:lstStyle/>
          <a:p>
            <a:r>
              <a:rPr lang="en-US" sz="2000" dirty="0">
                <a:solidFill>
                  <a:schemeClr val="bg1"/>
                </a:solidFill>
              </a:rPr>
              <a:t>P value =0.004</a:t>
            </a:r>
          </a:p>
        </p:txBody>
      </p:sp>
      <p:sp>
        <p:nvSpPr>
          <p:cNvPr id="52" name="Rectangle 51">
            <a:extLst>
              <a:ext uri="{FF2B5EF4-FFF2-40B4-BE49-F238E27FC236}">
                <a16:creationId xmlns:a16="http://schemas.microsoft.com/office/drawing/2014/main" id="{2BD626E1-7FE2-C24A-BE2C-AD1F49968DC5}"/>
              </a:ext>
            </a:extLst>
          </p:cNvPr>
          <p:cNvSpPr/>
          <p:nvPr/>
        </p:nvSpPr>
        <p:spPr>
          <a:xfrm>
            <a:off x="33218649" y="20823711"/>
            <a:ext cx="16306800" cy="5998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500" b="1" dirty="0"/>
              <a:t>Antibiotic Prophylaxis </a:t>
            </a:r>
          </a:p>
          <a:p>
            <a:pPr marL="571500" indent="-571500">
              <a:buFont typeface="Arial" panose="020B0604020202020204" pitchFamily="34" charset="0"/>
              <a:buChar char="•"/>
            </a:pPr>
            <a:r>
              <a:rPr lang="en-US" sz="4000" dirty="0"/>
              <a:t>Leach and Morris conducted a meta-analysis that reviewed 16 randomized control studies that looked at the effects of antibiotic prophylaxis on AOM episodes.</a:t>
            </a:r>
            <a:r>
              <a:rPr lang="en-US" sz="4000" baseline="30000" dirty="0">
                <a:solidFill>
                  <a:schemeClr val="bg1"/>
                </a:solidFill>
              </a:rPr>
              <a:t>16</a:t>
            </a:r>
          </a:p>
          <a:p>
            <a:pPr marL="3131820" lvl="1" indent="-571500">
              <a:buFont typeface="Arial" panose="020B0604020202020204" pitchFamily="34" charset="0"/>
              <a:buChar char="•"/>
            </a:pPr>
            <a:r>
              <a:rPr lang="en-US" sz="4000" dirty="0"/>
              <a:t>Antibiotic prophylaxis is potentially beneficial in reducing AOM episodes for children while taking the medication.</a:t>
            </a:r>
            <a:r>
              <a:rPr lang="en-US" sz="4000" baseline="30000" dirty="0">
                <a:solidFill>
                  <a:schemeClr val="bg1"/>
                </a:solidFill>
              </a:rPr>
              <a:t>16</a:t>
            </a:r>
          </a:p>
          <a:p>
            <a:pPr marL="571500" indent="-571500">
              <a:buFont typeface="Arial" panose="020B0604020202020204" pitchFamily="34" charset="0"/>
              <a:buChar char="•"/>
            </a:pPr>
            <a:r>
              <a:rPr lang="en-US" sz="4000" dirty="0"/>
              <a:t>Additionally, Teele et al found the antibiotic prophylaxis </a:t>
            </a:r>
            <a:r>
              <a:rPr lang="en-US" sz="4000" b="1" dirty="0"/>
              <a:t>only</a:t>
            </a:r>
            <a:r>
              <a:rPr lang="en-US" sz="4000" dirty="0"/>
              <a:t> have effects while on the medication, but did not reduce episodes once the antibiotic has been discontinue.</a:t>
            </a:r>
            <a:r>
              <a:rPr lang="en-US" sz="4000" baseline="30000" dirty="0">
                <a:solidFill>
                  <a:schemeClr val="bg1"/>
                </a:solidFill>
              </a:rPr>
              <a:t>17</a:t>
            </a:r>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13411</TotalTime>
  <Words>1567</Words>
  <Application>Microsoft Macintosh PowerPoint</Application>
  <PresentationFormat>Custom</PresentationFormat>
  <Paragraphs>167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Libre Baskerville</vt:lpstr>
      <vt:lpstr>Wingdings</vt:lpstr>
      <vt:lpstr>Office Theme</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Sydney Klaiman</cp:lastModifiedBy>
  <cp:revision>170</cp:revision>
  <dcterms:created xsi:type="dcterms:W3CDTF">2017-04-15T00:49:32Z</dcterms:created>
  <dcterms:modified xsi:type="dcterms:W3CDTF">2023-04-14T14:57:08Z</dcterms:modified>
  <cp:category/>
</cp:coreProperties>
</file>