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51206400" cy="38404800"/>
  <p:notesSz cx="9144000" cy="6858000"/>
  <p:defaultText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84">
          <p15:clr>
            <a:srgbClr val="A4A3A4"/>
          </p15:clr>
        </p15:guide>
        <p15:guide id="2" pos="31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0CF"/>
    <a:srgbClr val="1A47B8"/>
    <a:srgbClr val="5C85D6"/>
    <a:srgbClr val="8DAAE3"/>
    <a:srgbClr val="5F87D7"/>
    <a:srgbClr val="4377B6"/>
    <a:srgbClr val="992A3D"/>
    <a:srgbClr val="00A1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48" autoAdjust="0"/>
    <p:restoredTop sz="86410" autoAdjust="0"/>
  </p:normalViewPr>
  <p:slideViewPr>
    <p:cSldViewPr>
      <p:cViewPr>
        <p:scale>
          <a:sx n="20" d="100"/>
          <a:sy n="20" d="100"/>
        </p:scale>
        <p:origin x="268" y="8"/>
      </p:cViewPr>
      <p:guideLst>
        <p:guide orient="horz" pos="5184"/>
        <p:guide pos="3153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D084E04-4F86-4C3E-B8CC-E0D3B13ED0FF}" type="datetimeFigureOut">
              <a:rPr lang="en-US" smtClean="0"/>
              <a:t>4/17/2023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CC06455-83E3-4769-9555-C3E6DA427EF5}" type="slidenum">
              <a:rPr lang="en-US" smtClean="0"/>
              <a:t>‹#›</a:t>
            </a:fld>
            <a:endParaRPr lang="en-US"/>
          </a:p>
        </p:txBody>
      </p:sp>
    </p:spTree>
    <p:extLst>
      <p:ext uri="{BB962C8B-B14F-4D97-AF65-F5344CB8AC3E}">
        <p14:creationId xmlns:p14="http://schemas.microsoft.com/office/powerpoint/2010/main" val="669163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C06455-83E3-4769-9555-C3E6DA427EF5}" type="slidenum">
              <a:rPr lang="en-US" smtClean="0"/>
              <a:t>1</a:t>
            </a:fld>
            <a:endParaRPr lang="en-US"/>
          </a:p>
        </p:txBody>
      </p:sp>
    </p:spTree>
    <p:extLst>
      <p:ext uri="{BB962C8B-B14F-4D97-AF65-F5344CB8AC3E}">
        <p14:creationId xmlns:p14="http://schemas.microsoft.com/office/powerpoint/2010/main" val="3941841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a:t>Click to edit Master title style</a:t>
            </a:r>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F614AD-F5A4-3940-87D4-1172031E7C61}"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7492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8746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8614416"/>
            <a:ext cx="64514733" cy="183498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339576" y="8614416"/>
            <a:ext cx="192708527" cy="183498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15831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3923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3"/>
            <a:ext cx="43525440" cy="7627620"/>
          </a:xfrm>
        </p:spPr>
        <p:txBody>
          <a:bodyPr anchor="t"/>
          <a:lstStyle>
            <a:lvl1pPr algn="l">
              <a:defRPr sz="22400" b="1" cap="all"/>
            </a:lvl1pPr>
          </a:lstStyle>
          <a:p>
            <a:r>
              <a:rPr lang="en-US"/>
              <a:t>Click to edit Master title style</a:t>
            </a:r>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F614AD-F5A4-3940-87D4-1172031E7C61}"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148681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339573" y="50184056"/>
            <a:ext cx="128611627"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3804643" y="50184056"/>
            <a:ext cx="128611633"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F614AD-F5A4-3940-87D4-1172031E7C61}"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59675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0" y="8596633"/>
            <a:ext cx="22625053"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4" name="Content Placeholder 3"/>
          <p:cNvSpPr>
            <a:spLocks noGrp="1"/>
          </p:cNvSpPr>
          <p:nvPr>
            <p:ph sz="half" idx="2"/>
          </p:nvPr>
        </p:nvSpPr>
        <p:spPr>
          <a:xfrm>
            <a:off x="2560320" y="12179300"/>
            <a:ext cx="22625053"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8596633"/>
            <a:ext cx="22633940"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6" name="Content Placeholder 5"/>
          <p:cNvSpPr>
            <a:spLocks noGrp="1"/>
          </p:cNvSpPr>
          <p:nvPr>
            <p:ph sz="quarter" idx="4"/>
          </p:nvPr>
        </p:nvSpPr>
        <p:spPr>
          <a:xfrm>
            <a:off x="26012143" y="12179300"/>
            <a:ext cx="22633940"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F614AD-F5A4-3940-87D4-1172031E7C61}" type="datetimeFigureOut">
              <a:rPr lang="en-US" smtClean="0"/>
              <a:t>4/17/2023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89790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F614AD-F5A4-3940-87D4-1172031E7C61}" type="datetimeFigureOut">
              <a:rPr lang="en-US" smtClean="0"/>
              <a:t>4/17/2023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87291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614AD-F5A4-3940-87D4-1172031E7C61}" type="datetimeFigureOut">
              <a:rPr lang="en-US" smtClean="0"/>
              <a:t>4/17/2023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146427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529080"/>
            <a:ext cx="16846553" cy="6507480"/>
          </a:xfrm>
        </p:spPr>
        <p:txBody>
          <a:bodyPr anchor="b"/>
          <a:lstStyle>
            <a:lvl1pPr algn="l">
              <a:defRPr sz="11200" b="1"/>
            </a:lvl1pPr>
          </a:lstStyle>
          <a:p>
            <a:r>
              <a:rPr lang="en-US"/>
              <a:t>Click to edit Master title style</a:t>
            </a:r>
          </a:p>
        </p:txBody>
      </p:sp>
      <p:sp>
        <p:nvSpPr>
          <p:cNvPr id="3" name="Content Placeholder 2"/>
          <p:cNvSpPr>
            <a:spLocks noGrp="1"/>
          </p:cNvSpPr>
          <p:nvPr>
            <p:ph idx="1"/>
          </p:nvPr>
        </p:nvSpPr>
        <p:spPr>
          <a:xfrm>
            <a:off x="20020280" y="1529083"/>
            <a:ext cx="28625800" cy="3277743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3" y="8036563"/>
            <a:ext cx="16846553" cy="26269953"/>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79317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3"/>
          </a:xfrm>
        </p:spPr>
        <p:txBody>
          <a:bodyPr anchor="b"/>
          <a:lstStyle>
            <a:lvl1pPr algn="l">
              <a:defRPr sz="11200" b="1"/>
            </a:lvl1pPr>
          </a:lstStyle>
          <a:p>
            <a:r>
              <a:rPr lang="en-US"/>
              <a:t>Click to edit Master title style</a:t>
            </a:r>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en-US"/>
          </a:p>
        </p:txBody>
      </p:sp>
      <p:sp>
        <p:nvSpPr>
          <p:cNvPr id="4" name="Text Placeholder 3"/>
          <p:cNvSpPr>
            <a:spLocks noGrp="1"/>
          </p:cNvSpPr>
          <p:nvPr>
            <p:ph type="body" sz="half" idx="2"/>
          </p:nvPr>
        </p:nvSpPr>
        <p:spPr>
          <a:xfrm>
            <a:off x="10036813" y="30057093"/>
            <a:ext cx="30723840" cy="4507227"/>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96148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12064" tIns="256032" rIns="512064" bIns="256032" rtlCol="0" anchor="ctr">
            <a:normAutofit/>
          </a:bodyPr>
          <a:lstStyle/>
          <a:p>
            <a:r>
              <a:rPr lang="en-US"/>
              <a:t>Click to edit Master title style</a:t>
            </a:r>
          </a:p>
        </p:txBody>
      </p:sp>
      <p:sp>
        <p:nvSpPr>
          <p:cNvPr id="3" name="Text Placeholder 2"/>
          <p:cNvSpPr>
            <a:spLocks noGrp="1"/>
          </p:cNvSpPr>
          <p:nvPr>
            <p:ph type="body" idx="1"/>
          </p:nvPr>
        </p:nvSpPr>
        <p:spPr>
          <a:xfrm>
            <a:off x="2560320" y="8961123"/>
            <a:ext cx="46085760" cy="25345393"/>
          </a:xfrm>
          <a:prstGeom prst="rect">
            <a:avLst/>
          </a:prstGeom>
        </p:spPr>
        <p:txBody>
          <a:bodyPr vert="horz" lIns="512064" tIns="256032" rIns="512064" bIns="25603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35595563"/>
            <a:ext cx="11948160" cy="2044700"/>
          </a:xfrm>
          <a:prstGeom prst="rect">
            <a:avLst/>
          </a:prstGeom>
        </p:spPr>
        <p:txBody>
          <a:bodyPr vert="horz" lIns="512064" tIns="256032" rIns="512064" bIns="256032" rtlCol="0" anchor="ctr"/>
          <a:lstStyle>
            <a:lvl1pPr algn="l">
              <a:defRPr sz="6700">
                <a:solidFill>
                  <a:schemeClr val="tx1">
                    <a:tint val="75000"/>
                  </a:schemeClr>
                </a:solidFill>
              </a:defRPr>
            </a:lvl1pPr>
          </a:lstStyle>
          <a:p>
            <a:fld id="{C4F614AD-F5A4-3940-87D4-1172031E7C61}" type="datetimeFigureOut">
              <a:rPr lang="en-US" smtClean="0"/>
              <a:t>4/17/2023</a:t>
            </a:fld>
            <a:endParaRPr lang="en-US"/>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512064" tIns="256032" rIns="512064" bIns="256032" rtlCol="0" anchor="ctr"/>
          <a:lstStyle>
            <a:lvl1pPr algn="r">
              <a:defRPr sz="6700">
                <a:solidFill>
                  <a:schemeClr val="tx1">
                    <a:tint val="75000"/>
                  </a:schemeClr>
                </a:solidFill>
              </a:defRPr>
            </a:lvl1pPr>
          </a:lstStyle>
          <a:p>
            <a:fld id="{443581D4-F1BD-9840-A13F-0578135BD8DE}" type="slidenum">
              <a:rPr lang="en-US" smtClean="0"/>
              <a:t>‹#›</a:t>
            </a:fld>
            <a:endParaRPr lang="en-US"/>
          </a:p>
        </p:txBody>
      </p:sp>
    </p:spTree>
    <p:extLst>
      <p:ext uri="{BB962C8B-B14F-4D97-AF65-F5344CB8AC3E}">
        <p14:creationId xmlns:p14="http://schemas.microsoft.com/office/powerpoint/2010/main" val="4178461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6032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2560320" rtl="0" eaLnBrk="1" latinLnBrk="0" hangingPunct="1">
        <a:spcBef>
          <a:spcPct val="20000"/>
        </a:spcBef>
        <a:buFont typeface="Arial"/>
        <a:buChar char="•"/>
        <a:defRPr sz="17900" kern="1200">
          <a:solidFill>
            <a:schemeClr val="tx1"/>
          </a:solidFill>
          <a:latin typeface="+mn-lt"/>
          <a:ea typeface="+mn-ea"/>
          <a:cs typeface="+mn-cs"/>
        </a:defRPr>
      </a:lvl1pPr>
      <a:lvl2pPr marL="4160520" indent="-1600200" algn="l" defTabSz="2560320" rtl="0" eaLnBrk="1" latinLnBrk="0" hangingPunct="1">
        <a:spcBef>
          <a:spcPct val="20000"/>
        </a:spcBef>
        <a:buFont typeface="Arial"/>
        <a:buChar char="–"/>
        <a:defRPr sz="15700" kern="1200">
          <a:solidFill>
            <a:schemeClr val="tx1"/>
          </a:solidFill>
          <a:latin typeface="+mn-lt"/>
          <a:ea typeface="+mn-ea"/>
          <a:cs typeface="+mn-cs"/>
        </a:defRPr>
      </a:lvl2pPr>
      <a:lvl3pPr marL="6400800" indent="-1280160" algn="l" defTabSz="2560320" rtl="0" eaLnBrk="1" latinLnBrk="0" hangingPunct="1">
        <a:spcBef>
          <a:spcPct val="20000"/>
        </a:spcBef>
        <a:buFont typeface="Arial"/>
        <a:buChar char="•"/>
        <a:defRPr sz="13400" kern="1200">
          <a:solidFill>
            <a:schemeClr val="tx1"/>
          </a:solidFill>
          <a:latin typeface="+mn-lt"/>
          <a:ea typeface="+mn-ea"/>
          <a:cs typeface="+mn-cs"/>
        </a:defRPr>
      </a:lvl3pPr>
      <a:lvl4pPr marL="8961120" indent="-1280160" algn="l" defTabSz="2560320" rtl="0" eaLnBrk="1" latinLnBrk="0" hangingPunct="1">
        <a:spcBef>
          <a:spcPct val="20000"/>
        </a:spcBef>
        <a:buFont typeface="Arial"/>
        <a:buChar char="–"/>
        <a:defRPr sz="11200" kern="1200">
          <a:solidFill>
            <a:schemeClr val="tx1"/>
          </a:solidFill>
          <a:latin typeface="+mn-lt"/>
          <a:ea typeface="+mn-ea"/>
          <a:cs typeface="+mn-cs"/>
        </a:defRPr>
      </a:lvl4pPr>
      <a:lvl5pPr marL="11521440" indent="-1280160" algn="l" defTabSz="2560320" rtl="0" eaLnBrk="1" latinLnBrk="0" hangingPunct="1">
        <a:spcBef>
          <a:spcPct val="20000"/>
        </a:spcBef>
        <a:buFont typeface="Arial"/>
        <a:buChar char="»"/>
        <a:defRPr sz="11200" kern="1200">
          <a:solidFill>
            <a:schemeClr val="tx1"/>
          </a:solidFill>
          <a:latin typeface="+mn-lt"/>
          <a:ea typeface="+mn-ea"/>
          <a:cs typeface="+mn-cs"/>
        </a:defRPr>
      </a:lvl5pPr>
      <a:lvl6pPr marL="14081760" indent="-1280160" algn="l" defTabSz="2560320" rtl="0" eaLnBrk="1" latinLnBrk="0" hangingPunct="1">
        <a:spcBef>
          <a:spcPct val="20000"/>
        </a:spcBef>
        <a:buFont typeface="Arial"/>
        <a:buChar char="•"/>
        <a:defRPr sz="11200" kern="1200">
          <a:solidFill>
            <a:schemeClr val="tx1"/>
          </a:solidFill>
          <a:latin typeface="+mn-lt"/>
          <a:ea typeface="+mn-ea"/>
          <a:cs typeface="+mn-cs"/>
        </a:defRPr>
      </a:lvl6pPr>
      <a:lvl7pPr marL="16642080" indent="-1280160" algn="l" defTabSz="2560320" rtl="0" eaLnBrk="1" latinLnBrk="0" hangingPunct="1">
        <a:spcBef>
          <a:spcPct val="20000"/>
        </a:spcBef>
        <a:buFont typeface="Arial"/>
        <a:buChar char="•"/>
        <a:defRPr sz="11200" kern="1200">
          <a:solidFill>
            <a:schemeClr val="tx1"/>
          </a:solidFill>
          <a:latin typeface="+mn-lt"/>
          <a:ea typeface="+mn-ea"/>
          <a:cs typeface="+mn-cs"/>
        </a:defRPr>
      </a:lvl7pPr>
      <a:lvl8pPr marL="19202400" indent="-1280160" algn="l" defTabSz="2560320" rtl="0" eaLnBrk="1" latinLnBrk="0" hangingPunct="1">
        <a:spcBef>
          <a:spcPct val="20000"/>
        </a:spcBef>
        <a:buFont typeface="Arial"/>
        <a:buChar char="•"/>
        <a:defRPr sz="11200" kern="1200">
          <a:solidFill>
            <a:schemeClr val="tx1"/>
          </a:solidFill>
          <a:latin typeface="+mn-lt"/>
          <a:ea typeface="+mn-ea"/>
          <a:cs typeface="+mn-cs"/>
        </a:defRPr>
      </a:lvl8pPr>
      <a:lvl9pPr marL="21762720" indent="-1280160" algn="l" defTabSz="2560320" rtl="0" eaLnBrk="1" latinLnBrk="0" hangingPunct="1">
        <a:spcBef>
          <a:spcPct val="20000"/>
        </a:spcBef>
        <a:buFont typeface="Arial"/>
        <a:buChar char="•"/>
        <a:defRPr sz="11200" kern="1200">
          <a:solidFill>
            <a:schemeClr val="tx1"/>
          </a:solidFill>
          <a:latin typeface="+mn-lt"/>
          <a:ea typeface="+mn-ea"/>
          <a:cs typeface="+mn-cs"/>
        </a:defRPr>
      </a:lvl9pPr>
    </p:bodyStyle>
    <p:other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ncbi.nlm.nih.gov/books/NBK493184/" TargetMode="External"/><Relationship Id="rId3" Type="http://schemas.openxmlformats.org/officeDocument/2006/relationships/image" Target="../media/image1.jpg"/><Relationship Id="rId7" Type="http://schemas.openxmlformats.org/officeDocument/2006/relationships/hyperlink" Target="https://www.sublocade.com/how-sublocade-works%201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samhsa.gov/sites/default/files/quick-start-guide.pdf%2011" TargetMode="External"/><Relationship Id="rId5" Type="http://schemas.openxmlformats.org/officeDocument/2006/relationships/hyperlink" Target="http://www.ncbi.nlm.nih.gov/books/NBK562216/" TargetMode="External"/><Relationship Id="rId4" Type="http://schemas.openxmlformats.org/officeDocument/2006/relationships/hyperlink" Target="https://www.samhsa.gov/medications-substance-use-disorders/removal-data-waiver-requirement%203" TargetMode="Externa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07957" y="5561376"/>
            <a:ext cx="14544773" cy="1200329"/>
          </a:xfrm>
          <a:prstGeom prst="rect">
            <a:avLst/>
          </a:prstGeom>
          <a:solidFill>
            <a:srgbClr val="4170CF"/>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Times New Roman" panose="02020603050405020304" pitchFamily="18" charset="0"/>
                <a:cs typeface="Times New Roman" panose="02020603050405020304" pitchFamily="18" charset="0"/>
              </a:rPr>
              <a:t>Objectives</a:t>
            </a:r>
            <a:endParaRPr lang="en-US" sz="60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619518" y="6735217"/>
            <a:ext cx="14544773" cy="467820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 typeface="Arial" panose="020B0604020202020204" pitchFamily="34" charset="0"/>
              <a:buChar char="•"/>
            </a:pPr>
            <a:endParaRPr lang="en-US" sz="1400" dirty="0"/>
          </a:p>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Be able to acknowledge and address barriers to receiving treatment for OUD</a:t>
            </a:r>
          </a:p>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Discuss the mainstays of medication assisted treatment for OUD</a:t>
            </a:r>
          </a:p>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Be able to establish a loose step-based approach to determining a treatment plan for an OUD patient</a:t>
            </a:r>
            <a:endParaRPr lang="en-US" sz="2000" dirty="0">
              <a:latin typeface="Times New Roman" panose="02020603050405020304" pitchFamily="18" charset="0"/>
              <a:cs typeface="Times New Roman" panose="02020603050405020304" pitchFamily="18" charset="0"/>
            </a:endParaRPr>
          </a:p>
          <a:p>
            <a:pPr algn="just"/>
            <a:endParaRPr lang="en-US" sz="2000" dirty="0">
              <a:latin typeface="+mj-lt"/>
              <a:cs typeface="Arial" panose="020B0604020202020204" pitchFamily="34" charset="0"/>
            </a:endParaRPr>
          </a:p>
        </p:txBody>
      </p:sp>
      <p:sp>
        <p:nvSpPr>
          <p:cNvPr id="20" name="TextBox 19"/>
          <p:cNvSpPr txBox="1"/>
          <p:nvPr/>
        </p:nvSpPr>
        <p:spPr>
          <a:xfrm>
            <a:off x="12428032" y="1717109"/>
            <a:ext cx="27988438" cy="2708434"/>
          </a:xfrm>
          <a:prstGeom prst="rect">
            <a:avLst/>
          </a:prstGeom>
          <a:noFill/>
        </p:spPr>
        <p:txBody>
          <a:bodyPr wrap="square" rtlCol="0">
            <a:spAutoFit/>
          </a:bodyPr>
          <a:lstStyle/>
          <a:p>
            <a:r>
              <a:rPr lang="en-US" sz="8500" b="1" dirty="0">
                <a:latin typeface="Times New Roman" panose="02020603050405020304" pitchFamily="18" charset="0"/>
                <a:cs typeface="Times New Roman" panose="02020603050405020304" pitchFamily="18" charset="0"/>
              </a:rPr>
              <a:t>Continuing Medical Education Poster</a:t>
            </a:r>
          </a:p>
          <a:p>
            <a:r>
              <a:rPr lang="en-US" sz="8500" b="1" dirty="0">
                <a:latin typeface="Times New Roman" panose="02020603050405020304" pitchFamily="18" charset="0"/>
                <a:cs typeface="Times New Roman" panose="02020603050405020304" pitchFamily="18" charset="0"/>
              </a:rPr>
              <a:t>Carolyn Jeffries PA-S2</a:t>
            </a:r>
          </a:p>
        </p:txBody>
      </p:sp>
      <p:grpSp>
        <p:nvGrpSpPr>
          <p:cNvPr id="2" name="Group 1"/>
          <p:cNvGrpSpPr/>
          <p:nvPr/>
        </p:nvGrpSpPr>
        <p:grpSpPr>
          <a:xfrm>
            <a:off x="595423" y="11676934"/>
            <a:ext cx="14590134" cy="6811805"/>
            <a:chOff x="923215" y="14554536"/>
            <a:chExt cx="16826860" cy="4944579"/>
          </a:xfrm>
        </p:grpSpPr>
        <p:sp>
          <p:nvSpPr>
            <p:cNvPr id="37" name="TextBox 36"/>
            <p:cNvSpPr txBox="1"/>
            <p:nvPr/>
          </p:nvSpPr>
          <p:spPr>
            <a:xfrm>
              <a:off x="923215" y="15451906"/>
              <a:ext cx="16808605" cy="4047209"/>
            </a:xfrm>
            <a:prstGeom prst="rect">
              <a:avLst/>
            </a:prstGeom>
          </p:spPr>
          <p:style>
            <a:lnRef idx="1">
              <a:schemeClr val="accent1"/>
            </a:lnRef>
            <a:fillRef idx="2">
              <a:schemeClr val="accent1"/>
            </a:fillRef>
            <a:effectRef idx="1">
              <a:schemeClr val="accent1"/>
            </a:effectRef>
            <a:fontRef idx="minor">
              <a:schemeClr val="dk1"/>
            </a:fontRef>
          </p:style>
          <p:txBody>
            <a:bodyPr wrap="square" numCol="2" rtlCol="0" anchor="ctr">
              <a:noAutofit/>
            </a:bodyPr>
            <a:lstStyle/>
            <a:p>
              <a:pPr>
                <a:buSzPct val="100000"/>
                <a:defRPr/>
              </a:pPr>
              <a:r>
                <a:rPr lang="en-US" sz="4000" kern="0" dirty="0">
                  <a:latin typeface="Times New Roman" panose="02020603050405020304" pitchFamily="18" charset="0"/>
                  <a:ea typeface="Arial"/>
                  <a:cs typeface="Times New Roman" panose="02020603050405020304" pitchFamily="18" charset="0"/>
                  <a:sym typeface="Arial"/>
                </a:rPr>
                <a:t>The prevalence of opioid use disorder (OUD) in the United States has drastically increased since the COVID-19 pandemic. Overdose deaths involving opioids increased by more than 50% from the year 2019 to 2021</a:t>
              </a:r>
              <a:r>
                <a:rPr lang="en-US" sz="4000" kern="0" baseline="30000" dirty="0">
                  <a:latin typeface="Times New Roman" panose="02020603050405020304" pitchFamily="18" charset="0"/>
                  <a:ea typeface="Arial"/>
                  <a:cs typeface="Times New Roman" panose="02020603050405020304" pitchFamily="18" charset="0"/>
                  <a:sym typeface="Arial"/>
                </a:rPr>
                <a:t>1</a:t>
              </a:r>
              <a:r>
                <a:rPr lang="en-US" sz="4000" kern="0" dirty="0">
                  <a:latin typeface="Times New Roman" panose="02020603050405020304" pitchFamily="18" charset="0"/>
                  <a:ea typeface="Arial"/>
                  <a:cs typeface="Times New Roman" panose="02020603050405020304" pitchFamily="18" charset="0"/>
                  <a:sym typeface="Arial"/>
                </a:rPr>
                <a:t>. OUD is considered chronic condition and as is the case with many other chronic conditions, can be treated and requires lifetime care. This makes OUD patients excellent candidates to be managed by primary care providers (PCPs). </a:t>
              </a:r>
              <a:endParaRPr lang="en-US" sz="15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951005" y="14554536"/>
              <a:ext cx="16799070" cy="871300"/>
            </a:xfrm>
            <a:prstGeom prst="rect">
              <a:avLst/>
            </a:prstGeom>
            <a:solidFill>
              <a:srgbClr val="4170CF"/>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Times New Roman" panose="02020603050405020304" pitchFamily="18" charset="0"/>
                  <a:cs typeface="Times New Roman" panose="02020603050405020304" pitchFamily="18" charset="0"/>
                </a:rPr>
                <a:t>Introduction</a:t>
              </a:r>
            </a:p>
          </p:txBody>
        </p:sp>
      </p:grpSp>
      <p:sp>
        <p:nvSpPr>
          <p:cNvPr id="41" name="TextBox 40"/>
          <p:cNvSpPr txBox="1"/>
          <p:nvPr/>
        </p:nvSpPr>
        <p:spPr>
          <a:xfrm>
            <a:off x="619518" y="18656789"/>
            <a:ext cx="14544773" cy="1200329"/>
          </a:xfrm>
          <a:prstGeom prst="rect">
            <a:avLst/>
          </a:prstGeom>
          <a:solidFill>
            <a:srgbClr val="4170CF"/>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Times New Roman" panose="02020603050405020304" pitchFamily="18" charset="0"/>
                <a:cs typeface="Times New Roman" panose="02020603050405020304" pitchFamily="18" charset="0"/>
              </a:rPr>
              <a:t>Barriers</a:t>
            </a:r>
          </a:p>
        </p:txBody>
      </p:sp>
      <p:sp>
        <p:nvSpPr>
          <p:cNvPr id="42" name="Rectangle 41"/>
          <p:cNvSpPr/>
          <p:nvPr/>
        </p:nvSpPr>
        <p:spPr>
          <a:xfrm>
            <a:off x="607957" y="19899202"/>
            <a:ext cx="14544774" cy="7504717"/>
          </a:xfrm>
          <a:prstGeom prst="rect">
            <a:avLst/>
          </a:prstGeom>
        </p:spPr>
        <p:style>
          <a:lnRef idx="1">
            <a:schemeClr val="accent1"/>
          </a:lnRef>
          <a:fillRef idx="2">
            <a:schemeClr val="accent1"/>
          </a:fillRef>
          <a:effectRef idx="1">
            <a:schemeClr val="accent1"/>
          </a:effectRef>
          <a:fontRef idx="minor">
            <a:schemeClr val="dk1"/>
          </a:fontRef>
        </p:style>
        <p:txBody>
          <a:bodyPr wrap="square" numCol="2">
            <a:noAutofit/>
          </a:bodyPr>
          <a:lstStyle/>
          <a:p>
            <a:pPr marR="0" lvl="0">
              <a:lnSpc>
                <a:spcPct val="115000"/>
              </a:lnSpc>
              <a:spcBef>
                <a:spcPts val="0"/>
              </a:spcBef>
              <a:spcAft>
                <a:spcPts val="0"/>
              </a:spcAft>
            </a:pPr>
            <a:endParaRPr lang="en-US" sz="1400" dirty="0">
              <a:latin typeface="+mj-lt"/>
              <a:ea typeface="Calibri"/>
              <a:cs typeface="Arial" panose="020B0604020202020204" pitchFamily="34" charset="0"/>
            </a:endParaRPr>
          </a:p>
          <a:p>
            <a:pPr marL="342900" marR="0" lvl="0" indent="-342900">
              <a:spcBef>
                <a:spcPts val="0"/>
              </a:spcBef>
              <a:spcAft>
                <a:spcPts val="0"/>
              </a:spcAft>
              <a:buFont typeface="Symbol"/>
              <a:buChar char=""/>
            </a:pPr>
            <a:r>
              <a:rPr lang="en-US" sz="4400" b="1" dirty="0">
                <a:latin typeface="Times New Roman" panose="02020603050405020304" pitchFamily="18" charset="0"/>
                <a:cs typeface="Times New Roman" panose="02020603050405020304" pitchFamily="18" charset="0"/>
              </a:rPr>
              <a:t>DATA-X waiver</a:t>
            </a:r>
          </a:p>
          <a:p>
            <a:pPr marR="0" lvl="0">
              <a:spcBef>
                <a:spcPts val="0"/>
              </a:spcBef>
              <a:spcAft>
                <a:spcPts val="0"/>
              </a:spcAft>
            </a:pPr>
            <a:r>
              <a:rPr lang="en-US" sz="4400" dirty="0">
                <a:latin typeface="Times New Roman" panose="02020603050405020304" pitchFamily="18" charset="0"/>
                <a:cs typeface="Times New Roman" panose="02020603050405020304" pitchFamily="18" charset="0"/>
              </a:rPr>
              <a:t>Removed in 2023, any provider registered with the DEA to prescribe scheduled II-IV can prescribe buprenorphine</a:t>
            </a:r>
            <a:r>
              <a:rPr lang="en-US" sz="4400" baseline="30000" dirty="0">
                <a:latin typeface="Times New Roman" panose="02020603050405020304" pitchFamily="18" charset="0"/>
                <a:cs typeface="Times New Roman" panose="02020603050405020304" pitchFamily="18" charset="0"/>
              </a:rPr>
              <a:t>2,3</a:t>
            </a:r>
            <a:endParaRPr lang="en-US" sz="4400" dirty="0">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a:buChar char=""/>
            </a:pPr>
            <a:r>
              <a:rPr lang="en-US" sz="4400" b="1" dirty="0">
                <a:latin typeface="Times New Roman" panose="02020603050405020304" pitchFamily="18" charset="0"/>
                <a:cs typeface="Times New Roman" panose="02020603050405020304" pitchFamily="18" charset="0"/>
              </a:rPr>
              <a:t>Negative stigmas, difficult patient population</a:t>
            </a:r>
          </a:p>
          <a:p>
            <a:pPr marR="0" lvl="0">
              <a:spcBef>
                <a:spcPts val="0"/>
              </a:spcBef>
              <a:spcAft>
                <a:spcPts val="0"/>
              </a:spcAft>
            </a:pPr>
            <a:r>
              <a:rPr lang="en-US" sz="4400" dirty="0">
                <a:latin typeface="Times New Roman" panose="02020603050405020304" pitchFamily="18" charset="0"/>
                <a:cs typeface="Times New Roman" panose="02020603050405020304" pitchFamily="18" charset="0"/>
              </a:rPr>
              <a:t>Try to take non-judgmental approach, adhere to strict rules and regulations</a:t>
            </a:r>
          </a:p>
          <a:p>
            <a:pPr marR="0" lvl="0">
              <a:spcBef>
                <a:spcPts val="0"/>
              </a:spcBef>
              <a:spcAft>
                <a:spcPts val="0"/>
              </a:spcAft>
            </a:pPr>
            <a:endParaRPr lang="en-US" sz="4400" b="1" dirty="0">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a:buChar char=""/>
            </a:pPr>
            <a:endParaRPr lang="en-US" sz="4400" b="1" dirty="0">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a:buChar char=""/>
            </a:pPr>
            <a:endParaRPr lang="en-US" sz="4400" b="1" dirty="0">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a:buChar char=""/>
            </a:pPr>
            <a:r>
              <a:rPr lang="en-US" sz="4400" b="1" dirty="0">
                <a:latin typeface="Times New Roman" panose="02020603050405020304" pitchFamily="18" charset="0"/>
                <a:cs typeface="Times New Roman" panose="02020603050405020304" pitchFamily="18" charset="0"/>
              </a:rPr>
              <a:t>Systemic</a:t>
            </a:r>
          </a:p>
          <a:p>
            <a:pPr marR="0" lvl="0">
              <a:spcBef>
                <a:spcPts val="0"/>
              </a:spcBef>
              <a:spcAft>
                <a:spcPts val="0"/>
              </a:spcAft>
            </a:pPr>
            <a:r>
              <a:rPr lang="en-US" sz="4400" dirty="0">
                <a:latin typeface="Times New Roman" panose="02020603050405020304" pitchFamily="18" charset="0"/>
                <a:cs typeface="Times New Roman" panose="02020603050405020304" pitchFamily="18" charset="0"/>
              </a:rPr>
              <a:t>Those experiencing homelessness, people of color, those involved in crime, those below the poverty line</a:t>
            </a:r>
            <a:r>
              <a:rPr lang="en-US" sz="4400" baseline="30000" dirty="0">
                <a:latin typeface="Times New Roman" panose="02020603050405020304" pitchFamily="18" charset="0"/>
                <a:cs typeface="Times New Roman" panose="02020603050405020304" pitchFamily="18" charset="0"/>
              </a:rPr>
              <a:t>4, 5</a:t>
            </a:r>
            <a:endParaRPr lang="en-US" sz="4400" dirty="0">
              <a:latin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a:buChar char=""/>
            </a:pPr>
            <a:r>
              <a:rPr lang="en-US" sz="4400" b="1" dirty="0">
                <a:latin typeface="Times New Roman" panose="02020603050405020304" pitchFamily="18" charset="0"/>
                <a:cs typeface="Times New Roman" panose="02020603050405020304" pitchFamily="18" charset="0"/>
              </a:rPr>
              <a:t>Clinical support</a:t>
            </a:r>
          </a:p>
          <a:p>
            <a:pPr marR="0" lvl="0">
              <a:spcBef>
                <a:spcPts val="0"/>
              </a:spcBef>
              <a:spcAft>
                <a:spcPts val="0"/>
              </a:spcAft>
            </a:pPr>
            <a:r>
              <a:rPr lang="en-US" sz="4400" dirty="0">
                <a:latin typeface="Times New Roman" panose="02020603050405020304" pitchFamily="18" charset="0"/>
                <a:cs typeface="Times New Roman" panose="02020603050405020304" pitchFamily="18" charset="0"/>
              </a:rPr>
              <a:t>Access to counselors, nurse care managers, opioid training integrated into graduate medical programs, SAMHSA National Help Line</a:t>
            </a:r>
          </a:p>
          <a:p>
            <a:pPr marL="342900" marR="0" lvl="0" indent="-342900">
              <a:spcBef>
                <a:spcPts val="0"/>
              </a:spcBef>
              <a:spcAft>
                <a:spcPts val="0"/>
              </a:spcAft>
              <a:buFont typeface="Symbol"/>
              <a:buChar char=""/>
            </a:pPr>
            <a:endParaRPr lang="en-US" sz="4400" dirty="0"/>
          </a:p>
          <a:p>
            <a:pPr marL="342900" marR="0" lvl="0" indent="-342900">
              <a:spcBef>
                <a:spcPts val="0"/>
              </a:spcBef>
              <a:spcAft>
                <a:spcPts val="0"/>
              </a:spcAft>
              <a:buFont typeface="Symbol"/>
              <a:buChar char=""/>
            </a:pPr>
            <a:endParaRPr lang="en-US" sz="1050" dirty="0">
              <a:latin typeface="+mj-lt"/>
              <a:ea typeface="Calibri"/>
              <a:cs typeface="Arial" panose="020B0604020202020204" pitchFamily="34" charset="0"/>
            </a:endParaRPr>
          </a:p>
        </p:txBody>
      </p:sp>
      <p:sp>
        <p:nvSpPr>
          <p:cNvPr id="58" name="TextBox 57"/>
          <p:cNvSpPr txBox="1"/>
          <p:nvPr/>
        </p:nvSpPr>
        <p:spPr>
          <a:xfrm>
            <a:off x="28328501" y="3198871"/>
            <a:ext cx="22282476" cy="1200329"/>
          </a:xfrm>
          <a:prstGeom prst="rect">
            <a:avLst/>
          </a:prstGeom>
          <a:solidFill>
            <a:srgbClr val="4170CF"/>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Times New Roman" panose="02020603050405020304" pitchFamily="18" charset="0"/>
                <a:cs typeface="Times New Roman" panose="02020603050405020304" pitchFamily="18" charset="0"/>
              </a:rPr>
              <a:t>Treatment</a:t>
            </a:r>
          </a:p>
        </p:txBody>
      </p:sp>
      <p:pic>
        <p:nvPicPr>
          <p:cNvPr id="27" name="Picture 26" descr="au_logo_4C_castle_f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732" y="1288679"/>
            <a:ext cx="10287000" cy="4005072"/>
          </a:xfrm>
          <a:prstGeom prst="rect">
            <a:avLst/>
          </a:prstGeom>
        </p:spPr>
      </p:pic>
      <p:sp>
        <p:nvSpPr>
          <p:cNvPr id="45" name="TextBox 44"/>
          <p:cNvSpPr txBox="1"/>
          <p:nvPr/>
        </p:nvSpPr>
        <p:spPr>
          <a:xfrm>
            <a:off x="15359216" y="5553520"/>
            <a:ext cx="12768238" cy="1216124"/>
          </a:xfrm>
          <a:prstGeom prst="rect">
            <a:avLst/>
          </a:prstGeom>
          <a:solidFill>
            <a:srgbClr val="4170CF"/>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Times New Roman" panose="02020603050405020304" pitchFamily="18" charset="0"/>
                <a:cs typeface="Times New Roman" panose="02020603050405020304" pitchFamily="18" charset="0"/>
              </a:rPr>
              <a:t>Patient Assessment</a:t>
            </a:r>
          </a:p>
        </p:txBody>
      </p:sp>
      <p:sp>
        <p:nvSpPr>
          <p:cNvPr id="19" name="TextBox 18"/>
          <p:cNvSpPr txBox="1"/>
          <p:nvPr/>
        </p:nvSpPr>
        <p:spPr>
          <a:xfrm>
            <a:off x="12428032" y="359205"/>
            <a:ext cx="39202002" cy="1569660"/>
          </a:xfrm>
          <a:prstGeom prst="rect">
            <a:avLst/>
          </a:prstGeom>
          <a:noFill/>
        </p:spPr>
        <p:txBody>
          <a:bodyPr wrap="square" rtlCol="0">
            <a:spAutoFit/>
          </a:bodyPr>
          <a:lstStyle/>
          <a:p>
            <a:r>
              <a:rPr lang="en-US" sz="9600" b="1" dirty="0">
                <a:latin typeface="Times New Roman" panose="02020603050405020304" pitchFamily="18" charset="0"/>
                <a:cs typeface="Times New Roman" panose="02020603050405020304" pitchFamily="18" charset="0"/>
              </a:rPr>
              <a:t>Management of opioid use disorder patients in primary care</a:t>
            </a:r>
            <a:endParaRPr lang="en-US" sz="10500" b="1"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15370272" y="27046612"/>
            <a:ext cx="35004724" cy="7337265"/>
          </a:xfrm>
          <a:prstGeom prst="rect">
            <a:avLst/>
          </a:prstGeom>
        </p:spPr>
        <p:style>
          <a:lnRef idx="1">
            <a:schemeClr val="accent1"/>
          </a:lnRef>
          <a:fillRef idx="2">
            <a:schemeClr val="accent1"/>
          </a:fillRef>
          <a:effectRef idx="1">
            <a:schemeClr val="accent1"/>
          </a:effectRef>
          <a:fontRef idx="minor">
            <a:schemeClr val="dk1"/>
          </a:fontRef>
        </p:style>
        <p:txBody>
          <a:bodyPr wrap="square" numCol="4" rtlCol="0">
            <a:spAutoFit/>
          </a:bodyPr>
          <a:lstStyle/>
          <a:p>
            <a:endParaRPr lang="en-US" sz="4400" dirty="0"/>
          </a:p>
          <a:p>
            <a:pPr marL="342900" marR="0" lvl="0" indent="-342900">
              <a:lnSpc>
                <a:spcPct val="107000"/>
              </a:lnSpc>
              <a:spcBef>
                <a:spcPts val="0"/>
              </a:spcBef>
              <a:spcAft>
                <a:spcPts val="0"/>
              </a:spcAft>
              <a:buFont typeface="+mj-lt"/>
              <a:buAutoNum type="arabicPeriod"/>
            </a:pP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The BMC-OBAT or Massachusetts Model heavily utilizes what role to provide quality routine care for OUD patients?</a:t>
            </a:r>
          </a:p>
          <a:p>
            <a:pPr marL="742950" marR="0" lvl="1" indent="-285750">
              <a:lnSpc>
                <a:spcPct val="107000"/>
              </a:lnSpc>
              <a:spcBef>
                <a:spcPts val="0"/>
              </a:spcBef>
              <a:spcAft>
                <a:spcPts val="0"/>
              </a:spcAft>
              <a:buFont typeface="+mj-lt"/>
              <a:buAutoNum type="alphaLcPeriod"/>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Physician Assistants</a:t>
            </a:r>
          </a:p>
          <a:p>
            <a:pPr marL="742950" marR="0" lvl="1" indent="-285750">
              <a:lnSpc>
                <a:spcPct val="107000"/>
              </a:lnSpc>
              <a:spcBef>
                <a:spcPts val="0"/>
              </a:spcBef>
              <a:spcAft>
                <a:spcPts val="0"/>
              </a:spcAft>
              <a:buFont typeface="+mj-lt"/>
              <a:buAutoNum type="alphaLcPeriod"/>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Nurse Practitioners</a:t>
            </a:r>
          </a:p>
          <a:p>
            <a:pPr marL="742950" marR="0" lvl="1" indent="-285750">
              <a:lnSpc>
                <a:spcPct val="107000"/>
              </a:lnSpc>
              <a:spcBef>
                <a:spcPts val="0"/>
              </a:spcBef>
              <a:spcAft>
                <a:spcPts val="0"/>
              </a:spcAft>
              <a:buFont typeface="+mj-lt"/>
              <a:buAutoNum type="alphaLcPeriod"/>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Nurse Care Managers</a:t>
            </a:r>
          </a:p>
          <a:p>
            <a:pPr marL="742950" marR="0" lvl="1" indent="-285750">
              <a:lnSpc>
                <a:spcPct val="107000"/>
              </a:lnSpc>
              <a:spcBef>
                <a:spcPts val="0"/>
              </a:spcBef>
              <a:spcAft>
                <a:spcPts val="0"/>
              </a:spcAft>
              <a:buFont typeface="+mj-lt"/>
              <a:buAutoNum type="alphaLcPeriod"/>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Physicians</a:t>
            </a:r>
          </a:p>
          <a:p>
            <a:pPr marL="742950" marR="0" lvl="1" indent="-285750">
              <a:lnSpc>
                <a:spcPct val="107000"/>
              </a:lnSpc>
              <a:spcBef>
                <a:spcPts val="0"/>
              </a:spcBef>
              <a:spcAft>
                <a:spcPts val="0"/>
              </a:spcAft>
              <a:buFont typeface="+mj-lt"/>
              <a:buAutoNum type="alphaLcPeriod"/>
            </a:pP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What of the following is not a symptom of opioid withdrawal?</a:t>
            </a:r>
          </a:p>
          <a:p>
            <a:pPr marL="742950" marR="0" lvl="1" indent="-285750">
              <a:lnSpc>
                <a:spcPct val="107000"/>
              </a:lnSpc>
              <a:spcBef>
                <a:spcPts val="0"/>
              </a:spcBef>
              <a:spcAft>
                <a:spcPts val="0"/>
              </a:spcAft>
              <a:buFont typeface="+mj-lt"/>
              <a:buAutoNum type="alphaLcPeriod"/>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Constricted pupils</a:t>
            </a:r>
          </a:p>
          <a:p>
            <a:pPr marL="742950" marR="0" lvl="1" indent="-285750">
              <a:lnSpc>
                <a:spcPct val="107000"/>
              </a:lnSpc>
              <a:spcBef>
                <a:spcPts val="0"/>
              </a:spcBef>
              <a:spcAft>
                <a:spcPts val="0"/>
              </a:spcAft>
              <a:buFont typeface="+mj-lt"/>
              <a:buAutoNum type="alphaLcPeriod"/>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Tremors</a:t>
            </a:r>
          </a:p>
          <a:p>
            <a:pPr marL="742950" marR="0" lvl="1" indent="-285750">
              <a:lnSpc>
                <a:spcPct val="107000"/>
              </a:lnSpc>
              <a:spcBef>
                <a:spcPts val="0"/>
              </a:spcBef>
              <a:spcAft>
                <a:spcPts val="0"/>
              </a:spcAft>
              <a:buFont typeface="+mj-lt"/>
              <a:buAutoNum type="alphaLcPeriod"/>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Nausea/Vomiting</a:t>
            </a:r>
          </a:p>
          <a:p>
            <a:pPr marL="742950" marR="0" lvl="1" indent="-285750">
              <a:lnSpc>
                <a:spcPct val="107000"/>
              </a:lnSpc>
              <a:spcBef>
                <a:spcPts val="0"/>
              </a:spcBef>
              <a:spcAft>
                <a:spcPts val="0"/>
              </a:spcAft>
              <a:buFont typeface="+mj-lt"/>
              <a:buAutoNum type="alphaLcPeriod"/>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Rhinorrhea</a:t>
            </a:r>
          </a:p>
          <a:p>
            <a:pPr marL="742950" marR="0" lvl="1" indent="-285750">
              <a:lnSpc>
                <a:spcPct val="107000"/>
              </a:lnSpc>
              <a:spcBef>
                <a:spcPts val="0"/>
              </a:spcBef>
              <a:spcAft>
                <a:spcPts val="0"/>
              </a:spcAft>
              <a:buFont typeface="+mj-lt"/>
              <a:buAutoNum type="alphaLcPeriod"/>
            </a:pP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endParaRPr lang="en-US" sz="44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1">
              <a:lnSpc>
                <a:spcPct val="107000"/>
              </a:lnSpc>
              <a:spcBef>
                <a:spcPts val="0"/>
              </a:spcBef>
              <a:spcAft>
                <a:spcPts val="0"/>
              </a:spcAft>
            </a:pP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OUD patients should be routinely screened for what?</a:t>
            </a:r>
          </a:p>
          <a:p>
            <a:pPr marL="742950" marR="0" lvl="1" indent="-285750">
              <a:lnSpc>
                <a:spcPct val="107000"/>
              </a:lnSpc>
              <a:spcBef>
                <a:spcPts val="0"/>
              </a:spcBef>
              <a:spcAft>
                <a:spcPts val="0"/>
              </a:spcAft>
              <a:buFont typeface="+mj-lt"/>
              <a:buAutoNum type="alphaLcPeriod"/>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Opiates, cocaine, marijuana and alcohol</a:t>
            </a:r>
          </a:p>
          <a:p>
            <a:pPr marL="742950" marR="0" lvl="1" indent="-285750">
              <a:lnSpc>
                <a:spcPct val="107000"/>
              </a:lnSpc>
              <a:spcBef>
                <a:spcPts val="0"/>
              </a:spcBef>
              <a:spcAft>
                <a:spcPts val="0"/>
              </a:spcAft>
              <a:buFont typeface="+mj-lt"/>
              <a:buAutoNum type="alphaLcPeriod"/>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Pregnancy, STIs, HIV and Hepatitis B</a:t>
            </a:r>
          </a:p>
          <a:p>
            <a:pPr marL="742950" marR="0" lvl="1" indent="-285750">
              <a:lnSpc>
                <a:spcPct val="107000"/>
              </a:lnSpc>
              <a:spcBef>
                <a:spcPts val="0"/>
              </a:spcBef>
              <a:spcAft>
                <a:spcPts val="0"/>
              </a:spcAft>
              <a:buFont typeface="+mj-lt"/>
              <a:buAutoNum type="alphaLcPeriod"/>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HIV, Hepatitis C, TB, and STIs</a:t>
            </a:r>
          </a:p>
          <a:p>
            <a:pPr marL="742950" marR="0" lvl="1" indent="-285750">
              <a:lnSpc>
                <a:spcPct val="107000"/>
              </a:lnSpc>
              <a:spcBef>
                <a:spcPts val="0"/>
              </a:spcBef>
              <a:spcAft>
                <a:spcPts val="0"/>
              </a:spcAft>
              <a:buFont typeface="+mj-lt"/>
              <a:buAutoNum type="alphaLcPeriod"/>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Blood glucose, buprenorphine plasma level, Hepatitis C and tetanus</a:t>
            </a:r>
          </a:p>
          <a:p>
            <a:pPr marL="342900" marR="0" lvl="0" indent="-342900">
              <a:lnSpc>
                <a:spcPct val="107000"/>
              </a:lnSpc>
              <a:spcBef>
                <a:spcPts val="0"/>
              </a:spcBef>
              <a:spcAft>
                <a:spcPts val="0"/>
              </a:spcAft>
              <a:buFont typeface="+mj-lt"/>
              <a:buAutoNum type="arabicPeriod"/>
            </a:pPr>
            <a:r>
              <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rPr>
              <a:t>What is the maximum recommended daily dose for Suboxone?</a:t>
            </a:r>
          </a:p>
          <a:p>
            <a:pPr marL="742950" marR="0" lvl="1" indent="-285750">
              <a:lnSpc>
                <a:spcPct val="107000"/>
              </a:lnSpc>
              <a:spcBef>
                <a:spcPts val="0"/>
              </a:spcBef>
              <a:spcAft>
                <a:spcPts val="0"/>
              </a:spcAft>
              <a:buFont typeface="+mj-lt"/>
              <a:buAutoNum type="alphaLcPeriod"/>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2mg/0.5mg</a:t>
            </a:r>
          </a:p>
          <a:p>
            <a:pPr marL="742950" marR="0" lvl="1" indent="-285750">
              <a:lnSpc>
                <a:spcPct val="107000"/>
              </a:lnSpc>
              <a:spcBef>
                <a:spcPts val="0"/>
              </a:spcBef>
              <a:spcAft>
                <a:spcPts val="0"/>
              </a:spcAft>
              <a:buFont typeface="+mj-lt"/>
              <a:buAutoNum type="alphaLcPeriod"/>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4mg/1mg</a:t>
            </a:r>
          </a:p>
          <a:p>
            <a:pPr marL="742950" marR="0" lvl="1" indent="-285750">
              <a:lnSpc>
                <a:spcPct val="107000"/>
              </a:lnSpc>
              <a:spcBef>
                <a:spcPts val="0"/>
              </a:spcBef>
              <a:spcAft>
                <a:spcPts val="0"/>
              </a:spcAft>
              <a:buFont typeface="+mj-lt"/>
              <a:buAutoNum type="alphaLcPeriod"/>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8mg/2mg</a:t>
            </a:r>
          </a:p>
          <a:p>
            <a:pPr marL="742950" marR="0" lvl="1" indent="-285750">
              <a:lnSpc>
                <a:spcPct val="107000"/>
              </a:lnSpc>
              <a:spcBef>
                <a:spcPts val="0"/>
              </a:spcBef>
              <a:spcAft>
                <a:spcPts val="0"/>
              </a:spcAft>
              <a:buFont typeface="+mj-lt"/>
              <a:buAutoNum type="alphaLcPeriod"/>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16mg/4mg</a:t>
            </a:r>
          </a:p>
        </p:txBody>
      </p:sp>
      <p:sp>
        <p:nvSpPr>
          <p:cNvPr id="52" name="Rectangle 51"/>
          <p:cNvSpPr/>
          <p:nvPr/>
        </p:nvSpPr>
        <p:spPr>
          <a:xfrm>
            <a:off x="15370777" y="6769644"/>
            <a:ext cx="12756677" cy="794063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endParaRPr lang="en-US" sz="1400" dirty="0"/>
          </a:p>
          <a:p>
            <a:pPr marL="571500" indent="-571500">
              <a:buFont typeface="Arial" panose="020B0604020202020204" pitchFamily="34" charset="0"/>
              <a:buChar char="•"/>
            </a:pPr>
            <a:r>
              <a:rPr lang="en-US" sz="4400" dirty="0">
                <a:solidFill>
                  <a:schemeClr val="tx1"/>
                </a:solidFill>
                <a:latin typeface="Times New Roman" panose="02020603050405020304" pitchFamily="18" charset="0"/>
                <a:cs typeface="Times New Roman" panose="02020603050405020304" pitchFamily="18" charset="0"/>
              </a:rPr>
              <a:t>Diagnosis: DSM-5 and UDS</a:t>
            </a:r>
          </a:p>
          <a:p>
            <a:pPr marL="571500" indent="-571500">
              <a:buFont typeface="Arial" panose="020B0604020202020204" pitchFamily="34" charset="0"/>
              <a:buChar char="•"/>
            </a:pPr>
            <a:r>
              <a:rPr lang="en-US" sz="4400" dirty="0">
                <a:solidFill>
                  <a:schemeClr val="tx1"/>
                </a:solidFill>
                <a:latin typeface="Times New Roman" panose="02020603050405020304" pitchFamily="18" charset="0"/>
                <a:cs typeface="Times New Roman" panose="02020603050405020304" pitchFamily="18" charset="0"/>
              </a:rPr>
              <a:t>Specific history questions:</a:t>
            </a:r>
          </a:p>
          <a:p>
            <a:pPr marL="3131820" lvl="1" indent="-571500">
              <a:buFont typeface="Arial" panose="020B0604020202020204" pitchFamily="34" charset="0"/>
              <a:buChar char="•"/>
            </a:pPr>
            <a:r>
              <a:rPr lang="en-US" sz="4200" dirty="0">
                <a:solidFill>
                  <a:schemeClr val="tx1"/>
                </a:solidFill>
                <a:latin typeface="Times New Roman" panose="02020603050405020304" pitchFamily="18" charset="0"/>
                <a:cs typeface="Times New Roman" panose="02020603050405020304" pitchFamily="18" charset="0"/>
              </a:rPr>
              <a:t>Age at first use, most recent use, drug of choice, method of use, amount used, have they sought prior treatment and if so, with what medication</a:t>
            </a:r>
          </a:p>
          <a:p>
            <a:pPr marL="571500" indent="-571500">
              <a:buFont typeface="Arial" panose="020B0604020202020204" pitchFamily="34" charset="0"/>
              <a:buChar char="•"/>
            </a:pPr>
            <a:r>
              <a:rPr lang="en-US" sz="4400" dirty="0">
                <a:solidFill>
                  <a:schemeClr val="tx1"/>
                </a:solidFill>
                <a:latin typeface="Times New Roman" panose="02020603050405020304" pitchFamily="18" charset="0"/>
                <a:cs typeface="Times New Roman" panose="02020603050405020304" pitchFamily="18" charset="0"/>
              </a:rPr>
              <a:t>PMH/Comorbid Conditions: Polysubstance abuse, psychological diagnoses, non-cancer pain, DM2</a:t>
            </a:r>
          </a:p>
          <a:p>
            <a:pPr marL="571500" indent="-571500">
              <a:buFont typeface="Arial" panose="020B0604020202020204" pitchFamily="34" charset="0"/>
              <a:buChar char="•"/>
            </a:pPr>
            <a:r>
              <a:rPr lang="en-US" sz="4400" dirty="0">
                <a:solidFill>
                  <a:schemeClr val="tx1"/>
                </a:solidFill>
                <a:latin typeface="Times New Roman" panose="02020603050405020304" pitchFamily="18" charset="0"/>
                <a:cs typeface="Times New Roman" panose="02020603050405020304" pitchFamily="18" charset="0"/>
              </a:rPr>
              <a:t>Physical Exam: Assess for symptoms of opiate withdrawal or intoxication, be aware of skin manifestations of IVDA complications</a:t>
            </a:r>
            <a:endParaRPr lang="en-US" sz="1400" dirty="0">
              <a:latin typeface="Times New Roman" panose="02020603050405020304" pitchFamily="18" charset="0"/>
              <a:cs typeface="Times New Roman" panose="02020603050405020304" pitchFamily="18" charset="0"/>
            </a:endParaRPr>
          </a:p>
          <a:p>
            <a:pPr algn="just"/>
            <a:endParaRPr lang="en-US" sz="2000" dirty="0">
              <a:latin typeface="+mj-lt"/>
              <a:cs typeface="Arial" panose="020B0604020202020204" pitchFamily="34" charset="0"/>
            </a:endParaRPr>
          </a:p>
        </p:txBody>
      </p:sp>
      <p:sp>
        <p:nvSpPr>
          <p:cNvPr id="28" name="TextBox 27"/>
          <p:cNvSpPr txBox="1"/>
          <p:nvPr/>
        </p:nvSpPr>
        <p:spPr>
          <a:xfrm>
            <a:off x="15379421" y="34642883"/>
            <a:ext cx="34962918" cy="300082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700" dirty="0"/>
              <a:t>References:</a:t>
            </a:r>
          </a:p>
          <a:p>
            <a:r>
              <a:rPr lang="en-US" sz="1800" dirty="0"/>
              <a:t>1. </a:t>
            </a:r>
            <a:r>
              <a:rPr lang="en-US" sz="1800" dirty="0" err="1">
                <a:effectLst/>
                <a:latin typeface="Calibri" panose="020F0502020204030204" pitchFamily="34" charset="0"/>
                <a:ea typeface="Times New Roman" panose="02020603050405020304" pitchFamily="18" charset="0"/>
              </a:rPr>
              <a:t>Tanz</a:t>
            </a:r>
            <a:r>
              <a:rPr lang="en-US" sz="1800" dirty="0">
                <a:effectLst/>
                <a:latin typeface="Calibri" panose="020F0502020204030204" pitchFamily="34" charset="0"/>
                <a:ea typeface="Times New Roman" panose="02020603050405020304" pitchFamily="18" charset="0"/>
              </a:rPr>
              <a:t> L, Dinwiddie A, Snodgrass S, O’Donnell J, Mattson C, Davis N. A qualitative assessment of circumstances surrounding drug overdose deaths during the early stages of the COVID-19 pandemic. SUDORS Data Brief No.2. </a:t>
            </a:r>
            <a:r>
              <a:rPr lang="en-US" sz="1800" i="1" dirty="0">
                <a:effectLst/>
                <a:latin typeface="Calibri" panose="020F0502020204030204" pitchFamily="34" charset="0"/>
                <a:ea typeface="Times New Roman" panose="02020603050405020304" pitchFamily="18" charset="0"/>
              </a:rPr>
              <a:t>Atlanta GA Cent Dis Control </a:t>
            </a:r>
            <a:r>
              <a:rPr lang="en-US" sz="1800" i="1" dirty="0" err="1">
                <a:effectLst/>
                <a:latin typeface="Calibri" panose="020F0502020204030204" pitchFamily="34" charset="0"/>
                <a:ea typeface="Times New Roman" panose="02020603050405020304" pitchFamily="18" charset="0"/>
              </a:rPr>
              <a:t>Prev</a:t>
            </a:r>
            <a:r>
              <a:rPr lang="en-US" sz="1800" i="1" dirty="0">
                <a:effectLst/>
                <a:latin typeface="Calibri" panose="020F0502020204030204" pitchFamily="34" charset="0"/>
                <a:ea typeface="Times New Roman" panose="02020603050405020304" pitchFamily="18" charset="0"/>
              </a:rPr>
              <a:t> US Dep Health Hum Serv</a:t>
            </a:r>
            <a:r>
              <a:rPr lang="en-US" sz="1800" dirty="0">
                <a:effectLst/>
                <a:latin typeface="Calibri" panose="020F0502020204030204" pitchFamily="34" charset="0"/>
                <a:ea typeface="Times New Roman" panose="02020603050405020304" pitchFamily="18" charset="0"/>
              </a:rPr>
              <a:t>. Published online 2022. 2. Removal of DATA Waiver (X-Waiver) Requirement. Published January 10, 2023. Accessed March 29, 2023. </a:t>
            </a:r>
            <a:r>
              <a:rPr lang="en-US" sz="1800" dirty="0">
                <a:effectLst/>
                <a:latin typeface="Calibri" panose="020F0502020204030204" pitchFamily="34" charset="0"/>
                <a:ea typeface="Times New Roman" panose="02020603050405020304" pitchFamily="18" charset="0"/>
                <a:hlinkClick r:id="rId4"/>
              </a:rPr>
              <a:t>https://www.samhsa.gov/medications-substance-use-disorders/removal-data-waiver-requirement 3</a:t>
            </a:r>
            <a:r>
              <a:rPr lang="en-US" sz="1800" dirty="0">
                <a:effectLst/>
                <a:latin typeface="Calibri" panose="020F0502020204030204" pitchFamily="34" charset="0"/>
                <a:ea typeface="Times New Roman" panose="02020603050405020304" pitchFamily="18" charset="0"/>
              </a:rPr>
              <a:t>. dela Cruz AM, Walker R, Pipes R, </a:t>
            </a:r>
            <a:r>
              <a:rPr lang="en-US" sz="1800" dirty="0" err="1">
                <a:effectLst/>
                <a:latin typeface="Calibri" panose="020F0502020204030204" pitchFamily="34" charset="0"/>
                <a:ea typeface="Times New Roman" panose="02020603050405020304" pitchFamily="18" charset="0"/>
              </a:rPr>
              <a:t>Wakhlu</a:t>
            </a:r>
            <a:r>
              <a:rPr lang="en-US" sz="1800" dirty="0">
                <a:effectLst/>
                <a:latin typeface="Calibri" panose="020F0502020204030204" pitchFamily="34" charset="0"/>
                <a:ea typeface="Times New Roman" panose="02020603050405020304" pitchFamily="18" charset="0"/>
              </a:rPr>
              <a:t> S, Trivedi MH. Creation of an algorithm for clinical decision support for treatment of opioid use disorder with buprenorphine in primary care. </a:t>
            </a:r>
            <a:r>
              <a:rPr lang="en-US" sz="1800" i="1" dirty="0">
                <a:effectLst/>
                <a:latin typeface="Calibri" panose="020F0502020204030204" pitchFamily="34" charset="0"/>
                <a:ea typeface="Times New Roman" panose="02020603050405020304" pitchFamily="18" charset="0"/>
              </a:rPr>
              <a:t>Addict Sci Clin </a:t>
            </a:r>
            <a:r>
              <a:rPr lang="en-US" sz="1800" i="1" dirty="0" err="1">
                <a:effectLst/>
                <a:latin typeface="Calibri" panose="020F0502020204030204" pitchFamily="34" charset="0"/>
                <a:ea typeface="Times New Roman" panose="02020603050405020304" pitchFamily="18" charset="0"/>
              </a:rPr>
              <a:t>Pract</a:t>
            </a:r>
            <a:r>
              <a:rPr lang="en-US" sz="1800" dirty="0">
                <a:effectLst/>
                <a:latin typeface="Calibri" panose="020F0502020204030204" pitchFamily="34" charset="0"/>
                <a:ea typeface="Times New Roman" panose="02020603050405020304" pitchFamily="18" charset="0"/>
              </a:rPr>
              <a:t>. 2021;16:12. doi:10.1186/s13722-021-00222-0 4. </a:t>
            </a:r>
            <a:r>
              <a:rPr lang="en-US" sz="1800" dirty="0" err="1">
                <a:effectLst/>
                <a:latin typeface="Calibri" panose="020F0502020204030204" pitchFamily="34" charset="0"/>
                <a:ea typeface="Times New Roman" panose="02020603050405020304" pitchFamily="18" charset="0"/>
              </a:rPr>
              <a:t>DeFlavio</a:t>
            </a:r>
            <a:r>
              <a:rPr lang="en-US" sz="1800" dirty="0">
                <a:effectLst/>
                <a:latin typeface="Calibri" panose="020F0502020204030204" pitchFamily="34" charset="0"/>
                <a:ea typeface="Times New Roman" panose="02020603050405020304" pitchFamily="18" charset="0"/>
              </a:rPr>
              <a:t> JR, </a:t>
            </a:r>
            <a:r>
              <a:rPr lang="en-US" sz="1800" dirty="0" err="1">
                <a:effectLst/>
                <a:latin typeface="Calibri" panose="020F0502020204030204" pitchFamily="34" charset="0"/>
                <a:ea typeface="Times New Roman" panose="02020603050405020304" pitchFamily="18" charset="0"/>
              </a:rPr>
              <a:t>Rolin</a:t>
            </a:r>
            <a:r>
              <a:rPr lang="en-US" sz="1800" dirty="0">
                <a:effectLst/>
                <a:latin typeface="Calibri" panose="020F0502020204030204" pitchFamily="34" charset="0"/>
                <a:ea typeface="Times New Roman" panose="02020603050405020304" pitchFamily="18" charset="0"/>
              </a:rPr>
              <a:t> SA, Nordstrom BR, Kazal LA. Analysis of barriers to adoption of buprenorphine maintenance therapy by family physicians. </a:t>
            </a:r>
            <a:r>
              <a:rPr lang="en-US" sz="1800" i="1" dirty="0">
                <a:effectLst/>
                <a:latin typeface="Calibri" panose="020F0502020204030204" pitchFamily="34" charset="0"/>
                <a:ea typeface="Times New Roman" panose="02020603050405020304" pitchFamily="18" charset="0"/>
              </a:rPr>
              <a:t>Rural Remote Health</a:t>
            </a:r>
            <a:r>
              <a:rPr lang="en-US" sz="1800" dirty="0">
                <a:effectLst/>
                <a:latin typeface="Calibri" panose="020F0502020204030204" pitchFamily="34" charset="0"/>
                <a:ea typeface="Times New Roman" panose="02020603050405020304" pitchFamily="18" charset="0"/>
              </a:rPr>
              <a:t>. 2015;15:3019 5. Binswanger IA, Stern MF, </a:t>
            </a:r>
            <a:r>
              <a:rPr lang="en-US" sz="1800" dirty="0" err="1">
                <a:effectLst/>
                <a:latin typeface="Calibri" panose="020F0502020204030204" pitchFamily="34" charset="0"/>
                <a:ea typeface="Times New Roman" panose="02020603050405020304" pitchFamily="18" charset="0"/>
              </a:rPr>
              <a:t>Deyo</a:t>
            </a:r>
            <a:r>
              <a:rPr lang="en-US" sz="1800" dirty="0">
                <a:effectLst/>
                <a:latin typeface="Calibri" panose="020F0502020204030204" pitchFamily="34" charset="0"/>
                <a:ea typeface="Times New Roman" panose="02020603050405020304" pitchFamily="18" charset="0"/>
              </a:rPr>
              <a:t> RA, et al. Release from Prison — A High Risk of Death for Former Inmates. </a:t>
            </a:r>
            <a:r>
              <a:rPr lang="en-US" sz="1800" i="1" dirty="0">
                <a:effectLst/>
                <a:latin typeface="Calibri" panose="020F0502020204030204" pitchFamily="34" charset="0"/>
                <a:ea typeface="Times New Roman" panose="02020603050405020304" pitchFamily="18" charset="0"/>
              </a:rPr>
              <a:t>N </a:t>
            </a:r>
            <a:r>
              <a:rPr lang="en-US" sz="1800" i="1" dirty="0" err="1">
                <a:effectLst/>
                <a:latin typeface="Calibri" panose="020F0502020204030204" pitchFamily="34" charset="0"/>
                <a:ea typeface="Times New Roman" panose="02020603050405020304" pitchFamily="18" charset="0"/>
              </a:rPr>
              <a:t>Engl</a:t>
            </a:r>
            <a:r>
              <a:rPr lang="en-US" sz="1800" i="1" dirty="0">
                <a:effectLst/>
                <a:latin typeface="Calibri" panose="020F0502020204030204" pitchFamily="34" charset="0"/>
                <a:ea typeface="Times New Roman" panose="02020603050405020304" pitchFamily="18" charset="0"/>
              </a:rPr>
              <a:t> J Med</a:t>
            </a:r>
            <a:r>
              <a:rPr lang="en-US" sz="1800" dirty="0">
                <a:effectLst/>
                <a:latin typeface="Calibri" panose="020F0502020204030204" pitchFamily="34" charset="0"/>
                <a:ea typeface="Times New Roman" panose="02020603050405020304" pitchFamily="18" charset="0"/>
              </a:rPr>
              <a:t>. 2007;356(2):157-165. doi:10.1056/NEJMsa064115 6. </a:t>
            </a:r>
            <a:r>
              <a:rPr lang="en-US" sz="1800" dirty="0">
                <a:effectLst/>
                <a:latin typeface="Calibri" panose="020F0502020204030204" pitchFamily="34" charset="0"/>
                <a:ea typeface="Times New Roman" panose="02020603050405020304" pitchFamily="18" charset="0"/>
                <a:cs typeface="Calibri" panose="020F0502020204030204" pitchFamily="34" charset="0"/>
              </a:rPr>
              <a:t>Campbell CI, Saxon AJ, Boudreau DM, et al.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PRimary</a:t>
            </a:r>
            <a:r>
              <a:rPr lang="en-US" sz="1800" dirty="0">
                <a:effectLst/>
                <a:latin typeface="Calibri" panose="020F0502020204030204" pitchFamily="34" charset="0"/>
                <a:ea typeface="Times New Roman" panose="02020603050405020304" pitchFamily="18" charset="0"/>
                <a:cs typeface="Calibri" panose="020F0502020204030204" pitchFamily="34" charset="0"/>
              </a:rPr>
              <a:t> Care Opioid Use Disorders treatment (PROUD) trial protocol: a pragmatic, cluster-randomized implementation trial in primary care for opioid use disorder treatment. </a:t>
            </a:r>
            <a:r>
              <a:rPr lang="en-US" sz="1800" i="1" dirty="0">
                <a:effectLst/>
                <a:latin typeface="Calibri" panose="020F0502020204030204" pitchFamily="34" charset="0"/>
                <a:ea typeface="Times New Roman" panose="02020603050405020304" pitchFamily="18" charset="0"/>
                <a:cs typeface="Calibri" panose="020F0502020204030204" pitchFamily="34" charset="0"/>
              </a:rPr>
              <a:t>Addict Sci Clin </a:t>
            </a:r>
            <a:r>
              <a:rPr lang="en-US" sz="1800" i="1" dirty="0" err="1">
                <a:effectLst/>
                <a:latin typeface="Calibri" panose="020F0502020204030204" pitchFamily="34" charset="0"/>
                <a:ea typeface="Times New Roman" panose="02020603050405020304" pitchFamily="18" charset="0"/>
                <a:cs typeface="Calibri" panose="020F0502020204030204" pitchFamily="34" charset="0"/>
              </a:rPr>
              <a:t>Pract</a:t>
            </a:r>
            <a:r>
              <a:rPr lang="en-US" sz="1800" dirty="0">
                <a:effectLst/>
                <a:latin typeface="Calibri" panose="020F0502020204030204" pitchFamily="34" charset="0"/>
                <a:ea typeface="Times New Roman" panose="02020603050405020304" pitchFamily="18" charset="0"/>
                <a:cs typeface="Calibri" panose="020F0502020204030204" pitchFamily="34" charset="0"/>
              </a:rPr>
              <a:t>. 2021;16:9. doi:10.1186/s13722-021-00218-w 7. </a:t>
            </a:r>
            <a:r>
              <a:rPr lang="en-US" sz="1800" dirty="0">
                <a:effectLst/>
                <a:latin typeface="Calibri" panose="020F0502020204030204" pitchFamily="34" charset="0"/>
                <a:ea typeface="Times New Roman" panose="02020603050405020304" pitchFamily="18" charset="0"/>
              </a:rPr>
              <a:t>LaBelle CT, Han SC, Bergeron A, </a:t>
            </a:r>
            <a:r>
              <a:rPr lang="en-US" sz="1800" dirty="0" err="1">
                <a:effectLst/>
                <a:latin typeface="Calibri" panose="020F0502020204030204" pitchFamily="34" charset="0"/>
                <a:ea typeface="Times New Roman" panose="02020603050405020304" pitchFamily="18" charset="0"/>
              </a:rPr>
              <a:t>Samet</a:t>
            </a:r>
            <a:r>
              <a:rPr lang="en-US" sz="1800" dirty="0">
                <a:effectLst/>
                <a:latin typeface="Calibri" panose="020F0502020204030204" pitchFamily="34" charset="0"/>
                <a:ea typeface="Times New Roman" panose="02020603050405020304" pitchFamily="18" charset="0"/>
              </a:rPr>
              <a:t> JH. Office-Based Opioid Treatment with Buprenorphine (OBOT-B): Statewide Implementation of the Massachusetts Collaborative Care Model in Community Health Centers. </a:t>
            </a:r>
            <a:r>
              <a:rPr lang="en-US" sz="1800" i="1" dirty="0">
                <a:effectLst/>
                <a:latin typeface="Calibri" panose="020F0502020204030204" pitchFamily="34" charset="0"/>
                <a:ea typeface="Times New Roman" panose="02020603050405020304" pitchFamily="18" charset="0"/>
              </a:rPr>
              <a:t>J </a:t>
            </a:r>
            <a:r>
              <a:rPr lang="en-US" sz="1800" i="1" dirty="0" err="1">
                <a:effectLst/>
                <a:latin typeface="Calibri" panose="020F0502020204030204" pitchFamily="34" charset="0"/>
                <a:ea typeface="Times New Roman" panose="02020603050405020304" pitchFamily="18" charset="0"/>
              </a:rPr>
              <a:t>Subst</a:t>
            </a:r>
            <a:r>
              <a:rPr lang="en-US" sz="1800" i="1" dirty="0">
                <a:effectLst/>
                <a:latin typeface="Calibri" panose="020F0502020204030204" pitchFamily="34" charset="0"/>
                <a:ea typeface="Times New Roman" panose="02020603050405020304" pitchFamily="18" charset="0"/>
              </a:rPr>
              <a:t> Abuse Treat</a:t>
            </a:r>
            <a:r>
              <a:rPr lang="en-US" sz="1800" dirty="0">
                <a:effectLst/>
                <a:latin typeface="Calibri" panose="020F0502020204030204" pitchFamily="34" charset="0"/>
                <a:ea typeface="Times New Roman" panose="02020603050405020304" pitchFamily="18" charset="0"/>
              </a:rPr>
              <a:t>. 2016;60:6-13. doi:10.1016/j.jsat.2015.06.010 8. Durrani M, Bansal K. Methadone. In: </a:t>
            </a:r>
            <a:r>
              <a:rPr lang="en-US" sz="1800" i="1" dirty="0" err="1">
                <a:effectLst/>
                <a:latin typeface="Calibri" panose="020F0502020204030204" pitchFamily="34" charset="0"/>
                <a:ea typeface="Times New Roman" panose="02020603050405020304" pitchFamily="18" charset="0"/>
              </a:rPr>
              <a:t>StatPearls</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StatPearls</a:t>
            </a:r>
            <a:r>
              <a:rPr lang="en-US" sz="1800" dirty="0">
                <a:effectLst/>
                <a:latin typeface="Calibri" panose="020F0502020204030204" pitchFamily="34" charset="0"/>
                <a:ea typeface="Times New Roman" panose="02020603050405020304" pitchFamily="18" charset="0"/>
              </a:rPr>
              <a:t> Publishing; 2022. Accessed March 14, 2023. </a:t>
            </a:r>
            <a:r>
              <a:rPr lang="en-US" sz="1800" dirty="0">
                <a:effectLst/>
                <a:latin typeface="Calibri" panose="020F0502020204030204" pitchFamily="34" charset="0"/>
                <a:ea typeface="Times New Roman" panose="02020603050405020304" pitchFamily="18" charset="0"/>
                <a:hlinkClick r:id="rId5"/>
              </a:rPr>
              <a:t>http://www.ncbi.nlm.nih.gov/books/NBK562216/</a:t>
            </a:r>
            <a:r>
              <a:rPr lang="en-US" sz="1800" dirty="0">
                <a:effectLst/>
                <a:latin typeface="Calibri" panose="020F0502020204030204" pitchFamily="34" charset="0"/>
                <a:ea typeface="Times New Roman" panose="02020603050405020304" pitchFamily="18" charset="0"/>
              </a:rPr>
              <a:t> 9. </a:t>
            </a:r>
            <a:r>
              <a:rPr lang="en-US" sz="1800" dirty="0">
                <a:effectLst/>
                <a:latin typeface="Calibri" panose="020F0502020204030204" pitchFamily="34" charset="0"/>
                <a:ea typeface="Times New Roman" panose="02020603050405020304" pitchFamily="18" charset="0"/>
                <a:cs typeface="Calibri" panose="020F0502020204030204" pitchFamily="34" charset="0"/>
              </a:rPr>
              <a:t>Bart G. Maintenance Medication for Opiate Addiction: The Foundation of Recovery. </a:t>
            </a:r>
            <a:r>
              <a:rPr lang="en-US" sz="1800" i="1" dirty="0">
                <a:effectLst/>
                <a:latin typeface="Calibri" panose="020F0502020204030204" pitchFamily="34" charset="0"/>
                <a:ea typeface="Times New Roman" panose="02020603050405020304" pitchFamily="18" charset="0"/>
                <a:cs typeface="Calibri" panose="020F0502020204030204" pitchFamily="34" charset="0"/>
              </a:rPr>
              <a:t>J Addict Dis</a:t>
            </a:r>
            <a:r>
              <a:rPr lang="en-US" sz="1800" dirty="0">
                <a:effectLst/>
                <a:latin typeface="Calibri" panose="020F0502020204030204" pitchFamily="34" charset="0"/>
                <a:ea typeface="Times New Roman" panose="02020603050405020304" pitchFamily="18" charset="0"/>
                <a:cs typeface="Calibri" panose="020F0502020204030204" pitchFamily="34" charset="0"/>
              </a:rPr>
              <a:t>. 2012;31(3):207-225. doi:10.1080/10550887.2012.694598 10. </a:t>
            </a:r>
            <a:r>
              <a:rPr lang="en-US" sz="1800" dirty="0">
                <a:effectLst/>
                <a:latin typeface="Calibri" panose="020F0502020204030204" pitchFamily="34" charset="0"/>
                <a:ea typeface="Times New Roman" panose="02020603050405020304" pitchFamily="18" charset="0"/>
              </a:rPr>
              <a:t>Buprenorphine Quick Start Guide. Substance Abuse and Mental Health Services Administration. </a:t>
            </a:r>
            <a:r>
              <a:rPr lang="en-US" sz="1800" dirty="0">
                <a:effectLst/>
                <a:latin typeface="Calibri" panose="020F0502020204030204" pitchFamily="34" charset="0"/>
                <a:ea typeface="Times New Roman" panose="02020603050405020304" pitchFamily="18" charset="0"/>
                <a:hlinkClick r:id="rId6"/>
              </a:rPr>
              <a:t>https://www.samhsa.gov/sites/default/files/quick-start-guide.pdf 11</a:t>
            </a:r>
            <a:r>
              <a:rPr lang="en-US" sz="1800" dirty="0">
                <a:effectLst/>
                <a:latin typeface="Calibri" panose="020F0502020204030204" pitchFamily="34" charset="0"/>
                <a:ea typeface="Times New Roman" panose="02020603050405020304" pitchFamily="18" charset="0"/>
              </a:rPr>
              <a:t>. How Does SUBLOCADE® (buprenorphine extended-release) injection, for subcutaneous use (CIII) Work? Accessed March 14, 2023. </a:t>
            </a:r>
            <a:r>
              <a:rPr lang="en-US" sz="1800" dirty="0">
                <a:effectLst/>
                <a:latin typeface="Calibri" panose="020F0502020204030204" pitchFamily="34" charset="0"/>
                <a:ea typeface="Times New Roman" panose="02020603050405020304" pitchFamily="18" charset="0"/>
                <a:hlinkClick r:id="rId7"/>
              </a:rPr>
              <a:t>https://www.sublocade.com/how-sublocade-works 12</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Mysels</a:t>
            </a:r>
            <a:r>
              <a:rPr lang="en-US" sz="1800" dirty="0">
                <a:effectLst/>
                <a:latin typeface="Calibri" panose="020F0502020204030204" pitchFamily="34" charset="0"/>
                <a:ea typeface="Times New Roman" panose="02020603050405020304" pitchFamily="18" charset="0"/>
              </a:rPr>
              <a:t> DJ, Sullivan MA. The relationship between opioid and sugar intake: Review of evidence and clinical applications. </a:t>
            </a:r>
            <a:r>
              <a:rPr lang="en-US" sz="1800" i="1" dirty="0">
                <a:effectLst/>
                <a:latin typeface="Calibri" panose="020F0502020204030204" pitchFamily="34" charset="0"/>
                <a:ea typeface="Times New Roman" panose="02020603050405020304" pitchFamily="18" charset="0"/>
              </a:rPr>
              <a:t>J Opioid </a:t>
            </a:r>
            <a:r>
              <a:rPr lang="en-US" sz="1800" i="1" dirty="0" err="1">
                <a:effectLst/>
                <a:latin typeface="Calibri" panose="020F0502020204030204" pitchFamily="34" charset="0"/>
                <a:ea typeface="Times New Roman" panose="02020603050405020304" pitchFamily="18" charset="0"/>
              </a:rPr>
              <a:t>Manag</a:t>
            </a:r>
            <a:r>
              <a:rPr lang="en-US" sz="1800" dirty="0">
                <a:effectLst/>
                <a:latin typeface="Calibri" panose="020F0502020204030204" pitchFamily="34" charset="0"/>
                <a:ea typeface="Times New Roman" panose="02020603050405020304" pitchFamily="18" charset="0"/>
              </a:rPr>
              <a:t>. 2010;6(6):445-452. 13. Sizar O, Genova R, Gupta M. Opioid Induced Constipation. In: </a:t>
            </a:r>
            <a:r>
              <a:rPr lang="en-US" sz="1800" i="1" dirty="0" err="1">
                <a:effectLst/>
                <a:latin typeface="Calibri" panose="020F0502020204030204" pitchFamily="34" charset="0"/>
                <a:ea typeface="Times New Roman" panose="02020603050405020304" pitchFamily="18" charset="0"/>
              </a:rPr>
              <a:t>StatPearls</a:t>
            </a:r>
            <a:r>
              <a:rPr lang="en-US" sz="1800" dirty="0">
                <a:effectLst/>
                <a:latin typeface="Calibri" panose="020F0502020204030204" pitchFamily="34" charset="0"/>
                <a:ea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rPr>
              <a:t>StatPearls</a:t>
            </a:r>
            <a:r>
              <a:rPr lang="en-US" sz="1800" dirty="0">
                <a:effectLst/>
                <a:latin typeface="Calibri" panose="020F0502020204030204" pitchFamily="34" charset="0"/>
                <a:ea typeface="Times New Roman" panose="02020603050405020304" pitchFamily="18" charset="0"/>
              </a:rPr>
              <a:t> Publishing; 2023. Accessed April 2, 2023. </a:t>
            </a:r>
            <a:r>
              <a:rPr lang="en-US" sz="1800" dirty="0">
                <a:effectLst/>
                <a:latin typeface="Calibri" panose="020F0502020204030204" pitchFamily="34" charset="0"/>
                <a:ea typeface="Times New Roman" panose="02020603050405020304" pitchFamily="18" charset="0"/>
                <a:hlinkClick r:id="rId8"/>
              </a:rPr>
              <a:t>http://www.ncbi.nlm.nih.gov/books/NBK493184/</a:t>
            </a:r>
            <a:r>
              <a:rPr lang="en-US" sz="1800" dirty="0">
                <a:effectLst/>
                <a:latin typeface="Calibri" panose="020F0502020204030204" pitchFamily="34" charset="0"/>
                <a:ea typeface="Times New Roman" panose="02020603050405020304" pitchFamily="18" charset="0"/>
              </a:rPr>
              <a:t> 14. 	</a:t>
            </a:r>
            <a:r>
              <a:rPr lang="en-US" sz="1800" dirty="0" err="1">
                <a:effectLst/>
                <a:latin typeface="Calibri" panose="020F0502020204030204" pitchFamily="34" charset="0"/>
                <a:ea typeface="Times New Roman" panose="02020603050405020304" pitchFamily="18" charset="0"/>
              </a:rPr>
              <a:t>Magiorkinis</a:t>
            </a:r>
            <a:r>
              <a:rPr lang="en-US" sz="1800" dirty="0">
                <a:effectLst/>
                <a:latin typeface="Calibri" panose="020F0502020204030204" pitchFamily="34" charset="0"/>
                <a:ea typeface="Times New Roman" panose="02020603050405020304" pitchFamily="18" charset="0"/>
              </a:rPr>
              <a:t> G, </a:t>
            </a:r>
            <a:r>
              <a:rPr lang="en-US" sz="1800" dirty="0" err="1">
                <a:effectLst/>
                <a:latin typeface="Calibri" panose="020F0502020204030204" pitchFamily="34" charset="0"/>
                <a:ea typeface="Times New Roman" panose="02020603050405020304" pitchFamily="18" charset="0"/>
              </a:rPr>
              <a:t>Sypsa</a:t>
            </a:r>
            <a:r>
              <a:rPr lang="en-US" sz="1800" dirty="0">
                <a:effectLst/>
                <a:latin typeface="Calibri" panose="020F0502020204030204" pitchFamily="34" charset="0"/>
                <a:ea typeface="Times New Roman" panose="02020603050405020304" pitchFamily="18" charset="0"/>
              </a:rPr>
              <a:t> V, </a:t>
            </a:r>
            <a:r>
              <a:rPr lang="en-US" sz="1800" dirty="0" err="1">
                <a:effectLst/>
                <a:latin typeface="Calibri" panose="020F0502020204030204" pitchFamily="34" charset="0"/>
                <a:ea typeface="Times New Roman" panose="02020603050405020304" pitchFamily="18" charset="0"/>
              </a:rPr>
              <a:t>Magiorkinis</a:t>
            </a:r>
            <a:r>
              <a:rPr lang="en-US" sz="1800" dirty="0">
                <a:effectLst/>
                <a:latin typeface="Calibri" panose="020F0502020204030204" pitchFamily="34" charset="0"/>
                <a:ea typeface="Times New Roman" panose="02020603050405020304" pitchFamily="18" charset="0"/>
              </a:rPr>
              <a:t> E, et al. Integrating </a:t>
            </a:r>
            <a:r>
              <a:rPr lang="en-US" sz="1800" dirty="0" err="1">
                <a:effectLst/>
                <a:latin typeface="Calibri" panose="020F0502020204030204" pitchFamily="34" charset="0"/>
                <a:ea typeface="Times New Roman" panose="02020603050405020304" pitchFamily="18" charset="0"/>
              </a:rPr>
              <a:t>Phylodynamics</a:t>
            </a:r>
            <a:r>
              <a:rPr lang="en-US" sz="1800" dirty="0">
                <a:effectLst/>
                <a:latin typeface="Calibri" panose="020F0502020204030204" pitchFamily="34" charset="0"/>
                <a:ea typeface="Times New Roman" panose="02020603050405020304" pitchFamily="18" charset="0"/>
              </a:rPr>
              <a:t> and Epidemiology to Estimate Transmission Diversity in Viral Epidemics. </a:t>
            </a:r>
            <a:r>
              <a:rPr lang="en-US" sz="1800" i="1" dirty="0" err="1">
                <a:effectLst/>
                <a:latin typeface="Calibri" panose="020F0502020204030204" pitchFamily="34" charset="0"/>
                <a:ea typeface="Times New Roman" panose="02020603050405020304" pitchFamily="18" charset="0"/>
              </a:rPr>
              <a:t>PLoS</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Comput</a:t>
            </a:r>
            <a:r>
              <a:rPr lang="en-US" sz="1800" i="1" dirty="0">
                <a:effectLst/>
                <a:latin typeface="Calibri" panose="020F0502020204030204" pitchFamily="34" charset="0"/>
                <a:ea typeface="Times New Roman" panose="02020603050405020304" pitchFamily="18" charset="0"/>
              </a:rPr>
              <a:t> Biol</a:t>
            </a:r>
            <a:r>
              <a:rPr lang="en-US" sz="1800" dirty="0">
                <a:effectLst/>
                <a:latin typeface="Calibri" panose="020F0502020204030204" pitchFamily="34" charset="0"/>
                <a:ea typeface="Times New Roman" panose="02020603050405020304" pitchFamily="18" charset="0"/>
              </a:rPr>
              <a:t>. 2013;9(1):e1002876. doi:10.1371/journal.pcbi.1002876</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F1C6F33-9D34-92DD-8341-48C880756B6F}"/>
              </a:ext>
            </a:extLst>
          </p:cNvPr>
          <p:cNvSpPr txBox="1"/>
          <p:nvPr/>
        </p:nvSpPr>
        <p:spPr>
          <a:xfrm>
            <a:off x="595423" y="27651882"/>
            <a:ext cx="14566038" cy="1200329"/>
          </a:xfrm>
          <a:prstGeom prst="rect">
            <a:avLst/>
          </a:prstGeom>
          <a:solidFill>
            <a:srgbClr val="4170CF"/>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Times New Roman" panose="02020603050405020304" pitchFamily="18" charset="0"/>
                <a:cs typeface="Times New Roman" panose="02020603050405020304" pitchFamily="18" charset="0"/>
              </a:rPr>
              <a:t>Engagement in Primary Care</a:t>
            </a:r>
          </a:p>
        </p:txBody>
      </p:sp>
      <p:sp>
        <p:nvSpPr>
          <p:cNvPr id="5" name="Rectangle 4">
            <a:extLst>
              <a:ext uri="{FF2B5EF4-FFF2-40B4-BE49-F238E27FC236}">
                <a16:creationId xmlns:a16="http://schemas.microsoft.com/office/drawing/2014/main" id="{3E8AE5B6-E9FE-DFEA-00D8-C043BF2F411E}"/>
              </a:ext>
            </a:extLst>
          </p:cNvPr>
          <p:cNvSpPr/>
          <p:nvPr/>
        </p:nvSpPr>
        <p:spPr>
          <a:xfrm>
            <a:off x="583375" y="28900465"/>
            <a:ext cx="14590134" cy="8683465"/>
          </a:xfrm>
          <a:prstGeom prst="rect">
            <a:avLst/>
          </a:prstGeom>
        </p:spPr>
        <p:style>
          <a:lnRef idx="1">
            <a:schemeClr val="accent1"/>
          </a:lnRef>
          <a:fillRef idx="2">
            <a:schemeClr val="accent1"/>
          </a:fillRef>
          <a:effectRef idx="1">
            <a:schemeClr val="accent1"/>
          </a:effectRef>
          <a:fontRef idx="minor">
            <a:schemeClr val="dk1"/>
          </a:fontRef>
        </p:style>
        <p:txBody>
          <a:bodyPr wrap="square">
            <a:noAutofit/>
          </a:bodyPr>
          <a:lstStyle/>
          <a:p>
            <a:pPr marR="0" lvl="0">
              <a:lnSpc>
                <a:spcPct val="115000"/>
              </a:lnSpc>
              <a:spcBef>
                <a:spcPts val="0"/>
              </a:spcBef>
              <a:spcAft>
                <a:spcPts val="0"/>
              </a:spcAft>
            </a:pPr>
            <a:endParaRPr lang="en-US" sz="1400" dirty="0">
              <a:latin typeface="+mj-lt"/>
              <a:ea typeface="Calibri"/>
              <a:cs typeface="Arial" panose="020B0604020202020204" pitchFamily="34" charset="0"/>
            </a:endParaRPr>
          </a:p>
          <a:p>
            <a:pPr marL="342900" marR="0" lvl="0" indent="-342900">
              <a:spcBef>
                <a:spcPts val="0"/>
              </a:spcBef>
              <a:spcAft>
                <a:spcPts val="0"/>
              </a:spcAft>
              <a:buFont typeface="Symbol"/>
              <a:buChar char=""/>
            </a:pPr>
            <a:r>
              <a:rPr lang="en-US" sz="4400" dirty="0">
                <a:latin typeface="Times New Roman" panose="02020603050405020304" pitchFamily="18" charset="0"/>
                <a:cs typeface="Times New Roman" panose="02020603050405020304" pitchFamily="18" charset="0"/>
              </a:rPr>
              <a:t>Boston Medical Center Office-Based Addiction Treatment (BMC-OBAT) Massachusetts Model (MA Model)</a:t>
            </a:r>
            <a:r>
              <a:rPr lang="en-US" sz="4400" baseline="30000" dirty="0">
                <a:latin typeface="Times New Roman" panose="02020603050405020304" pitchFamily="18" charset="0"/>
                <a:cs typeface="Times New Roman" panose="02020603050405020304" pitchFamily="18" charset="0"/>
              </a:rPr>
              <a:t>6</a:t>
            </a:r>
            <a:endParaRPr lang="en-US" sz="4400" dirty="0">
              <a:latin typeface="Times New Roman" panose="02020603050405020304" pitchFamily="18" charset="0"/>
              <a:cs typeface="Times New Roman" panose="02020603050405020304" pitchFamily="18" charset="0"/>
            </a:endParaRPr>
          </a:p>
          <a:p>
            <a:pPr marL="2903220" lvl="1" indent="-342900">
              <a:buFont typeface="Symbol"/>
              <a:buChar char=""/>
            </a:pPr>
            <a:r>
              <a:rPr lang="en-US" sz="4400" dirty="0">
                <a:latin typeface="Times New Roman" panose="02020603050405020304" pitchFamily="18" charset="0"/>
                <a:cs typeface="Times New Roman" panose="02020603050405020304" pitchFamily="18" charset="0"/>
              </a:rPr>
              <a:t>Addresses lack of clinical support for providers</a:t>
            </a:r>
          </a:p>
          <a:p>
            <a:pPr marL="2903220" lvl="1" indent="-342900">
              <a:buFont typeface="Symbol"/>
              <a:buChar char=""/>
            </a:pPr>
            <a:r>
              <a:rPr lang="en-US" sz="4400" dirty="0">
                <a:latin typeface="Times New Roman" panose="02020603050405020304" pitchFamily="18" charset="0"/>
                <a:cs typeface="Times New Roman" panose="02020603050405020304" pitchFamily="18" charset="0"/>
              </a:rPr>
              <a:t>Nurse Care Managers (NCMs) play essential role in providing routine care for OUD patients and allows more patients per prescriber</a:t>
            </a:r>
          </a:p>
          <a:p>
            <a:pPr marL="342900" marR="0" lvl="0" indent="-342900">
              <a:spcBef>
                <a:spcPts val="0"/>
              </a:spcBef>
              <a:spcAft>
                <a:spcPts val="0"/>
              </a:spcAft>
              <a:buFont typeface="Symbol"/>
              <a:buChar char=""/>
            </a:pPr>
            <a:r>
              <a:rPr lang="en-US" sz="4400" dirty="0" err="1">
                <a:latin typeface="Times New Roman" panose="02020603050405020304" pitchFamily="18" charset="0"/>
                <a:cs typeface="Times New Roman" panose="02020603050405020304" pitchFamily="18" charset="0"/>
              </a:rPr>
              <a:t>PRimary</a:t>
            </a:r>
            <a:r>
              <a:rPr lang="en-US" sz="4400" dirty="0">
                <a:latin typeface="Times New Roman" panose="02020603050405020304" pitchFamily="18" charset="0"/>
                <a:cs typeface="Times New Roman" panose="02020603050405020304" pitchFamily="18" charset="0"/>
              </a:rPr>
              <a:t> Care Opioid Use Disorder (PROUD) Trial</a:t>
            </a:r>
            <a:r>
              <a:rPr lang="en-US" sz="4400" baseline="30000" dirty="0">
                <a:latin typeface="Times New Roman" panose="02020603050405020304" pitchFamily="18" charset="0"/>
                <a:cs typeface="Times New Roman" panose="02020603050405020304" pitchFamily="18" charset="0"/>
              </a:rPr>
              <a:t>6, 7</a:t>
            </a:r>
            <a:endParaRPr lang="en-US" sz="4400" dirty="0">
              <a:latin typeface="Times New Roman" panose="02020603050405020304" pitchFamily="18" charset="0"/>
              <a:cs typeface="Times New Roman" panose="02020603050405020304" pitchFamily="18" charset="0"/>
            </a:endParaRPr>
          </a:p>
          <a:p>
            <a:pPr marL="2903220" lvl="1" indent="-342900">
              <a:buFont typeface="Symbol"/>
              <a:buChar char=""/>
            </a:pPr>
            <a:r>
              <a:rPr lang="en-US" sz="4400" dirty="0">
                <a:latin typeface="Times New Roman" panose="02020603050405020304" pitchFamily="18" charset="0"/>
                <a:cs typeface="Times New Roman" panose="02020603050405020304" pitchFamily="18" charset="0"/>
              </a:rPr>
              <a:t>Makes improvements to MA Model</a:t>
            </a:r>
          </a:p>
          <a:p>
            <a:pPr marL="2903220" lvl="1" indent="-342900">
              <a:buFont typeface="Symbol"/>
              <a:buChar char=""/>
            </a:pPr>
            <a:r>
              <a:rPr lang="en-US" sz="4400" dirty="0">
                <a:latin typeface="Times New Roman" panose="02020603050405020304" pitchFamily="18" charset="0"/>
                <a:cs typeface="Times New Roman" panose="02020603050405020304" pitchFamily="18" charset="0"/>
              </a:rPr>
              <a:t>Guidance to hiring NCMs, providing training and continuing technical support for NCMs and providing training and mentorship for prescribers</a:t>
            </a:r>
          </a:p>
          <a:p>
            <a:pPr marL="2903220" lvl="1" indent="-342900">
              <a:buFont typeface="Symbol"/>
              <a:buChar char=""/>
            </a:pPr>
            <a:endParaRPr lang="en-US" sz="4400" dirty="0"/>
          </a:p>
          <a:p>
            <a:pPr marL="342900" marR="0" lvl="0" indent="-342900">
              <a:spcBef>
                <a:spcPts val="0"/>
              </a:spcBef>
              <a:spcAft>
                <a:spcPts val="0"/>
              </a:spcAft>
              <a:buFont typeface="Symbol"/>
              <a:buChar char=""/>
            </a:pPr>
            <a:endParaRPr lang="en-US" sz="4400" dirty="0"/>
          </a:p>
          <a:p>
            <a:pPr marL="342900" marR="0" lvl="0" indent="-342900">
              <a:spcBef>
                <a:spcPts val="0"/>
              </a:spcBef>
              <a:spcAft>
                <a:spcPts val="0"/>
              </a:spcAft>
              <a:buFont typeface="Symbol"/>
              <a:buChar char=""/>
            </a:pPr>
            <a:endParaRPr lang="en-US" sz="1050" dirty="0">
              <a:latin typeface="+mj-lt"/>
              <a:ea typeface="Calibri"/>
              <a:cs typeface="Arial" panose="020B0604020202020204" pitchFamily="34" charset="0"/>
            </a:endParaRPr>
          </a:p>
        </p:txBody>
      </p:sp>
      <p:sp>
        <p:nvSpPr>
          <p:cNvPr id="6" name="TextBox 5">
            <a:extLst>
              <a:ext uri="{FF2B5EF4-FFF2-40B4-BE49-F238E27FC236}">
                <a16:creationId xmlns:a16="http://schemas.microsoft.com/office/drawing/2014/main" id="{399B96F4-C074-4FCF-0BA8-5FB28914DF6B}"/>
              </a:ext>
            </a:extLst>
          </p:cNvPr>
          <p:cNvSpPr txBox="1"/>
          <p:nvPr/>
        </p:nvSpPr>
        <p:spPr>
          <a:xfrm>
            <a:off x="28359267" y="4765888"/>
            <a:ext cx="11194228" cy="1200329"/>
          </a:xfrm>
          <a:prstGeom prst="rect">
            <a:avLst/>
          </a:prstGeom>
          <a:solidFill>
            <a:srgbClr val="4170CF"/>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Times New Roman" panose="02020603050405020304" pitchFamily="18" charset="0"/>
                <a:cs typeface="Times New Roman" panose="02020603050405020304" pitchFamily="18" charset="0"/>
              </a:rPr>
              <a:t>Methadone</a:t>
            </a:r>
          </a:p>
        </p:txBody>
      </p:sp>
      <p:sp>
        <p:nvSpPr>
          <p:cNvPr id="7" name="Rectangle 6">
            <a:extLst>
              <a:ext uri="{FF2B5EF4-FFF2-40B4-BE49-F238E27FC236}">
                <a16:creationId xmlns:a16="http://schemas.microsoft.com/office/drawing/2014/main" id="{1F33F9E1-A558-1EFD-7C5F-FD718DF7AAF5}"/>
              </a:ext>
            </a:extLst>
          </p:cNvPr>
          <p:cNvSpPr/>
          <p:nvPr/>
        </p:nvSpPr>
        <p:spPr>
          <a:xfrm>
            <a:off x="28359267" y="5953435"/>
            <a:ext cx="11194228" cy="704808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Only available at federally regulated Opioid Treatment Programs (OTPs)</a:t>
            </a:r>
          </a:p>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Synthetic opioid, full mu-opioid receptor agonist</a:t>
            </a:r>
          </a:p>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Administration</a:t>
            </a:r>
          </a:p>
          <a:p>
            <a:pPr marL="3131820" lvl="1" indent="-571500">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Start at 30mg oral concentrate, titrate up 10mg/week until</a:t>
            </a:r>
            <a:r>
              <a:rPr lang="en-US" sz="4200" baseline="30000" dirty="0">
                <a:latin typeface="Times New Roman" panose="02020603050405020304" pitchFamily="18" charset="0"/>
                <a:cs typeface="Times New Roman" panose="02020603050405020304" pitchFamily="18" charset="0"/>
              </a:rPr>
              <a:t>8</a:t>
            </a:r>
            <a:r>
              <a:rPr lang="en-US" sz="4200" dirty="0">
                <a:latin typeface="Times New Roman" panose="02020603050405020304" pitchFamily="18" charset="0"/>
                <a:cs typeface="Times New Roman" panose="02020603050405020304" pitchFamily="18" charset="0"/>
              </a:rPr>
              <a:t> withdrawal symptoms are controlled</a:t>
            </a:r>
          </a:p>
          <a:p>
            <a:pPr marL="3131820" lvl="1" indent="-571500">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Therapeutic range 30-190mg daily</a:t>
            </a:r>
            <a:r>
              <a:rPr lang="en-US" sz="4200" baseline="30000" dirty="0">
                <a:latin typeface="Times New Roman" panose="02020603050405020304" pitchFamily="18" charset="0"/>
                <a:cs typeface="Times New Roman" panose="02020603050405020304" pitchFamily="18" charset="0"/>
              </a:rPr>
              <a:t>9</a:t>
            </a:r>
            <a:endParaRPr lang="en-US" sz="42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Side effects: Prolonged QTc, overdose</a:t>
            </a:r>
          </a:p>
          <a:p>
            <a:endParaRPr lang="en-US" sz="2000" dirty="0">
              <a:latin typeface="+mj-lt"/>
              <a:cs typeface="Arial" panose="020B0604020202020204" pitchFamily="34" charset="0"/>
            </a:endParaRPr>
          </a:p>
        </p:txBody>
      </p:sp>
      <p:sp>
        <p:nvSpPr>
          <p:cNvPr id="8" name="TextBox 7">
            <a:extLst>
              <a:ext uri="{FF2B5EF4-FFF2-40B4-BE49-F238E27FC236}">
                <a16:creationId xmlns:a16="http://schemas.microsoft.com/office/drawing/2014/main" id="{B9BA45EC-2722-415F-7968-7661EB716E7E}"/>
              </a:ext>
            </a:extLst>
          </p:cNvPr>
          <p:cNvSpPr txBox="1"/>
          <p:nvPr/>
        </p:nvSpPr>
        <p:spPr>
          <a:xfrm>
            <a:off x="39974665" y="4755056"/>
            <a:ext cx="10542522" cy="1200329"/>
          </a:xfrm>
          <a:prstGeom prst="rect">
            <a:avLst/>
          </a:prstGeom>
          <a:solidFill>
            <a:srgbClr val="4170CF"/>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Times New Roman" panose="02020603050405020304" pitchFamily="18" charset="0"/>
                <a:cs typeface="Times New Roman" panose="02020603050405020304" pitchFamily="18" charset="0"/>
              </a:rPr>
              <a:t>Buprenorphine/Naloxone</a:t>
            </a:r>
          </a:p>
        </p:txBody>
      </p:sp>
      <p:sp>
        <p:nvSpPr>
          <p:cNvPr id="12" name="Rectangle 11">
            <a:extLst>
              <a:ext uri="{FF2B5EF4-FFF2-40B4-BE49-F238E27FC236}">
                <a16:creationId xmlns:a16="http://schemas.microsoft.com/office/drawing/2014/main" id="{70C37714-98B8-5F23-2DE2-964443B9290A}"/>
              </a:ext>
            </a:extLst>
          </p:cNvPr>
          <p:cNvSpPr/>
          <p:nvPr/>
        </p:nvSpPr>
        <p:spPr>
          <a:xfrm>
            <a:off x="39974665" y="5977050"/>
            <a:ext cx="10484517" cy="93256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Best option for MAT at a primary care office</a:t>
            </a:r>
          </a:p>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Partial mu-opioid receptor agonist</a:t>
            </a:r>
          </a:p>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Suboxone</a:t>
            </a:r>
          </a:p>
          <a:p>
            <a:pPr marL="3131820" lvl="1" indent="-571500">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Sublingual film strips, daily dosing</a:t>
            </a:r>
          </a:p>
          <a:p>
            <a:pPr marL="3131820" lvl="1" indent="-571500">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Therapeutic range 2mg/0.5mg-16mg/4mg</a:t>
            </a:r>
            <a:r>
              <a:rPr lang="en-US" sz="4200" baseline="30000" dirty="0">
                <a:latin typeface="Times New Roman" panose="02020603050405020304" pitchFamily="18" charset="0"/>
                <a:cs typeface="Times New Roman" panose="02020603050405020304" pitchFamily="18" charset="0"/>
              </a:rPr>
              <a:t>10</a:t>
            </a:r>
            <a:endParaRPr lang="en-US" sz="42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Adverse effects: precipitated withdrawal</a:t>
            </a:r>
          </a:p>
          <a:p>
            <a:pPr marL="571500" indent="-571500">
              <a:buFont typeface="Arial" panose="020B0604020202020204" pitchFamily="34" charset="0"/>
              <a:buChar char="•"/>
            </a:pPr>
            <a:r>
              <a:rPr lang="en-US" sz="4400" dirty="0" err="1">
                <a:latin typeface="Times New Roman" panose="02020603050405020304" pitchFamily="18" charset="0"/>
                <a:cs typeface="Times New Roman" panose="02020603050405020304" pitchFamily="18" charset="0"/>
              </a:rPr>
              <a:t>Sublocade</a:t>
            </a:r>
            <a:endParaRPr lang="en-US" sz="4400" dirty="0">
              <a:latin typeface="Times New Roman" panose="02020603050405020304" pitchFamily="18" charset="0"/>
              <a:cs typeface="Times New Roman" panose="02020603050405020304" pitchFamily="18" charset="0"/>
            </a:endParaRPr>
          </a:p>
          <a:p>
            <a:pPr marL="3131820" lvl="1" indent="-571500">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Subcutaneous injection, monthly dosing</a:t>
            </a:r>
          </a:p>
          <a:p>
            <a:pPr marL="3131820" lvl="1" indent="-571500">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Therapeutic range 100-300mg extended release</a:t>
            </a:r>
            <a:r>
              <a:rPr lang="en-US" sz="4200" baseline="30000" dirty="0">
                <a:latin typeface="Times New Roman" panose="02020603050405020304" pitchFamily="18" charset="0"/>
                <a:cs typeface="Times New Roman" panose="02020603050405020304" pitchFamily="18" charset="0"/>
              </a:rPr>
              <a:t>11</a:t>
            </a:r>
            <a:endParaRPr lang="en-US" sz="42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C0E21997-6060-D4F5-F5F6-8CD91DCE4F57}"/>
              </a:ext>
            </a:extLst>
          </p:cNvPr>
          <p:cNvSpPr txBox="1"/>
          <p:nvPr/>
        </p:nvSpPr>
        <p:spPr>
          <a:xfrm>
            <a:off x="39974665" y="15465490"/>
            <a:ext cx="10636312" cy="2308324"/>
          </a:xfrm>
          <a:prstGeom prst="rect">
            <a:avLst/>
          </a:prstGeom>
          <a:solidFill>
            <a:srgbClr val="4170CF"/>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Times New Roman" panose="02020603050405020304" pitchFamily="18" charset="0"/>
                <a:cs typeface="Times New Roman" panose="02020603050405020304" pitchFamily="18" charset="0"/>
              </a:rPr>
              <a:t>Behavioral Health and Comorbidities</a:t>
            </a:r>
          </a:p>
        </p:txBody>
      </p:sp>
      <p:sp>
        <p:nvSpPr>
          <p:cNvPr id="17" name="Rectangle 16">
            <a:extLst>
              <a:ext uri="{FF2B5EF4-FFF2-40B4-BE49-F238E27FC236}">
                <a16:creationId xmlns:a16="http://schemas.microsoft.com/office/drawing/2014/main" id="{897C833F-77BC-203F-165B-5D3C6601ED5A}"/>
              </a:ext>
            </a:extLst>
          </p:cNvPr>
          <p:cNvSpPr/>
          <p:nvPr/>
        </p:nvSpPr>
        <p:spPr>
          <a:xfrm>
            <a:off x="39974664" y="17746669"/>
            <a:ext cx="10636313" cy="75405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Behavioral health interventions shown to not be effective alone, in conjunction with MAT,</a:t>
            </a:r>
          </a:p>
          <a:p>
            <a:pPr marL="3131820" lvl="1"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Cognitive Behavioral Therapy (CBT) or </a:t>
            </a:r>
          </a:p>
          <a:p>
            <a:pPr marL="3131820" lvl="1"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Contingency Management increases treatment adherence</a:t>
            </a:r>
          </a:p>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Common psych comorbidities: depression/SI, anxiety, bipolar DO, PTSD</a:t>
            </a:r>
          </a:p>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IVDA patients at higher risk for HIV, Hepatitis B and C, tuberculosis and STIs</a:t>
            </a:r>
            <a:r>
              <a:rPr lang="en-US" sz="4400" baseline="30000" dirty="0">
                <a:latin typeface="Times New Roman" panose="02020603050405020304" pitchFamily="18" charset="0"/>
                <a:cs typeface="Times New Roman" panose="02020603050405020304" pitchFamily="18" charset="0"/>
              </a:rPr>
              <a:t>14</a:t>
            </a:r>
            <a:endParaRPr lang="en-US" sz="44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EB8FF445-FB7C-96CE-C6AB-4C1C84AB25D2}"/>
              </a:ext>
            </a:extLst>
          </p:cNvPr>
          <p:cNvSpPr txBox="1"/>
          <p:nvPr/>
        </p:nvSpPr>
        <p:spPr>
          <a:xfrm>
            <a:off x="28359267" y="13263166"/>
            <a:ext cx="11194228" cy="1200329"/>
          </a:xfrm>
          <a:prstGeom prst="rect">
            <a:avLst/>
          </a:prstGeom>
          <a:solidFill>
            <a:srgbClr val="4170CF"/>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Times New Roman" panose="02020603050405020304" pitchFamily="18" charset="0"/>
                <a:cs typeface="Times New Roman" panose="02020603050405020304" pitchFamily="18" charset="0"/>
              </a:rPr>
              <a:t>Side Effects</a:t>
            </a:r>
          </a:p>
        </p:txBody>
      </p:sp>
      <p:pic>
        <p:nvPicPr>
          <p:cNvPr id="30" name="Picture 29">
            <a:extLst>
              <a:ext uri="{FF2B5EF4-FFF2-40B4-BE49-F238E27FC236}">
                <a16:creationId xmlns:a16="http://schemas.microsoft.com/office/drawing/2014/main" id="{A920EB95-D0AE-E9E4-082B-618F00AAD826}"/>
              </a:ext>
            </a:extLst>
          </p:cNvPr>
          <p:cNvPicPr>
            <a:picLocks noChangeAspect="1"/>
          </p:cNvPicPr>
          <p:nvPr/>
        </p:nvPicPr>
        <p:blipFill rotWithShape="1">
          <a:blip r:embed="rId9"/>
          <a:srcRect l="959" t="1672" r="1567" b="1797"/>
          <a:stretch/>
        </p:blipFill>
        <p:spPr>
          <a:xfrm>
            <a:off x="15370272" y="14928563"/>
            <a:ext cx="12756677" cy="10540162"/>
          </a:xfrm>
          <a:prstGeom prst="rect">
            <a:avLst/>
          </a:prstGeom>
        </p:spPr>
      </p:pic>
      <p:sp>
        <p:nvSpPr>
          <p:cNvPr id="25" name="Rectangle 24">
            <a:extLst>
              <a:ext uri="{FF2B5EF4-FFF2-40B4-BE49-F238E27FC236}">
                <a16:creationId xmlns:a16="http://schemas.microsoft.com/office/drawing/2014/main" id="{553D5376-281D-FDD4-CD06-F567A07C037C}"/>
              </a:ext>
            </a:extLst>
          </p:cNvPr>
          <p:cNvSpPr/>
          <p:nvPr/>
        </p:nvSpPr>
        <p:spPr>
          <a:xfrm>
            <a:off x="28328501" y="14542657"/>
            <a:ext cx="11224993" cy="1092606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Weight gain</a:t>
            </a:r>
            <a:r>
              <a:rPr lang="en-US" sz="4400" dirty="0">
                <a:latin typeface="Times New Roman" panose="02020603050405020304" pitchFamily="18" charset="0"/>
                <a:cs typeface="Times New Roman" panose="02020603050405020304" pitchFamily="18" charset="0"/>
                <a:sym typeface="Wingdings" panose="05000000000000000000" pitchFamily="2" charset="2"/>
              </a:rPr>
              <a:t> insulin resistance, DM2, tooth decay</a:t>
            </a:r>
            <a:r>
              <a:rPr lang="en-US" sz="4400" baseline="30000" dirty="0">
                <a:latin typeface="Times New Roman" panose="02020603050405020304" pitchFamily="18" charset="0"/>
                <a:cs typeface="Times New Roman" panose="02020603050405020304" pitchFamily="18" charset="0"/>
                <a:sym typeface="Wingdings" panose="05000000000000000000" pitchFamily="2" charset="2"/>
              </a:rPr>
              <a:t>12</a:t>
            </a:r>
            <a:endParaRPr lang="en-US" sz="4400" dirty="0">
              <a:latin typeface="Times New Roman" panose="02020603050405020304" pitchFamily="18" charset="0"/>
              <a:cs typeface="Times New Roman" panose="02020603050405020304" pitchFamily="18" charset="0"/>
            </a:endParaRPr>
          </a:p>
          <a:p>
            <a:pPr marL="3131820" lvl="1"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Change in lifestyle, increased access to food, sugar cravings</a:t>
            </a:r>
          </a:p>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Opioid-induced constipation (OIC)</a:t>
            </a:r>
          </a:p>
          <a:p>
            <a:pPr marL="3131820" lvl="1"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Treat with high-fiber diet, increased fluid intake and physical activity</a:t>
            </a:r>
          </a:p>
          <a:p>
            <a:pPr marL="3131820" lvl="1"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New adjunct agents specifically for OIC (</a:t>
            </a:r>
            <a:r>
              <a:rPr lang="en-US" sz="4400" dirty="0" err="1">
                <a:latin typeface="Times New Roman" panose="02020603050405020304" pitchFamily="18" charset="0"/>
                <a:cs typeface="Times New Roman" panose="02020603050405020304" pitchFamily="18" charset="0"/>
              </a:rPr>
              <a:t>Relistor</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Amitzia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Movantik</a:t>
            </a:r>
            <a:r>
              <a:rPr lang="en-US" sz="4400" dirty="0">
                <a:latin typeface="Times New Roman" panose="02020603050405020304" pitchFamily="18" charset="0"/>
                <a:cs typeface="Times New Roman" panose="02020603050405020304" pitchFamily="18" charset="0"/>
              </a:rPr>
              <a:t>)</a:t>
            </a:r>
            <a:r>
              <a:rPr lang="en-US" sz="4400" baseline="30000" dirty="0">
                <a:latin typeface="Times New Roman" panose="02020603050405020304" pitchFamily="18" charset="0"/>
                <a:cs typeface="Times New Roman" panose="02020603050405020304" pitchFamily="18" charset="0"/>
              </a:rPr>
              <a:t>13</a:t>
            </a:r>
            <a:endParaRPr lang="en-US" sz="44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Intravenous Drug Abuse (IVDA) Complications</a:t>
            </a:r>
          </a:p>
          <a:p>
            <a:pPr marL="3131820" lvl="1"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Abscesses, cellulitis, track marks</a:t>
            </a:r>
          </a:p>
          <a:p>
            <a:pPr marL="3131820" lvl="1" indent="-57150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Endocarditis, osteomyelitis, bacteremia</a:t>
            </a:r>
            <a:endParaRPr lang="en-US" sz="20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279E197E-59CB-9A4D-E60C-70ADD98ECFD5}"/>
              </a:ext>
            </a:extLst>
          </p:cNvPr>
          <p:cNvSpPr txBox="1"/>
          <p:nvPr/>
        </p:nvSpPr>
        <p:spPr>
          <a:xfrm>
            <a:off x="15337615" y="25807902"/>
            <a:ext cx="35004724" cy="1216123"/>
          </a:xfrm>
          <a:prstGeom prst="rect">
            <a:avLst/>
          </a:prstGeom>
          <a:solidFill>
            <a:srgbClr val="4170CF"/>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Times New Roman" panose="02020603050405020304" pitchFamily="18" charset="0"/>
                <a:cs typeface="Times New Roman" panose="02020603050405020304" pitchFamily="18" charset="0"/>
              </a:rPr>
              <a:t>CME Questions</a:t>
            </a:r>
          </a:p>
        </p:txBody>
      </p:sp>
      <p:sp>
        <p:nvSpPr>
          <p:cNvPr id="32" name="TextBox 31">
            <a:extLst>
              <a:ext uri="{FF2B5EF4-FFF2-40B4-BE49-F238E27FC236}">
                <a16:creationId xmlns:a16="http://schemas.microsoft.com/office/drawing/2014/main" id="{BCCE59EE-22EE-8256-8199-83267360A0A3}"/>
              </a:ext>
            </a:extLst>
          </p:cNvPr>
          <p:cNvSpPr txBox="1"/>
          <p:nvPr/>
        </p:nvSpPr>
        <p:spPr>
          <a:xfrm rot="10800000">
            <a:off x="47105470" y="34014545"/>
            <a:ext cx="3236869" cy="369332"/>
          </a:xfrm>
          <a:prstGeom prst="rect">
            <a:avLst/>
          </a:prstGeom>
          <a:solidFill>
            <a:schemeClr val="accent6">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800" dirty="0">
                <a:effectLst/>
                <a:latin typeface="Calibri" panose="020F0502020204030204" pitchFamily="34" charset="0"/>
                <a:ea typeface="Times New Roman" panose="02020603050405020304" pitchFamily="18" charset="0"/>
              </a:rPr>
              <a:t>Answers: 1.) C, 2.) A, 3.) C, 4.) D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5272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20452</TotalTime>
  <Words>1315</Words>
  <Application>Microsoft Office PowerPoint</Application>
  <PresentationFormat>Custom</PresentationFormat>
  <Paragraphs>103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Symbol</vt:lpstr>
      <vt:lpstr>Times New Roman</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Monica Giacomucci</dc:creator>
  <cp:keywords/>
  <dc:description/>
  <cp:lastModifiedBy>Carolyn Jeffries</cp:lastModifiedBy>
  <cp:revision>135</cp:revision>
  <dcterms:created xsi:type="dcterms:W3CDTF">2017-04-15T00:49:32Z</dcterms:created>
  <dcterms:modified xsi:type="dcterms:W3CDTF">2023-04-17T14:59:46Z</dcterms:modified>
  <cp:category/>
</cp:coreProperties>
</file>