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482" autoAdjust="0"/>
  </p:normalViewPr>
  <p:slideViewPr>
    <p:cSldViewPr>
      <p:cViewPr>
        <p:scale>
          <a:sx n="20" d="100"/>
          <a:sy n="20" d="100"/>
        </p:scale>
        <p:origin x="2264" y="-328"/>
      </p:cViewPr>
      <p:guideLst>
        <p:guide orient="horz" pos="5184"/>
        <p:guide pos="315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4/13/23</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636904" y="4163088"/>
            <a:ext cx="27988438" cy="4247317"/>
          </a:xfrm>
          <a:prstGeom prst="rect">
            <a:avLst/>
          </a:prstGeom>
          <a:noFill/>
        </p:spPr>
        <p:txBody>
          <a:bodyPr wrap="square" rtlCol="0">
            <a:spAutoFit/>
          </a:bodyPr>
          <a:lstStyle/>
          <a:p>
            <a:pPr algn="ctr"/>
            <a:r>
              <a:rPr lang="en-US" sz="9000" b="1" dirty="0">
                <a:latin typeface="+mj-lt"/>
                <a:cs typeface="Arial"/>
              </a:rPr>
              <a:t>Continuing Medical Education Poster</a:t>
            </a:r>
          </a:p>
          <a:p>
            <a:pPr algn="ctr"/>
            <a:r>
              <a:rPr lang="en-US" sz="9000" b="1" dirty="0">
                <a:latin typeface="+mj-lt"/>
                <a:cs typeface="Arial"/>
              </a:rPr>
              <a:t>Veronica Woods, PA-S2</a:t>
            </a:r>
          </a:p>
          <a:p>
            <a:pPr algn="ctr"/>
            <a:r>
              <a:rPr lang="en-US" sz="9000" b="1" dirty="0">
                <a:latin typeface="+mj-lt"/>
                <a:cs typeface="Arial"/>
              </a:rPr>
              <a:t>Professor Sophie M. Farley, MMS, PA-C</a:t>
            </a:r>
            <a:endParaRPr lang="en-US" sz="6600" b="1" dirty="0">
              <a:latin typeface="+mj-lt"/>
              <a:cs typeface="Arial"/>
            </a:endParaRP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677668"/>
            <a:ext cx="10287000" cy="4005072"/>
          </a:xfrm>
          <a:prstGeom prst="rect">
            <a:avLst/>
          </a:prstGeom>
        </p:spPr>
      </p:pic>
      <p:sp>
        <p:nvSpPr>
          <p:cNvPr id="19" name="TextBox 18"/>
          <p:cNvSpPr txBox="1"/>
          <p:nvPr/>
        </p:nvSpPr>
        <p:spPr>
          <a:xfrm>
            <a:off x="6002199" y="906842"/>
            <a:ext cx="39202002" cy="3046988"/>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Review of Diagnosis &amp; Treatment of Chronic Traumatic Encephalopathy in Adults</a:t>
            </a:r>
            <a:endParaRPr lang="en-US" sz="105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D14BBAA-9E83-95BD-59C6-B6A3A8F6486B}"/>
              </a:ext>
            </a:extLst>
          </p:cNvPr>
          <p:cNvSpPr txBox="1"/>
          <p:nvPr/>
        </p:nvSpPr>
        <p:spPr>
          <a:xfrm>
            <a:off x="1828800" y="8686800"/>
            <a:ext cx="14782800" cy="1646605"/>
          </a:xfrm>
          <a:prstGeom prst="rect">
            <a:avLst/>
          </a:prstGeom>
          <a:solidFill>
            <a:srgbClr val="4377B6"/>
          </a:solidFill>
        </p:spPr>
        <p:txBody>
          <a:bodyPr wrap="square" rtlCol="0">
            <a:spAutoFit/>
          </a:bodyPr>
          <a:lstStyle/>
          <a:p>
            <a:pPr algn="ctr"/>
            <a:r>
              <a:rPr lang="en-US" dirty="0">
                <a:solidFill>
                  <a:schemeClr val="bg1"/>
                </a:solidFill>
              </a:rPr>
              <a:t>Abstract</a:t>
            </a:r>
          </a:p>
        </p:txBody>
      </p:sp>
      <p:sp>
        <p:nvSpPr>
          <p:cNvPr id="6" name="TextBox 5">
            <a:extLst>
              <a:ext uri="{FF2B5EF4-FFF2-40B4-BE49-F238E27FC236}">
                <a16:creationId xmlns:a16="http://schemas.microsoft.com/office/drawing/2014/main" id="{BC92F3D5-074C-91AD-42F4-29DEA38EBE5E}"/>
              </a:ext>
            </a:extLst>
          </p:cNvPr>
          <p:cNvSpPr txBox="1"/>
          <p:nvPr/>
        </p:nvSpPr>
        <p:spPr>
          <a:xfrm>
            <a:off x="1828800" y="10333405"/>
            <a:ext cx="14782800" cy="6832640"/>
          </a:xfrm>
          <a:prstGeom prst="rect">
            <a:avLst/>
          </a:prstGeom>
          <a:solidFill>
            <a:schemeClr val="tx2">
              <a:lumMod val="20000"/>
              <a:lumOff val="80000"/>
            </a:schemeClr>
          </a:solidFill>
        </p:spPr>
        <p:txBody>
          <a:bodyPr wrap="square" rtlCol="0">
            <a:spAutoFit/>
          </a:bodyPr>
          <a:lstStyle/>
          <a:p>
            <a:r>
              <a:rPr lang="en-US" sz="2400" b="0" i="0" u="none" strike="noStrike" dirty="0">
                <a:solidFill>
                  <a:srgbClr val="000000"/>
                </a:solidFill>
                <a:effectLst/>
                <a:latin typeface="Times New Roman" panose="02020603050405020304" pitchFamily="18" charset="0"/>
              </a:rPr>
              <a:t>Chronic Traumatic Encephalopathy (CTE) is a neurodegenerative condition that is associated with a history of repetitive head trauma.  This condition cannot be diagnosed until after the patient is deceased, leading to challenges for clinicians in identifying and managing patients presenting with CTE features.  By identifying patients at risk for CTE and the presence of associated symptoms, clinicians can intervene as early as possible to prevent the progression of the disease and manage patient’s symptoms to ensure better quality of life.  There is no definitive treatment for CTE, but guidelines have been established to help mitigate that potentially life altering symptoms of neurodegeneration and subsequent cognitive and motor decline.  This paper aims to educate clinicians on modern CTE research findings regarding proposed risk factors, signs, symptoms, diagnostics, and management of CTE.  Peer reviewed literature from recent years was evaluated to provide a summary of the current understanding of CTE, guidelines for management, and future directions for research of the condition</a:t>
            </a:r>
            <a:r>
              <a:rPr lang="en-US" sz="1800" b="0" i="0" u="none" strike="noStrike" dirty="0">
                <a:solidFill>
                  <a:srgbClr val="000000"/>
                </a:solidFill>
                <a:effectLst/>
                <a:latin typeface="Times New Roman" panose="02020603050405020304" pitchFamily="18" charset="0"/>
              </a:rPr>
              <a:t>.</a:t>
            </a:r>
          </a:p>
          <a:p>
            <a:pPr rtl="0">
              <a:spcBef>
                <a:spcPts val="1200"/>
              </a:spcBef>
              <a:spcAft>
                <a:spcPts val="1200"/>
              </a:spcAft>
            </a:pPr>
            <a:r>
              <a:rPr lang="en-US" sz="2400" b="0" i="0" u="none" strike="noStrike" dirty="0">
                <a:solidFill>
                  <a:srgbClr val="000000"/>
                </a:solidFill>
                <a:effectLst/>
                <a:latin typeface="Times New Roman" panose="02020603050405020304" pitchFamily="18" charset="0"/>
              </a:rPr>
              <a:t>Learning Objectives</a:t>
            </a:r>
            <a:endParaRPr lang="en-US" sz="2400" b="0" dirty="0">
              <a:effectLst/>
            </a:endParaRPr>
          </a:p>
          <a:p>
            <a:pPr rtl="0" fontAlgn="base">
              <a:spcBef>
                <a:spcPts val="120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Identify the differences between CTE and similarly presenting conditions such as Alzheimer’s Disease and Parkinson’s Disease</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Understand the physiologic changes that occur following a closed head injury </a:t>
            </a:r>
          </a:p>
          <a:p>
            <a:pPr rtl="0" fontAlgn="base">
              <a:spcBef>
                <a:spcPts val="0"/>
              </a:spcBef>
              <a:spcAft>
                <a:spcPts val="0"/>
              </a:spcAft>
              <a:buFont typeface="Arial" panose="020B0604020202020204" pitchFamily="34" charset="0"/>
              <a:buChar char="•"/>
            </a:pPr>
            <a:r>
              <a:rPr lang="en-US" sz="2400" dirty="0">
                <a:solidFill>
                  <a:srgbClr val="000000"/>
                </a:solidFill>
                <a:latin typeface="Times New Roman" panose="02020603050405020304" pitchFamily="18" charset="0"/>
              </a:rPr>
              <a:t>Understand the nuances in managing patients experiencing cognitive decline including medication management, adjunct therapies, and social support</a:t>
            </a:r>
            <a:endParaRPr lang="en-US" sz="2400" b="0" i="0" u="none" strike="noStrike" dirty="0">
              <a:solidFill>
                <a:srgbClr val="000000"/>
              </a:solidFill>
              <a:effectLst/>
              <a:latin typeface="Times New Roman" panose="02020603050405020304" pitchFamily="18" charset="0"/>
            </a:endParaRPr>
          </a:p>
          <a:p>
            <a:pPr rtl="0" fontAlgn="base">
              <a:spcBef>
                <a:spcPts val="0"/>
              </a:spcBef>
              <a:spcAft>
                <a:spcPts val="1200"/>
              </a:spcAft>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rPr>
              <a:t>Recognize the risk factors, signs, and symptoms associated with CTE</a:t>
            </a:r>
          </a:p>
        </p:txBody>
      </p:sp>
      <p:sp>
        <p:nvSpPr>
          <p:cNvPr id="8" name="TextBox 7">
            <a:extLst>
              <a:ext uri="{FF2B5EF4-FFF2-40B4-BE49-F238E27FC236}">
                <a16:creationId xmlns:a16="http://schemas.microsoft.com/office/drawing/2014/main" id="{DF8766EC-3C54-C75E-E731-88F9A616EAFB}"/>
              </a:ext>
            </a:extLst>
          </p:cNvPr>
          <p:cNvSpPr txBox="1"/>
          <p:nvPr/>
        </p:nvSpPr>
        <p:spPr>
          <a:xfrm>
            <a:off x="1801368" y="17169093"/>
            <a:ext cx="14782800" cy="1646605"/>
          </a:xfrm>
          <a:prstGeom prst="rect">
            <a:avLst/>
          </a:prstGeom>
          <a:solidFill>
            <a:srgbClr val="4377B6"/>
          </a:solidFill>
        </p:spPr>
        <p:txBody>
          <a:bodyPr wrap="square" rtlCol="0">
            <a:spAutoFit/>
          </a:bodyPr>
          <a:lstStyle/>
          <a:p>
            <a:pPr algn="ctr"/>
            <a:r>
              <a:rPr lang="en-US" dirty="0">
                <a:solidFill>
                  <a:schemeClr val="bg1"/>
                </a:solidFill>
              </a:rPr>
              <a:t>Introduction</a:t>
            </a:r>
          </a:p>
        </p:txBody>
      </p:sp>
      <p:sp>
        <p:nvSpPr>
          <p:cNvPr id="9" name="TextBox 8">
            <a:extLst>
              <a:ext uri="{FF2B5EF4-FFF2-40B4-BE49-F238E27FC236}">
                <a16:creationId xmlns:a16="http://schemas.microsoft.com/office/drawing/2014/main" id="{ACC8325B-6555-8048-9E64-255A1587467A}"/>
              </a:ext>
            </a:extLst>
          </p:cNvPr>
          <p:cNvSpPr txBox="1"/>
          <p:nvPr/>
        </p:nvSpPr>
        <p:spPr>
          <a:xfrm>
            <a:off x="35957256" y="16242714"/>
            <a:ext cx="14782800" cy="1646605"/>
          </a:xfrm>
          <a:prstGeom prst="rect">
            <a:avLst/>
          </a:prstGeom>
          <a:solidFill>
            <a:srgbClr val="4377B6"/>
          </a:solidFill>
        </p:spPr>
        <p:txBody>
          <a:bodyPr wrap="square" rtlCol="0">
            <a:spAutoFit/>
          </a:bodyPr>
          <a:lstStyle/>
          <a:p>
            <a:pPr algn="ctr"/>
            <a:r>
              <a:rPr lang="en-US" dirty="0">
                <a:solidFill>
                  <a:schemeClr val="bg1"/>
                </a:solidFill>
              </a:rPr>
              <a:t>CME Questions</a:t>
            </a:r>
          </a:p>
        </p:txBody>
      </p:sp>
      <p:sp>
        <p:nvSpPr>
          <p:cNvPr id="10" name="TextBox 9">
            <a:extLst>
              <a:ext uri="{FF2B5EF4-FFF2-40B4-BE49-F238E27FC236}">
                <a16:creationId xmlns:a16="http://schemas.microsoft.com/office/drawing/2014/main" id="{9BF1A8C2-F875-1D77-8EFC-215E778B9488}"/>
              </a:ext>
            </a:extLst>
          </p:cNvPr>
          <p:cNvSpPr txBox="1"/>
          <p:nvPr/>
        </p:nvSpPr>
        <p:spPr>
          <a:xfrm>
            <a:off x="35957256" y="8686800"/>
            <a:ext cx="14782800" cy="1646605"/>
          </a:xfrm>
          <a:prstGeom prst="rect">
            <a:avLst/>
          </a:prstGeom>
          <a:solidFill>
            <a:srgbClr val="4377B6"/>
          </a:solidFill>
        </p:spPr>
        <p:txBody>
          <a:bodyPr wrap="square" rtlCol="0">
            <a:spAutoFit/>
          </a:bodyPr>
          <a:lstStyle/>
          <a:p>
            <a:pPr algn="ctr"/>
            <a:r>
              <a:rPr lang="en-US" dirty="0">
                <a:solidFill>
                  <a:schemeClr val="bg1"/>
                </a:solidFill>
              </a:rPr>
              <a:t>Conclusions</a:t>
            </a:r>
          </a:p>
        </p:txBody>
      </p:sp>
      <p:sp>
        <p:nvSpPr>
          <p:cNvPr id="12" name="TextBox 11">
            <a:extLst>
              <a:ext uri="{FF2B5EF4-FFF2-40B4-BE49-F238E27FC236}">
                <a16:creationId xmlns:a16="http://schemas.microsoft.com/office/drawing/2014/main" id="{27EEDB40-FF0F-EC37-7B57-151588B06BD8}"/>
              </a:ext>
            </a:extLst>
          </p:cNvPr>
          <p:cNvSpPr txBox="1"/>
          <p:nvPr/>
        </p:nvSpPr>
        <p:spPr>
          <a:xfrm>
            <a:off x="18897600" y="8686800"/>
            <a:ext cx="14782800" cy="1646605"/>
          </a:xfrm>
          <a:prstGeom prst="rect">
            <a:avLst/>
          </a:prstGeom>
          <a:solidFill>
            <a:srgbClr val="4377B6"/>
          </a:solidFill>
        </p:spPr>
        <p:txBody>
          <a:bodyPr wrap="square" rtlCol="0">
            <a:spAutoFit/>
          </a:bodyPr>
          <a:lstStyle/>
          <a:p>
            <a:pPr algn="ctr"/>
            <a:r>
              <a:rPr lang="en-US" dirty="0">
                <a:solidFill>
                  <a:schemeClr val="bg1"/>
                </a:solidFill>
              </a:rPr>
              <a:t>Management</a:t>
            </a:r>
          </a:p>
        </p:txBody>
      </p:sp>
      <p:sp>
        <p:nvSpPr>
          <p:cNvPr id="14" name="TextBox 13">
            <a:extLst>
              <a:ext uri="{FF2B5EF4-FFF2-40B4-BE49-F238E27FC236}">
                <a16:creationId xmlns:a16="http://schemas.microsoft.com/office/drawing/2014/main" id="{133C9E60-3694-6180-B10B-C7358898415B}"/>
              </a:ext>
            </a:extLst>
          </p:cNvPr>
          <p:cNvSpPr txBox="1"/>
          <p:nvPr/>
        </p:nvSpPr>
        <p:spPr>
          <a:xfrm>
            <a:off x="1828800" y="18812650"/>
            <a:ext cx="14782800" cy="8956298"/>
          </a:xfrm>
          <a:prstGeom prst="rect">
            <a:avLst/>
          </a:prstGeom>
          <a:solidFill>
            <a:schemeClr val="tx2">
              <a:lumMod val="20000"/>
              <a:lumOff val="80000"/>
            </a:schemeClr>
          </a:solidFill>
        </p:spPr>
        <p:txBody>
          <a:bodyPr wrap="square" rtlCol="0">
            <a:spAutoFit/>
          </a:bodyPr>
          <a:lstStyle/>
          <a:p>
            <a:r>
              <a:rPr lang="en-US" sz="2400" b="1" i="0" u="none" strike="noStrike" dirty="0">
                <a:solidFill>
                  <a:srgbClr val="000000"/>
                </a:solidFill>
                <a:effectLst/>
                <a:latin typeface="Times New Roman" panose="02020603050405020304" pitchFamily="18" charset="0"/>
              </a:rPr>
              <a:t>Pathophysiology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Not entirely understood</a:t>
            </a:r>
          </a:p>
          <a:p>
            <a:pPr marL="342900" indent="-342900">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rPr>
              <a:t>Activation of microglia, which function as the immune cells of the central nervou</a:t>
            </a:r>
            <a:r>
              <a:rPr lang="en-US" sz="2400" dirty="0">
                <a:solidFill>
                  <a:srgbClr val="000000"/>
                </a:solidFill>
                <a:latin typeface="Times New Roman" panose="02020603050405020304" pitchFamily="18" charset="0"/>
              </a:rPr>
              <a:t>s system, is thought to lead to </a:t>
            </a:r>
            <a:r>
              <a:rPr lang="en-US" sz="2400" dirty="0" err="1">
                <a:solidFill>
                  <a:srgbClr val="000000"/>
                </a:solidFill>
                <a:latin typeface="Times New Roman" panose="02020603050405020304" pitchFamily="18" charset="0"/>
              </a:rPr>
              <a:t>immunoexcitotoxicity</a:t>
            </a:r>
            <a:endParaRPr lang="en-US" sz="2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rPr>
              <a:t>Eventual deposition of neurofibrillary tangles (NFTs) in th</a:t>
            </a:r>
            <a:r>
              <a:rPr lang="en-US" sz="2400" dirty="0">
                <a:solidFill>
                  <a:srgbClr val="000000"/>
                </a:solidFill>
                <a:latin typeface="Times New Roman" panose="02020603050405020304" pitchFamily="18" charset="0"/>
              </a:rPr>
              <a:t>e cerebral cortex</a:t>
            </a:r>
          </a:p>
          <a:p>
            <a:r>
              <a:rPr lang="en-US" sz="2400" b="1" dirty="0">
                <a:solidFill>
                  <a:srgbClr val="000000"/>
                </a:solidFill>
                <a:latin typeface="Times New Roman" panose="02020603050405020304" pitchFamily="18" charset="0"/>
              </a:rPr>
              <a:t>Risk Factors</a:t>
            </a:r>
          </a:p>
          <a:p>
            <a:pPr marL="342900" indent="-342900">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rPr>
              <a:t>Repetitive head impacts, including </a:t>
            </a:r>
            <a:r>
              <a:rPr lang="en-US" sz="2400" i="0" u="none" strike="noStrike" dirty="0" err="1">
                <a:solidFill>
                  <a:srgbClr val="000000"/>
                </a:solidFill>
                <a:effectLst/>
                <a:latin typeface="Times New Roman" panose="02020603050405020304" pitchFamily="18" charset="0"/>
              </a:rPr>
              <a:t>mTBIs</a:t>
            </a:r>
            <a:r>
              <a:rPr lang="en-US" sz="2400" i="0" u="none" strike="noStrike" dirty="0">
                <a:solidFill>
                  <a:srgbClr val="000000"/>
                </a:solidFill>
                <a:effectLst/>
                <a:latin typeface="Times New Roman" panose="02020603050405020304" pitchFamily="18" charset="0"/>
              </a:rPr>
              <a:t> and </a:t>
            </a:r>
            <a:r>
              <a:rPr lang="en-US" sz="2400" i="0" u="none" strike="noStrike" dirty="0" err="1">
                <a:solidFill>
                  <a:srgbClr val="000000"/>
                </a:solidFill>
                <a:effectLst/>
                <a:latin typeface="Times New Roman" panose="02020603050405020304" pitchFamily="18" charset="0"/>
              </a:rPr>
              <a:t>subconcussive</a:t>
            </a:r>
            <a:r>
              <a:rPr lang="en-US" sz="2400" i="0" u="none" strike="noStrike" dirty="0">
                <a:solidFill>
                  <a:srgbClr val="000000"/>
                </a:solidFill>
                <a:effectLst/>
                <a:latin typeface="Times New Roman" panose="02020603050405020304" pitchFamily="18" charset="0"/>
              </a:rPr>
              <a:t> impacts, are </a:t>
            </a:r>
            <a:r>
              <a:rPr lang="en-US" sz="2400" dirty="0">
                <a:solidFill>
                  <a:srgbClr val="000000"/>
                </a:solidFill>
                <a:latin typeface="Times New Roman" panose="02020603050405020304" pitchFamily="18" charset="0"/>
              </a:rPr>
              <a:t>associated with CTE development</a:t>
            </a:r>
          </a:p>
          <a:p>
            <a:pPr marL="2903220" lvl="1" indent="-342900">
              <a:buFont typeface="Arial" panose="020B0604020202020204" pitchFamily="34" charset="0"/>
              <a:buChar char="•"/>
            </a:pPr>
            <a:r>
              <a:rPr lang="en-US" sz="2400" i="0" u="none" strike="noStrike" dirty="0" err="1">
                <a:solidFill>
                  <a:srgbClr val="000000"/>
                </a:solidFill>
                <a:effectLst/>
                <a:latin typeface="Times New Roman" panose="02020603050405020304" pitchFamily="18" charset="0"/>
              </a:rPr>
              <a:t>mTBI</a:t>
            </a:r>
            <a:r>
              <a:rPr lang="en-US" sz="2400" dirty="0">
                <a:solidFill>
                  <a:srgbClr val="000000"/>
                </a:solidFill>
                <a:latin typeface="Times New Roman" panose="02020603050405020304" pitchFamily="18" charset="0"/>
              </a:rPr>
              <a:t> (concussion)- Head trauma resulting in neurologic symptoms</a:t>
            </a:r>
          </a:p>
          <a:p>
            <a:pPr marL="2903220" lvl="1" indent="-342900">
              <a:buFont typeface="Arial" panose="020B0604020202020204" pitchFamily="34" charset="0"/>
              <a:buChar char="•"/>
            </a:pPr>
            <a:r>
              <a:rPr lang="en-US" sz="2400" i="0" u="none" strike="noStrike" dirty="0" err="1">
                <a:solidFill>
                  <a:srgbClr val="000000"/>
                </a:solidFill>
                <a:effectLst/>
                <a:latin typeface="Times New Roman" panose="02020603050405020304" pitchFamily="18" charset="0"/>
              </a:rPr>
              <a:t>Subconcussive</a:t>
            </a:r>
            <a:r>
              <a:rPr lang="en-US" sz="2400" i="0" u="none" strike="noStrike" dirty="0">
                <a:solidFill>
                  <a:srgbClr val="000000"/>
                </a:solidFill>
                <a:effectLst/>
                <a:latin typeface="Times New Roman" panose="02020603050405020304" pitchFamily="18" charset="0"/>
              </a:rPr>
              <a:t> impact-Head trauma without subsequent neurologic sym</a:t>
            </a:r>
            <a:r>
              <a:rPr lang="en-US" sz="2400" dirty="0">
                <a:solidFill>
                  <a:srgbClr val="000000"/>
                </a:solidFill>
                <a:latin typeface="Times New Roman" panose="02020603050405020304" pitchFamily="18" charset="0"/>
              </a:rPr>
              <a:t>ptoms</a:t>
            </a:r>
          </a:p>
          <a:p>
            <a:pPr marL="2903220" lvl="1" indent="-342900">
              <a:buFont typeface="Arial" panose="020B0604020202020204" pitchFamily="34" charset="0"/>
              <a:buChar char="•"/>
            </a:pPr>
            <a:r>
              <a:rPr lang="en-US" sz="2400" i="0" u="none" strike="noStrike" dirty="0">
                <a:solidFill>
                  <a:srgbClr val="000000"/>
                </a:solidFill>
                <a:effectLst/>
                <a:latin typeface="Times New Roman" panose="02020603050405020304" pitchFamily="18" charset="0"/>
              </a:rPr>
              <a:t>Increased rates of repetitive head impacts </a:t>
            </a:r>
            <a:r>
              <a:rPr lang="en-US" sz="2400" dirty="0">
                <a:solidFill>
                  <a:srgbClr val="000000"/>
                </a:solidFill>
                <a:latin typeface="Times New Roman" panose="02020603050405020304" pitchFamily="18" charset="0"/>
              </a:rPr>
              <a:t>have been correlated with worsened cognitive and behavioral symptoms later in life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Athletes who participate in contact sports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American Football, Hockey, Boxing, Rugby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APOE gene has been associated with higher risk of the development of Alzheimer’s Disease, and has also been found in high incidences of CTE patients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APOE alters lipid metabolism of glial cells, leads to increased development of amyloid plaques</a:t>
            </a:r>
          </a:p>
          <a:p>
            <a:r>
              <a:rPr lang="en-US" sz="2400" b="1" dirty="0">
                <a:solidFill>
                  <a:srgbClr val="000000"/>
                </a:solidFill>
                <a:latin typeface="Times New Roman" panose="02020603050405020304" pitchFamily="18" charset="0"/>
              </a:rPr>
              <a:t>Presentation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Average age of onset 42.8 years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Presentations vary greatly between patients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Cognitive symptoms: Memory loss, reduced executive function, suicidal ideation, loss of emotional regulation</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Behavioral symptoms: Rage, aggression, depression, anxiety, apathy, suicidality</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Risk of suicide &amp; suicidal ideation is greatly increased in patients with </a:t>
            </a:r>
            <a:r>
              <a:rPr lang="en-US" sz="2400" dirty="0" err="1">
                <a:solidFill>
                  <a:srgbClr val="000000"/>
                </a:solidFill>
                <a:latin typeface="Times New Roman" panose="02020603050405020304" pitchFamily="18" charset="0"/>
              </a:rPr>
              <a:t>mTBI</a:t>
            </a:r>
            <a:r>
              <a:rPr lang="en-US" sz="2400" dirty="0">
                <a:solidFill>
                  <a:srgbClr val="000000"/>
                </a:solidFill>
                <a:latin typeface="Times New Roman" panose="02020603050405020304" pitchFamily="18" charset="0"/>
              </a:rPr>
              <a:t> history</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Motor symptoms: Dysarthria, Parkinsonism, ataxia, spasticity, gait abnormalities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Oculovestibular symptoms: Blurred vision, double vision, difficulty balancing, dizziness, visuospatial deficits</a:t>
            </a:r>
          </a:p>
        </p:txBody>
      </p:sp>
      <p:sp>
        <p:nvSpPr>
          <p:cNvPr id="15" name="TextBox 14">
            <a:extLst>
              <a:ext uri="{FF2B5EF4-FFF2-40B4-BE49-F238E27FC236}">
                <a16:creationId xmlns:a16="http://schemas.microsoft.com/office/drawing/2014/main" id="{B2512884-49F2-D285-5B38-9B6569579367}"/>
              </a:ext>
            </a:extLst>
          </p:cNvPr>
          <p:cNvSpPr txBox="1"/>
          <p:nvPr/>
        </p:nvSpPr>
        <p:spPr>
          <a:xfrm>
            <a:off x="1801368" y="27765900"/>
            <a:ext cx="14782800" cy="1646605"/>
          </a:xfrm>
          <a:prstGeom prst="rect">
            <a:avLst/>
          </a:prstGeom>
          <a:solidFill>
            <a:srgbClr val="4377B6"/>
          </a:solidFill>
        </p:spPr>
        <p:txBody>
          <a:bodyPr wrap="square" rtlCol="0">
            <a:spAutoFit/>
          </a:bodyPr>
          <a:lstStyle/>
          <a:p>
            <a:pPr algn="ctr"/>
            <a:r>
              <a:rPr lang="en-US" dirty="0">
                <a:solidFill>
                  <a:schemeClr val="bg1"/>
                </a:solidFill>
              </a:rPr>
              <a:t>Diagnosis</a:t>
            </a:r>
          </a:p>
        </p:txBody>
      </p:sp>
      <p:sp>
        <p:nvSpPr>
          <p:cNvPr id="16" name="TextBox 15">
            <a:extLst>
              <a:ext uri="{FF2B5EF4-FFF2-40B4-BE49-F238E27FC236}">
                <a16:creationId xmlns:a16="http://schemas.microsoft.com/office/drawing/2014/main" id="{A274FDCE-0F2B-B471-7E7A-E4C53E0A4D82}"/>
              </a:ext>
            </a:extLst>
          </p:cNvPr>
          <p:cNvSpPr txBox="1"/>
          <p:nvPr/>
        </p:nvSpPr>
        <p:spPr>
          <a:xfrm>
            <a:off x="1801368" y="29406409"/>
            <a:ext cx="14782800" cy="8586966"/>
          </a:xfrm>
          <a:prstGeom prst="rect">
            <a:avLst/>
          </a:prstGeom>
          <a:solidFill>
            <a:schemeClr val="tx2">
              <a:lumMod val="20000"/>
              <a:lumOff val="80000"/>
            </a:schemeClr>
          </a:solidFill>
        </p:spPr>
        <p:txBody>
          <a:bodyPr wrap="square" rtlCol="0">
            <a:spAutoFit/>
          </a:bodyPr>
          <a:lstStyle/>
          <a:p>
            <a:r>
              <a:rPr lang="en-US" sz="2400" dirty="0">
                <a:solidFill>
                  <a:srgbClr val="000000"/>
                </a:solidFill>
                <a:latin typeface="Times New Roman" panose="02020603050405020304" pitchFamily="18" charset="0"/>
              </a:rPr>
              <a:t>Official diagnosis of CTE can only be made with postmortem analysis of brain tissue that meets the criteria outlined in figure 1</a:t>
            </a: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b="1"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Figure 1: </a:t>
            </a:r>
            <a:r>
              <a:rPr lang="en-US" sz="2400" dirty="0">
                <a:solidFill>
                  <a:srgbClr val="000000"/>
                </a:solidFill>
                <a:latin typeface="Times New Roman" panose="02020603050405020304" pitchFamily="18" charset="0"/>
              </a:rPr>
              <a:t>NINDS/NIBIB Criteria for the pathologic diagnosis of CTE [Image from McKee et al., 2023]</a:t>
            </a:r>
            <a:endParaRPr lang="en-US" sz="2400" b="1"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A set of criteria have also been established to help identify living patients with probable CTE.  However, these criteria have been determined not to be very sensitive or specific and are rarely implemented</a:t>
            </a:r>
          </a:p>
          <a:p>
            <a:pPr marL="342900" indent="-342900">
              <a:buFont typeface="Arial" panose="020B0604020202020204" pitchFamily="34" charset="0"/>
              <a:buChar char="•"/>
            </a:pPr>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p:txBody>
      </p:sp>
      <p:pic>
        <p:nvPicPr>
          <p:cNvPr id="17" name="Picture 16">
            <a:extLst>
              <a:ext uri="{FF2B5EF4-FFF2-40B4-BE49-F238E27FC236}">
                <a16:creationId xmlns:a16="http://schemas.microsoft.com/office/drawing/2014/main" id="{1D08FB8C-7FE6-D62A-3FBB-BFE00F255F52}"/>
              </a:ext>
            </a:extLst>
          </p:cNvPr>
          <p:cNvPicPr>
            <a:picLocks noChangeAspect="1"/>
          </p:cNvPicPr>
          <p:nvPr/>
        </p:nvPicPr>
        <p:blipFill>
          <a:blip r:embed="rId3"/>
          <a:stretch>
            <a:fillRect/>
          </a:stretch>
        </p:blipFill>
        <p:spPr>
          <a:xfrm>
            <a:off x="1828800" y="30293501"/>
            <a:ext cx="14660908" cy="3615499"/>
          </a:xfrm>
          <a:prstGeom prst="rect">
            <a:avLst/>
          </a:prstGeom>
        </p:spPr>
      </p:pic>
      <p:sp>
        <p:nvSpPr>
          <p:cNvPr id="18" name="TextBox 17">
            <a:extLst>
              <a:ext uri="{FF2B5EF4-FFF2-40B4-BE49-F238E27FC236}">
                <a16:creationId xmlns:a16="http://schemas.microsoft.com/office/drawing/2014/main" id="{1B8F7EA5-8039-CA10-4F3E-2D70527B770E}"/>
              </a:ext>
            </a:extLst>
          </p:cNvPr>
          <p:cNvSpPr txBox="1"/>
          <p:nvPr/>
        </p:nvSpPr>
        <p:spPr>
          <a:xfrm>
            <a:off x="18897600" y="10333405"/>
            <a:ext cx="14782800" cy="7109639"/>
          </a:xfrm>
          <a:prstGeom prst="rect">
            <a:avLst/>
          </a:prstGeom>
          <a:solidFill>
            <a:schemeClr val="tx2">
              <a:lumMod val="20000"/>
              <a:lumOff val="80000"/>
            </a:schemeClr>
          </a:solid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There are no specific disease modifying treatments or drugs that are FDA approved for CTE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Management is focused on controlling symptoms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Medications recommended for the management of specific symptoms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Depression: SSRIs. Sertraline &amp; escitalopram are specifically shown to reduce aggression as well</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Anxiety: Buspirone, SSRIs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Memory loss: Cholinesterase inhibitors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Parkinsonism: Levodopa/carbidopa, amantadine, COMT inhibitors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Aggression: Benzodiazepines, antipsychotics. Used if conservative measures fail</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Medications to avoid</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In patients with cognitive decline several different classes of meds have been shown to worsen the condition and should be discontinued if possible</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Classes to avoid include antihistamines, benzodiazepines, anticholinergics, muscle relaxants, anticonvulsants, and neuroleptics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Adjunct therapies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Physical &amp; Occupation therapy</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Vestibular rehabilitation</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Social Support: Family meetings, establishing goals of care &amp; advance directives, home care vs memory care facility</a:t>
            </a:r>
          </a:p>
        </p:txBody>
      </p:sp>
      <p:sp>
        <p:nvSpPr>
          <p:cNvPr id="21" name="TextBox 20">
            <a:extLst>
              <a:ext uri="{FF2B5EF4-FFF2-40B4-BE49-F238E27FC236}">
                <a16:creationId xmlns:a16="http://schemas.microsoft.com/office/drawing/2014/main" id="{D283B635-AC73-6A47-5709-409E4BD135FF}"/>
              </a:ext>
            </a:extLst>
          </p:cNvPr>
          <p:cNvSpPr txBox="1"/>
          <p:nvPr/>
        </p:nvSpPr>
        <p:spPr>
          <a:xfrm>
            <a:off x="35957256" y="10333404"/>
            <a:ext cx="14782800" cy="5909310"/>
          </a:xfrm>
          <a:prstGeom prst="rect">
            <a:avLst/>
          </a:prstGeom>
          <a:solidFill>
            <a:schemeClr val="tx2">
              <a:lumMod val="20000"/>
              <a:lumOff val="80000"/>
            </a:schemeClr>
          </a:solidFill>
        </p:spPr>
        <p:txBody>
          <a:bodyPr wrap="square" rtlCol="0">
            <a:spAutoFit/>
          </a:bodyPr>
          <a:lstStyle/>
          <a:p>
            <a:pPr rtl="0">
              <a:spcBef>
                <a:spcPts val="1200"/>
              </a:spcBef>
              <a:spcAft>
                <a:spcPts val="1200"/>
              </a:spcAft>
            </a:pPr>
            <a:r>
              <a:rPr lang="en-US" sz="2400" b="0" i="0" u="none" strike="noStrike" dirty="0">
                <a:solidFill>
                  <a:srgbClr val="000000"/>
                </a:solidFill>
                <a:effectLst/>
                <a:latin typeface="Times New Roman" panose="02020603050405020304" pitchFamily="18" charset="0"/>
              </a:rPr>
              <a:t>CTE is a relatively new diagnosis in the medical community and awareness about the condition has increased greatly over the past few years due to increased media attention regarding the disease’s prevalence in the NFL.  The recent attention given to CTE is an opportunity to spread awareness about the condition’s risk factors, prevalence, and methods for prevention.  The development of CTE has been correlated with a history of repetitive head trauma as well as individual genetic factors.  One of the largest barriers to CTE research and treatment is currently the inability to definitively diagnose the condition until the patient’s death with pathological analysis of the brain.  Imaging techniques such as MR spectroscopy and PET scan are being studied as potential methods for diagnosis with promising results.  Until such time when CTE can be diagnosed in vivo, it is crucial for healthcare providers to be able to recognize high-risk patients and the early warning signs of CTE to distinguish it from similarly presenting neurological conditions and provide patients with the appropriate guidance.  Management of CTE is complicated due to the lack of disease modifying treatments and the variable presentation of the disease.  Current strategies for the management of patients with suspected CTE is focused on helping patients cope with symptoms and maintain their quality of life using medications, physical and occupational therapy, and assisting them in planning for their future before the inevitable progression of the disease.</a:t>
            </a:r>
            <a:endParaRPr lang="en-US" sz="2400" b="0" dirty="0">
              <a:effectLst/>
            </a:endParaRPr>
          </a:p>
          <a:p>
            <a:br>
              <a:rPr lang="en-US" sz="800" dirty="0"/>
            </a:br>
            <a:endParaRPr lang="en-US" sz="2400" dirty="0">
              <a:solidFill>
                <a:srgbClr val="000000"/>
              </a:solidFill>
              <a:latin typeface="Times New Roman" panose="02020603050405020304" pitchFamily="18" charset="0"/>
            </a:endParaRPr>
          </a:p>
        </p:txBody>
      </p:sp>
      <p:sp>
        <p:nvSpPr>
          <p:cNvPr id="22" name="TextBox 21">
            <a:extLst>
              <a:ext uri="{FF2B5EF4-FFF2-40B4-BE49-F238E27FC236}">
                <a16:creationId xmlns:a16="http://schemas.microsoft.com/office/drawing/2014/main" id="{BDF29CCF-8179-288E-0332-C14CC38568D7}"/>
              </a:ext>
            </a:extLst>
          </p:cNvPr>
          <p:cNvSpPr txBox="1"/>
          <p:nvPr/>
        </p:nvSpPr>
        <p:spPr>
          <a:xfrm>
            <a:off x="35957256" y="17889318"/>
            <a:ext cx="14782800" cy="9664184"/>
          </a:xfrm>
          <a:prstGeom prst="rect">
            <a:avLst/>
          </a:prstGeom>
          <a:solidFill>
            <a:schemeClr val="tx2">
              <a:lumMod val="20000"/>
              <a:lumOff val="80000"/>
            </a:schemeClr>
          </a:solidFill>
        </p:spPr>
        <p:txBody>
          <a:bodyPr wrap="square" rtlCol="0">
            <a:spAutoFit/>
          </a:bodyPr>
          <a:lstStyle/>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1.  What’s the difference between a concussion (</a:t>
            </a:r>
            <a:r>
              <a:rPr lang="en-US" sz="1800" b="0" i="0" u="none" strike="noStrike" dirty="0" err="1">
                <a:solidFill>
                  <a:srgbClr val="000000"/>
                </a:solidFill>
                <a:effectLst/>
                <a:latin typeface="Times New Roman" panose="02020603050405020304" pitchFamily="18" charset="0"/>
              </a:rPr>
              <a:t>mTBI</a:t>
            </a:r>
            <a:r>
              <a:rPr lang="en-US" sz="1800" b="0" i="0" u="none" strike="noStrike" dirty="0">
                <a:solidFill>
                  <a:srgbClr val="000000"/>
                </a:solidFill>
                <a:effectLst/>
                <a:latin typeface="Times New Roman" panose="02020603050405020304" pitchFamily="18" charset="0"/>
              </a:rPr>
              <a:t>) and a </a:t>
            </a:r>
            <a:r>
              <a:rPr lang="en-US" sz="1800" b="0" i="0" u="none" strike="noStrike" dirty="0" err="1">
                <a:solidFill>
                  <a:srgbClr val="000000"/>
                </a:solidFill>
                <a:effectLst/>
                <a:latin typeface="Times New Roman" panose="02020603050405020304" pitchFamily="18" charset="0"/>
              </a:rPr>
              <a:t>subconcussive</a:t>
            </a:r>
            <a:r>
              <a:rPr lang="en-US" sz="1800" b="0" i="0" u="none" strike="noStrike" dirty="0">
                <a:solidFill>
                  <a:srgbClr val="000000"/>
                </a:solidFill>
                <a:effectLst/>
                <a:latin typeface="Times New Roman" panose="02020603050405020304" pitchFamily="18" charset="0"/>
              </a:rPr>
              <a:t> impact?</a:t>
            </a:r>
            <a:endParaRPr lang="en-US" sz="800" b="0" dirty="0">
              <a:effectLst/>
            </a:endParaRPr>
          </a:p>
          <a:p>
            <a:pPr rtl="0" fontAlgn="base">
              <a:spcBef>
                <a:spcPts val="1200"/>
              </a:spcBef>
              <a:spcAft>
                <a:spcPts val="0"/>
              </a:spcAft>
              <a:buFont typeface="+mj-lt"/>
              <a:buAutoNum type="arabicPeriod"/>
            </a:pPr>
            <a:r>
              <a:rPr lang="en-US" sz="1800" b="0" i="0" u="none" strike="noStrike" dirty="0" err="1">
                <a:solidFill>
                  <a:srgbClr val="000000"/>
                </a:solidFill>
                <a:effectLst/>
                <a:latin typeface="Times New Roman" panose="02020603050405020304" pitchFamily="18" charset="0"/>
              </a:rPr>
              <a:t>mTBI</a:t>
            </a:r>
            <a:r>
              <a:rPr lang="en-US" sz="1800" b="0" i="0" u="none" strike="noStrike" dirty="0">
                <a:solidFill>
                  <a:srgbClr val="000000"/>
                </a:solidFill>
                <a:effectLst/>
                <a:latin typeface="Times New Roman" panose="02020603050405020304" pitchFamily="18" charset="0"/>
              </a:rPr>
              <a:t> is when head trauma leads to an open head injury, while a </a:t>
            </a:r>
            <a:r>
              <a:rPr lang="en-US" sz="1800" b="0" i="0" u="none" strike="noStrike" dirty="0" err="1">
                <a:solidFill>
                  <a:srgbClr val="000000"/>
                </a:solidFill>
                <a:effectLst/>
                <a:latin typeface="Times New Roman" panose="02020603050405020304" pitchFamily="18" charset="0"/>
              </a:rPr>
              <a:t>subconcussive</a:t>
            </a:r>
            <a:r>
              <a:rPr lang="en-US" sz="1800" b="0" i="0" u="none" strike="noStrike" dirty="0">
                <a:solidFill>
                  <a:srgbClr val="000000"/>
                </a:solidFill>
                <a:effectLst/>
                <a:latin typeface="Times New Roman" panose="02020603050405020304" pitchFamily="18" charset="0"/>
              </a:rPr>
              <a:t> impact is a closed head injury</a:t>
            </a:r>
          </a:p>
          <a:p>
            <a:pPr rtl="0" fontAlgn="base">
              <a:spcBef>
                <a:spcPts val="0"/>
              </a:spcBef>
              <a:spcAft>
                <a:spcPts val="0"/>
              </a:spcAft>
              <a:buFont typeface="+mj-lt"/>
              <a:buAutoNum type="arabicPeriod"/>
            </a:pPr>
            <a:r>
              <a:rPr lang="en-US" sz="1800" b="0" i="0" u="none" strike="noStrike" dirty="0" err="1">
                <a:solidFill>
                  <a:srgbClr val="000000"/>
                </a:solidFill>
                <a:effectLst/>
                <a:latin typeface="Times New Roman" panose="02020603050405020304" pitchFamily="18" charset="0"/>
              </a:rPr>
              <a:t>mTBI</a:t>
            </a:r>
            <a:r>
              <a:rPr lang="en-US" sz="1800" b="0" i="0" u="none" strike="noStrike" dirty="0">
                <a:solidFill>
                  <a:srgbClr val="000000"/>
                </a:solidFill>
                <a:effectLst/>
                <a:latin typeface="Times New Roman" panose="02020603050405020304" pitchFamily="18" charset="0"/>
              </a:rPr>
              <a:t> occurs when a blow to the head is followed by subsequent neurologic symptoms, and a </a:t>
            </a:r>
            <a:r>
              <a:rPr lang="en-US" sz="1800" b="0" i="0" u="none" strike="noStrike" dirty="0" err="1">
                <a:solidFill>
                  <a:srgbClr val="000000"/>
                </a:solidFill>
                <a:effectLst/>
                <a:latin typeface="Times New Roman" panose="02020603050405020304" pitchFamily="18" charset="0"/>
              </a:rPr>
              <a:t>subconcussive</a:t>
            </a:r>
            <a:r>
              <a:rPr lang="en-US" sz="1800" b="0" i="0" u="none" strike="noStrike" dirty="0">
                <a:solidFill>
                  <a:srgbClr val="000000"/>
                </a:solidFill>
                <a:effectLst/>
                <a:latin typeface="Times New Roman" panose="02020603050405020304" pitchFamily="18" charset="0"/>
              </a:rPr>
              <a:t> impact is when a patient sustains a head injury but doesn’t display the symptoms that meet the criteria for concussion</a:t>
            </a:r>
          </a:p>
          <a:p>
            <a:pPr rtl="0" fontAlgn="base">
              <a:spcBef>
                <a:spcPts val="0"/>
              </a:spcBef>
              <a:spcAft>
                <a:spcPts val="0"/>
              </a:spcAft>
              <a:buFont typeface="+mj-lt"/>
              <a:buAutoNum type="arabicPeriod"/>
            </a:pPr>
            <a:r>
              <a:rPr lang="en-US" sz="1800" b="0" i="0" u="none" strike="noStrike" dirty="0" err="1">
                <a:solidFill>
                  <a:srgbClr val="000000"/>
                </a:solidFill>
                <a:effectLst/>
                <a:latin typeface="Times New Roman" panose="02020603050405020304" pitchFamily="18" charset="0"/>
              </a:rPr>
              <a:t>mTBI</a:t>
            </a:r>
            <a:r>
              <a:rPr lang="en-US" sz="1800" b="0" i="0" u="none" strike="noStrike" dirty="0">
                <a:solidFill>
                  <a:srgbClr val="000000"/>
                </a:solidFill>
                <a:effectLst/>
                <a:latin typeface="Times New Roman" panose="02020603050405020304" pitchFamily="18" charset="0"/>
              </a:rPr>
              <a:t> always leads to CTE, while a </a:t>
            </a:r>
            <a:r>
              <a:rPr lang="en-US" sz="1800" b="0" i="0" u="none" strike="noStrike" dirty="0" err="1">
                <a:solidFill>
                  <a:srgbClr val="000000"/>
                </a:solidFill>
                <a:effectLst/>
                <a:latin typeface="Times New Roman" panose="02020603050405020304" pitchFamily="18" charset="0"/>
              </a:rPr>
              <a:t>subconcussive</a:t>
            </a:r>
            <a:r>
              <a:rPr lang="en-US" sz="1800" b="0" i="0" u="none" strike="noStrike" dirty="0">
                <a:solidFill>
                  <a:srgbClr val="000000"/>
                </a:solidFill>
                <a:effectLst/>
                <a:latin typeface="Times New Roman" panose="02020603050405020304" pitchFamily="18" charset="0"/>
              </a:rPr>
              <a:t> impact only leads to CTE in 50% of cases</a:t>
            </a:r>
          </a:p>
          <a:p>
            <a:pPr rtl="0" fontAlgn="base">
              <a:spcBef>
                <a:spcPts val="0"/>
              </a:spcBef>
              <a:spcAft>
                <a:spcPts val="1200"/>
              </a:spcAft>
              <a:buFont typeface="+mj-lt"/>
              <a:buAutoNum type="arabicPeriod"/>
            </a:pPr>
            <a:r>
              <a:rPr lang="en-US" sz="1800" b="0" i="0" u="none" strike="noStrike" dirty="0" err="1">
                <a:solidFill>
                  <a:srgbClr val="000000"/>
                </a:solidFill>
                <a:effectLst/>
                <a:latin typeface="Times New Roman" panose="02020603050405020304" pitchFamily="18" charset="0"/>
              </a:rPr>
              <a:t>mTBI</a:t>
            </a:r>
            <a:r>
              <a:rPr lang="en-US" sz="1800" b="0" i="0" u="none" strike="noStrike" dirty="0">
                <a:solidFill>
                  <a:srgbClr val="000000"/>
                </a:solidFill>
                <a:effectLst/>
                <a:latin typeface="Times New Roman" panose="02020603050405020304" pitchFamily="18" charset="0"/>
              </a:rPr>
              <a:t> is the result of shearing forces on the brain, while a </a:t>
            </a:r>
            <a:r>
              <a:rPr lang="en-US" sz="1800" b="0" i="0" u="none" strike="noStrike" dirty="0" err="1">
                <a:solidFill>
                  <a:srgbClr val="000000"/>
                </a:solidFill>
                <a:effectLst/>
                <a:latin typeface="Times New Roman" panose="02020603050405020304" pitchFamily="18" charset="0"/>
              </a:rPr>
              <a:t>subconcussive</a:t>
            </a:r>
            <a:r>
              <a:rPr lang="en-US" sz="1800" b="0" i="0" u="none" strike="noStrike" dirty="0">
                <a:solidFill>
                  <a:srgbClr val="000000"/>
                </a:solidFill>
                <a:effectLst/>
                <a:latin typeface="Times New Roman" panose="02020603050405020304" pitchFamily="18" charset="0"/>
              </a:rPr>
              <a:t> impact is the result of rotational forces</a:t>
            </a: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2. Which of the following diagnostics should you order to definitively diagnose a patient you suspect has CTE?</a:t>
            </a:r>
            <a:endParaRPr lang="en-US" sz="800" b="0" dirty="0">
              <a:effectLst/>
            </a:endParaRPr>
          </a:p>
          <a:p>
            <a:pPr rtl="0" fontAlgn="base">
              <a:spcBef>
                <a:spcPts val="120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CT w/contrast</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Magnetic Resonance Spectroscopy</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Brain Biopsy</a:t>
            </a:r>
          </a:p>
          <a:p>
            <a:pPr rtl="0" fontAlgn="base">
              <a:spcBef>
                <a:spcPts val="0"/>
              </a:spcBef>
              <a:spcAft>
                <a:spcPts val="1200"/>
              </a:spcAft>
              <a:buFont typeface="+mj-lt"/>
              <a:buAutoNum type="arabicPeriod"/>
            </a:pPr>
            <a:r>
              <a:rPr lang="en-US" sz="1800" b="0" i="0" u="none" strike="noStrike" dirty="0">
                <a:solidFill>
                  <a:srgbClr val="000000"/>
                </a:solidFill>
                <a:effectLst/>
                <a:latin typeface="Times New Roman" panose="02020603050405020304" pitchFamily="18" charset="0"/>
              </a:rPr>
              <a:t>None!</a:t>
            </a: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3. Which of the following medications should be discontinued in a patient experiencing cognitive decline?</a:t>
            </a:r>
            <a:endParaRPr lang="en-US" sz="800" b="0" dirty="0">
              <a:effectLst/>
            </a:endParaRPr>
          </a:p>
          <a:p>
            <a:pPr rtl="0" fontAlgn="base">
              <a:spcBef>
                <a:spcPts val="120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Lexapro</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Scopolamine</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Lisinopril</a:t>
            </a:r>
          </a:p>
          <a:p>
            <a:pPr rtl="0" fontAlgn="base">
              <a:spcBef>
                <a:spcPts val="0"/>
              </a:spcBef>
              <a:spcAft>
                <a:spcPts val="1200"/>
              </a:spcAft>
              <a:buFont typeface="+mj-lt"/>
              <a:buAutoNum type="arabicPeriod"/>
            </a:pPr>
            <a:r>
              <a:rPr lang="en-US" sz="1800" b="0" i="0" u="none" strike="noStrike" dirty="0">
                <a:solidFill>
                  <a:srgbClr val="000000"/>
                </a:solidFill>
                <a:effectLst/>
                <a:latin typeface="Times New Roman" panose="02020603050405020304" pitchFamily="18" charset="0"/>
              </a:rPr>
              <a:t>Pilocarpine</a:t>
            </a:r>
          </a:p>
          <a:p>
            <a:pPr rtl="0">
              <a:spcBef>
                <a:spcPts val="1200"/>
              </a:spcBef>
              <a:spcAft>
                <a:spcPts val="1200"/>
              </a:spcAft>
            </a:pPr>
            <a:r>
              <a:rPr lang="en-US" sz="1800" b="0" i="0" u="none" strike="noStrike" dirty="0">
                <a:solidFill>
                  <a:srgbClr val="000000"/>
                </a:solidFill>
                <a:effectLst/>
                <a:latin typeface="Times New Roman" panose="02020603050405020304" pitchFamily="18" charset="0"/>
              </a:rPr>
              <a:t>4. What is the function of microglia?</a:t>
            </a:r>
            <a:endParaRPr lang="en-US" sz="800" b="0" dirty="0">
              <a:effectLst/>
            </a:endParaRPr>
          </a:p>
          <a:p>
            <a:pPr rtl="0" fontAlgn="base">
              <a:spcBef>
                <a:spcPts val="120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Immune cells of the central nervous system</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Production of cerebrospinal fluid</a:t>
            </a:r>
          </a:p>
          <a:p>
            <a:pPr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Destruction of excess neurotransmitters</a:t>
            </a:r>
          </a:p>
          <a:p>
            <a:pPr rtl="0" fontAlgn="base">
              <a:spcBef>
                <a:spcPts val="0"/>
              </a:spcBef>
              <a:spcAft>
                <a:spcPts val="1200"/>
              </a:spcAft>
              <a:buFont typeface="+mj-lt"/>
              <a:buAutoNum type="arabicPeriod"/>
            </a:pPr>
            <a:r>
              <a:rPr lang="en-US" sz="1800" b="0" i="0" u="none" strike="noStrike" dirty="0">
                <a:solidFill>
                  <a:srgbClr val="000000"/>
                </a:solidFill>
                <a:effectLst/>
                <a:latin typeface="Times New Roman" panose="02020603050405020304" pitchFamily="18" charset="0"/>
              </a:rPr>
              <a:t>Regulation of vasoconstriction</a:t>
            </a:r>
          </a:p>
          <a:p>
            <a:pPr algn="r" rtl="0">
              <a:spcBef>
                <a:spcPts val="1200"/>
              </a:spcBef>
              <a:spcAft>
                <a:spcPts val="1200"/>
              </a:spcAft>
            </a:pPr>
            <a:br>
              <a:rPr lang="en-US" sz="800" b="0" dirty="0">
                <a:effectLst/>
              </a:rPr>
            </a:br>
            <a:br>
              <a:rPr lang="en-US" sz="800" b="0" dirty="0">
                <a:effectLst/>
              </a:rPr>
            </a:br>
            <a:br>
              <a:rPr lang="en-US" sz="800" b="0" dirty="0">
                <a:effectLst/>
              </a:rPr>
            </a:br>
            <a:r>
              <a:rPr lang="en-US" sz="1800" b="0" i="0" u="none" strike="noStrike" dirty="0">
                <a:solidFill>
                  <a:srgbClr val="000000"/>
                </a:solidFill>
                <a:effectLst/>
                <a:latin typeface="Times New Roman" panose="02020603050405020304" pitchFamily="18" charset="0"/>
              </a:rPr>
              <a:t>        Answers: 1)b, 2)d, 3)b, 4)a</a:t>
            </a:r>
            <a:endParaRPr lang="en-US" sz="800" b="0" dirty="0">
              <a:effectLst/>
            </a:endParaRPr>
          </a:p>
          <a:p>
            <a:br>
              <a:rPr lang="en-US" sz="800" dirty="0"/>
            </a:br>
            <a:endParaRPr lang="en-US" sz="2400" dirty="0">
              <a:solidFill>
                <a:srgbClr val="000000"/>
              </a:solidFill>
              <a:latin typeface="Times New Roman" panose="02020603050405020304" pitchFamily="18" charset="0"/>
            </a:endParaRPr>
          </a:p>
        </p:txBody>
      </p:sp>
      <p:sp>
        <p:nvSpPr>
          <p:cNvPr id="23" name="TextBox 22">
            <a:extLst>
              <a:ext uri="{FF2B5EF4-FFF2-40B4-BE49-F238E27FC236}">
                <a16:creationId xmlns:a16="http://schemas.microsoft.com/office/drawing/2014/main" id="{7FB9E0E6-5052-8525-1559-DB7FEF1190F5}"/>
              </a:ext>
            </a:extLst>
          </p:cNvPr>
          <p:cNvSpPr txBox="1"/>
          <p:nvPr/>
        </p:nvSpPr>
        <p:spPr>
          <a:xfrm>
            <a:off x="36104285" y="29214049"/>
            <a:ext cx="14782800" cy="8779326"/>
          </a:xfrm>
          <a:prstGeom prst="rect">
            <a:avLst/>
          </a:prstGeom>
          <a:solidFill>
            <a:schemeClr val="tx2">
              <a:lumMod val="20000"/>
              <a:lumOff val="80000"/>
            </a:schemeClr>
          </a:solidFill>
        </p:spPr>
        <p:txBody>
          <a:bodyPr wrap="square" rtlCol="0">
            <a:spAutoFit/>
          </a:bodyPr>
          <a:lstStyle/>
          <a:p>
            <a:pPr algn="ctr" rtl="0">
              <a:spcBef>
                <a:spcPts val="1200"/>
              </a:spcBef>
              <a:spcAft>
                <a:spcPts val="1200"/>
              </a:spcAft>
            </a:pPr>
            <a:r>
              <a:rPr lang="en-US" sz="1000" b="1" dirty="0">
                <a:solidFill>
                  <a:srgbClr val="000000"/>
                </a:solidFill>
                <a:latin typeface="Times New Roman" panose="02020603050405020304" pitchFamily="18" charset="0"/>
              </a:rPr>
              <a:t>References</a:t>
            </a:r>
            <a:endParaRPr lang="en-US" sz="1000" b="0" dirty="0">
              <a:effectLst/>
            </a:endParaRP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Cherry JD, Babcock KJ, Goldstein LE. Repetitive head trauma induces chronic traumatic encephalopathy by multiple mechanisms. </a:t>
            </a:r>
            <a:r>
              <a:rPr lang="en-US" sz="1000" b="0" i="1" u="none" strike="noStrike" dirty="0">
                <a:solidFill>
                  <a:srgbClr val="000000"/>
                </a:solidFill>
                <a:effectLst/>
                <a:latin typeface="Times New Roman" panose="02020603050405020304" pitchFamily="18" charset="0"/>
              </a:rPr>
              <a:t>Seminars in Neurology</a:t>
            </a:r>
            <a:r>
              <a:rPr lang="en-US" sz="1000" b="0" i="0" u="none" strike="noStrike" dirty="0">
                <a:solidFill>
                  <a:srgbClr val="000000"/>
                </a:solidFill>
                <a:effectLst/>
                <a:latin typeface="Times New Roman" panose="02020603050405020304" pitchFamily="18" charset="0"/>
              </a:rPr>
              <a:t>. 2020;40(04):430-438. doi:10.1055/s-0040-1713620 </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Changa AR, </a:t>
            </a:r>
            <a:r>
              <a:rPr lang="en-US" sz="1000" b="0" i="0" u="none" strike="noStrike" dirty="0" err="1">
                <a:solidFill>
                  <a:srgbClr val="000000"/>
                </a:solidFill>
                <a:effectLst/>
                <a:latin typeface="Times New Roman" panose="02020603050405020304" pitchFamily="18" charset="0"/>
              </a:rPr>
              <a:t>Vietrogoski</a:t>
            </a:r>
            <a:r>
              <a:rPr lang="en-US" sz="1000" b="0" i="0" u="none" strike="noStrike" dirty="0">
                <a:solidFill>
                  <a:srgbClr val="000000"/>
                </a:solidFill>
                <a:effectLst/>
                <a:latin typeface="Times New Roman" panose="02020603050405020304" pitchFamily="18" charset="0"/>
              </a:rPr>
              <a:t> RA, Carmel PW. Dr Harrison </a:t>
            </a:r>
            <a:r>
              <a:rPr lang="en-US" sz="1000" b="0" i="0" u="none" strike="noStrike" dirty="0" err="1">
                <a:solidFill>
                  <a:srgbClr val="000000"/>
                </a:solidFill>
                <a:effectLst/>
                <a:latin typeface="Times New Roman" panose="02020603050405020304" pitchFamily="18" charset="0"/>
              </a:rPr>
              <a:t>Martland</a:t>
            </a:r>
            <a:r>
              <a:rPr lang="en-US" sz="1000" b="0" i="0" u="none" strike="noStrike" dirty="0">
                <a:solidFill>
                  <a:srgbClr val="000000"/>
                </a:solidFill>
                <a:effectLst/>
                <a:latin typeface="Times New Roman" panose="02020603050405020304" pitchFamily="18" charset="0"/>
              </a:rPr>
              <a:t> and the history of Punch Drunk Syndrome. </a:t>
            </a:r>
            <a:r>
              <a:rPr lang="en-US" sz="1000" b="0" i="1" u="none" strike="noStrike" dirty="0">
                <a:solidFill>
                  <a:srgbClr val="000000"/>
                </a:solidFill>
                <a:effectLst/>
                <a:latin typeface="Times New Roman" panose="02020603050405020304" pitchFamily="18" charset="0"/>
              </a:rPr>
              <a:t>Brain</a:t>
            </a:r>
            <a:r>
              <a:rPr lang="en-US" sz="1000" b="0" i="0" u="none" strike="noStrike" dirty="0">
                <a:solidFill>
                  <a:srgbClr val="000000"/>
                </a:solidFill>
                <a:effectLst/>
                <a:latin typeface="Times New Roman" panose="02020603050405020304" pitchFamily="18" charset="0"/>
              </a:rPr>
              <a:t>. 2017;141(1):318-321. doi:10.1093/brain/awx349</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McKee AC, Stein TD, Huber BR, et al. Chronic traumatic encephalopathy (CTE): Criteria for neuropathological diagnosis and relationship to repetitive head impacts. </a:t>
            </a:r>
            <a:r>
              <a:rPr lang="en-US" sz="1000" b="0" i="1" u="none" strike="noStrike" dirty="0">
                <a:solidFill>
                  <a:srgbClr val="000000"/>
                </a:solidFill>
                <a:effectLst/>
                <a:latin typeface="Times New Roman" panose="02020603050405020304" pitchFamily="18" charset="0"/>
              </a:rPr>
              <a:t>Acta </a:t>
            </a:r>
            <a:r>
              <a:rPr lang="en-US" sz="1000" b="0" i="1" u="none" strike="noStrike" dirty="0" err="1">
                <a:solidFill>
                  <a:srgbClr val="000000"/>
                </a:solidFill>
                <a:effectLst/>
                <a:latin typeface="Times New Roman" panose="02020603050405020304" pitchFamily="18" charset="0"/>
              </a:rPr>
              <a:t>Neuropathologica</a:t>
            </a:r>
            <a:r>
              <a:rPr lang="en-US" sz="1000" b="0" i="0" u="none" strike="noStrike" dirty="0">
                <a:solidFill>
                  <a:srgbClr val="000000"/>
                </a:solidFill>
                <a:effectLst/>
                <a:latin typeface="Times New Roman" panose="02020603050405020304" pitchFamily="18" charset="0"/>
              </a:rPr>
              <a:t>. 2023. doi:10.1007/s00401-023-02540-w </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Dioso</a:t>
            </a:r>
            <a:r>
              <a:rPr lang="en-US" sz="1000" b="0" i="0" u="none" strike="noStrike" dirty="0">
                <a:solidFill>
                  <a:srgbClr val="000000"/>
                </a:solidFill>
                <a:effectLst/>
                <a:latin typeface="Times New Roman" panose="02020603050405020304" pitchFamily="18" charset="0"/>
              </a:rPr>
              <a:t> E, Cerillo J, </a:t>
            </a:r>
            <a:r>
              <a:rPr lang="en-US" sz="1000" b="0" i="0" u="none" strike="noStrike" dirty="0" err="1">
                <a:solidFill>
                  <a:srgbClr val="000000"/>
                </a:solidFill>
                <a:effectLst/>
                <a:latin typeface="Times New Roman" panose="02020603050405020304" pitchFamily="18" charset="0"/>
              </a:rPr>
              <a:t>Azab</a:t>
            </a:r>
            <a:r>
              <a:rPr lang="en-US" sz="1000" b="0" i="0" u="none" strike="noStrike" dirty="0">
                <a:solidFill>
                  <a:srgbClr val="000000"/>
                </a:solidFill>
                <a:effectLst/>
                <a:latin typeface="Times New Roman" panose="02020603050405020304" pitchFamily="18" charset="0"/>
              </a:rPr>
              <a:t> M, et al. </a:t>
            </a:r>
            <a:r>
              <a:rPr lang="en-US" sz="1000" b="0" i="0" u="none" strike="noStrike" dirty="0" err="1">
                <a:solidFill>
                  <a:srgbClr val="000000"/>
                </a:solidFill>
                <a:effectLst/>
                <a:latin typeface="Times New Roman" panose="02020603050405020304" pitchFamily="18" charset="0"/>
              </a:rPr>
              <a:t>Subconcussion</a:t>
            </a:r>
            <a:r>
              <a:rPr lang="en-US" sz="1000" b="0" i="0" u="none" strike="noStrike" dirty="0">
                <a:solidFill>
                  <a:srgbClr val="000000"/>
                </a:solidFill>
                <a:effectLst/>
                <a:latin typeface="Times New Roman" panose="02020603050405020304" pitchFamily="18" charset="0"/>
              </a:rPr>
              <a:t>, concussion, and cognitive decline: The impact of sports related collisions. </a:t>
            </a:r>
            <a:r>
              <a:rPr lang="en-US" sz="1000" b="0" i="1" u="none" strike="noStrike" dirty="0">
                <a:solidFill>
                  <a:srgbClr val="000000"/>
                </a:solidFill>
                <a:effectLst/>
                <a:latin typeface="Times New Roman" panose="02020603050405020304" pitchFamily="18" charset="0"/>
              </a:rPr>
              <a:t>Journal of Medical Research and Surgery</a:t>
            </a:r>
            <a:r>
              <a:rPr lang="en-US" sz="1000" b="0" i="0" u="none" strike="noStrike" dirty="0">
                <a:solidFill>
                  <a:srgbClr val="000000"/>
                </a:solidFill>
                <a:effectLst/>
                <a:latin typeface="Times New Roman" panose="02020603050405020304" pitchFamily="18" charset="0"/>
              </a:rPr>
              <a:t>. 2022;3(4):54-63. doi:10.52916/jmrs224081</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Gardner AJ, </a:t>
            </a:r>
            <a:r>
              <a:rPr lang="en-US" sz="1000" b="0" i="0" u="none" strike="noStrike" dirty="0" err="1">
                <a:solidFill>
                  <a:srgbClr val="000000"/>
                </a:solidFill>
                <a:effectLst/>
                <a:latin typeface="Times New Roman" panose="02020603050405020304" pitchFamily="18" charset="0"/>
              </a:rPr>
              <a:t>Quarrie</a:t>
            </a:r>
            <a:r>
              <a:rPr lang="en-US" sz="1000" b="0" i="0" u="none" strike="noStrike" dirty="0">
                <a:solidFill>
                  <a:srgbClr val="000000"/>
                </a:solidFill>
                <a:effectLst/>
                <a:latin typeface="Times New Roman" panose="02020603050405020304" pitchFamily="18" charset="0"/>
              </a:rPr>
              <a:t> KL, Iverson GL. The epidemiology of sport-related concussion: What the rehabilitation clinician needs to know. </a:t>
            </a:r>
            <a:r>
              <a:rPr lang="en-US" sz="1000" b="0" i="1" u="none" strike="noStrike" dirty="0">
                <a:solidFill>
                  <a:srgbClr val="000000"/>
                </a:solidFill>
                <a:effectLst/>
                <a:latin typeface="Times New Roman" panose="02020603050405020304" pitchFamily="18" charset="0"/>
              </a:rPr>
              <a:t>Journal of </a:t>
            </a:r>
            <a:r>
              <a:rPr lang="en-US" sz="1000" b="0" i="1" u="none" strike="noStrike" dirty="0" err="1">
                <a:solidFill>
                  <a:srgbClr val="000000"/>
                </a:solidFill>
                <a:effectLst/>
                <a:latin typeface="Times New Roman" panose="02020603050405020304" pitchFamily="18" charset="0"/>
              </a:rPr>
              <a:t>Orthopaedic</a:t>
            </a:r>
            <a:r>
              <a:rPr lang="en-US" sz="1000" b="0" i="1" u="none" strike="noStrike" dirty="0">
                <a:solidFill>
                  <a:srgbClr val="000000"/>
                </a:solidFill>
                <a:effectLst/>
                <a:latin typeface="Times New Roman" panose="02020603050405020304" pitchFamily="18" charset="0"/>
              </a:rPr>
              <a:t> &amp; Sports Physical Therapy</a:t>
            </a:r>
            <a:r>
              <a:rPr lang="en-US" sz="1000" b="0" i="0" u="none" strike="noStrike" dirty="0">
                <a:solidFill>
                  <a:srgbClr val="000000"/>
                </a:solidFill>
                <a:effectLst/>
                <a:latin typeface="Times New Roman" panose="02020603050405020304" pitchFamily="18" charset="0"/>
              </a:rPr>
              <a:t>. 2019;49(11):768-778. doi:10.2519/jospt.2019.9105</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Fisher M. Faculty opinions recommendation of Clinicopathological Evaluation of chronic traumatic encephalopathy in players of American football. </a:t>
            </a:r>
            <a:r>
              <a:rPr lang="en-US" sz="1000" b="0" i="1" u="none" strike="noStrike" dirty="0">
                <a:solidFill>
                  <a:srgbClr val="000000"/>
                </a:solidFill>
                <a:effectLst/>
                <a:latin typeface="Times New Roman" panose="02020603050405020304" pitchFamily="18" charset="0"/>
              </a:rPr>
              <a:t>Faculty Opinions – Post-Publication Peer Review of the Biomedical Literature</a:t>
            </a:r>
            <a:r>
              <a:rPr lang="en-US" sz="1000" b="0" i="0" u="none" strike="noStrike" dirty="0">
                <a:solidFill>
                  <a:srgbClr val="000000"/>
                </a:solidFill>
                <a:effectLst/>
                <a:latin typeface="Times New Roman" panose="02020603050405020304" pitchFamily="18" charset="0"/>
              </a:rPr>
              <a:t>. 2017. doi:10.3410/f.727838534.793535244</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Montenigro</a:t>
            </a:r>
            <a:r>
              <a:rPr lang="en-US" sz="1000" b="0" i="0" u="none" strike="noStrike" dirty="0">
                <a:solidFill>
                  <a:srgbClr val="000000"/>
                </a:solidFill>
                <a:effectLst/>
                <a:latin typeface="Times New Roman" panose="02020603050405020304" pitchFamily="18" charset="0"/>
              </a:rPr>
              <a:t> PH, </a:t>
            </a:r>
            <a:r>
              <a:rPr lang="en-US" sz="1000" b="0" i="0" u="none" strike="noStrike" dirty="0" err="1">
                <a:solidFill>
                  <a:srgbClr val="000000"/>
                </a:solidFill>
                <a:effectLst/>
                <a:latin typeface="Times New Roman" panose="02020603050405020304" pitchFamily="18" charset="0"/>
              </a:rPr>
              <a:t>Alosco</a:t>
            </a:r>
            <a:r>
              <a:rPr lang="en-US" sz="1000" b="0" i="0" u="none" strike="noStrike" dirty="0">
                <a:solidFill>
                  <a:srgbClr val="000000"/>
                </a:solidFill>
                <a:effectLst/>
                <a:latin typeface="Times New Roman" panose="02020603050405020304" pitchFamily="18" charset="0"/>
              </a:rPr>
              <a:t> ML, Martin BM, et al. Cumulative head impact exposure predicts later-life depression, apathy, executive dysfunction, and cognitive impairment in former high school and college football players. </a:t>
            </a:r>
            <a:r>
              <a:rPr lang="en-US" sz="1000" b="0" i="1" u="none" strike="noStrike" dirty="0">
                <a:solidFill>
                  <a:srgbClr val="000000"/>
                </a:solidFill>
                <a:effectLst/>
                <a:latin typeface="Times New Roman" panose="02020603050405020304" pitchFamily="18" charset="0"/>
              </a:rPr>
              <a:t>Journal of Neurotrauma</a:t>
            </a:r>
            <a:r>
              <a:rPr lang="en-US" sz="1000" b="0" i="0" u="none" strike="noStrike" dirty="0">
                <a:solidFill>
                  <a:srgbClr val="000000"/>
                </a:solidFill>
                <a:effectLst/>
                <a:latin typeface="Times New Roman" panose="02020603050405020304" pitchFamily="18" charset="0"/>
              </a:rPr>
              <a:t>. 2017;34(2):328-340. doi:10.1089/neu.2016.4413</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Mez</a:t>
            </a:r>
            <a:r>
              <a:rPr lang="en-US" sz="1000" b="0" i="0" u="none" strike="noStrike" dirty="0">
                <a:solidFill>
                  <a:srgbClr val="000000"/>
                </a:solidFill>
                <a:effectLst/>
                <a:latin typeface="Times New Roman" panose="02020603050405020304" pitchFamily="18" charset="0"/>
              </a:rPr>
              <a:t>, J, </a:t>
            </a:r>
            <a:r>
              <a:rPr lang="en-US" sz="1000" b="0" i="0" u="none" strike="noStrike" dirty="0" err="1">
                <a:solidFill>
                  <a:srgbClr val="000000"/>
                </a:solidFill>
                <a:effectLst/>
                <a:latin typeface="Times New Roman" panose="02020603050405020304" pitchFamily="18" charset="0"/>
              </a:rPr>
              <a:t>Daneshvar</a:t>
            </a:r>
            <a:r>
              <a:rPr lang="en-US" sz="1000" b="0" i="0" u="none" strike="noStrike" dirty="0">
                <a:solidFill>
                  <a:srgbClr val="000000"/>
                </a:solidFill>
                <a:effectLst/>
                <a:latin typeface="Times New Roman" panose="02020603050405020304" pitchFamily="18" charset="0"/>
              </a:rPr>
              <a:t>, D, Chua, A, et al. Duration of American Football Play and Chronic Traumatic Encephalopathy.  </a:t>
            </a:r>
            <a:r>
              <a:rPr lang="en-US" sz="1000" b="0" i="1" u="none" strike="noStrike" dirty="0">
                <a:solidFill>
                  <a:srgbClr val="000000"/>
                </a:solidFill>
                <a:effectLst/>
                <a:latin typeface="Times New Roman" panose="02020603050405020304" pitchFamily="18" charset="0"/>
              </a:rPr>
              <a:t>Annals of Neurology.  </a:t>
            </a:r>
            <a:r>
              <a:rPr lang="en-US" sz="1000" b="0" i="0" u="none" strike="noStrike" dirty="0">
                <a:solidFill>
                  <a:srgbClr val="000000"/>
                </a:solidFill>
                <a:effectLst/>
                <a:latin typeface="Times New Roman" panose="02020603050405020304" pitchFamily="18" charset="0"/>
              </a:rPr>
              <a:t>2019.  Doi: 10.1002/ana.25611</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Fan J, Tao W, Li X, et al. The contribution of genetic factors to cognitive impairment and dementia: Apolipoprotein E gene, gene interactions, and polygenic risk. </a:t>
            </a:r>
            <a:r>
              <a:rPr lang="en-US" sz="1000" b="0" i="1" u="none" strike="noStrike" dirty="0">
                <a:solidFill>
                  <a:srgbClr val="000000"/>
                </a:solidFill>
                <a:effectLst/>
                <a:latin typeface="Times New Roman" panose="02020603050405020304" pitchFamily="18" charset="0"/>
              </a:rPr>
              <a:t>International Journal of Molecular Sciences</a:t>
            </a:r>
            <a:r>
              <a:rPr lang="en-US" sz="1000" b="0" i="0" u="none" strike="noStrike" dirty="0">
                <a:solidFill>
                  <a:srgbClr val="000000"/>
                </a:solidFill>
                <a:effectLst/>
                <a:latin typeface="Times New Roman" panose="02020603050405020304" pitchFamily="18" charset="0"/>
              </a:rPr>
              <a:t>. 2019;20(5):1177. doi:10.3390/ijms20051177</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Atherton, K, Han, X, Chung, J.  Association of APOE Genotypes and Chronic Traumatic Encephalopathy.  </a:t>
            </a:r>
            <a:r>
              <a:rPr lang="en-US" sz="1000" b="0" i="1" u="none" strike="noStrike" dirty="0">
                <a:solidFill>
                  <a:srgbClr val="000000"/>
                </a:solidFill>
                <a:effectLst/>
                <a:latin typeface="Times New Roman" panose="02020603050405020304" pitchFamily="18" charset="0"/>
              </a:rPr>
              <a:t>JAMA Neurology.  </a:t>
            </a:r>
            <a:r>
              <a:rPr lang="en-US" sz="1000" b="0" i="0" u="none" strike="noStrike" dirty="0">
                <a:solidFill>
                  <a:srgbClr val="000000"/>
                </a:solidFill>
                <a:effectLst/>
                <a:latin typeface="Times New Roman" panose="02020603050405020304" pitchFamily="18" charset="0"/>
              </a:rPr>
              <a:t>2022;79(8):787-796.  doi:10.1001/</a:t>
            </a:r>
            <a:r>
              <a:rPr lang="en-US" sz="1000" b="0" i="0" u="none" strike="noStrike" dirty="0" err="1">
                <a:solidFill>
                  <a:srgbClr val="000000"/>
                </a:solidFill>
                <a:effectLst/>
                <a:latin typeface="Times New Roman" panose="02020603050405020304" pitchFamily="18" charset="0"/>
              </a:rPr>
              <a:t>jamaneurol</a:t>
            </a:r>
            <a:r>
              <a:rPr lang="en-US" sz="1000" b="0" i="0" u="none" strike="noStrike" dirty="0">
                <a:solidFill>
                  <a:srgbClr val="000000"/>
                </a:solidFill>
                <a:effectLst/>
                <a:latin typeface="Times New Roman" panose="02020603050405020304" pitchFamily="18" charset="0"/>
              </a:rPr>
              <a:t>. 2022.1634</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Youssef SA. Pathology of brain aging and animal models of Neurodegenerative Diseases. </a:t>
            </a:r>
            <a:r>
              <a:rPr lang="en-US" sz="1000" b="0" i="1" u="none" strike="noStrike" dirty="0">
                <a:solidFill>
                  <a:srgbClr val="000000"/>
                </a:solidFill>
                <a:effectLst/>
                <a:latin typeface="Times New Roman" panose="02020603050405020304" pitchFamily="18" charset="0"/>
              </a:rPr>
              <a:t>Conn's Handbook of Models for Human Aging</a:t>
            </a:r>
            <a:r>
              <a:rPr lang="en-US" sz="1000" b="0" i="0" u="none" strike="noStrike" dirty="0">
                <a:solidFill>
                  <a:srgbClr val="000000"/>
                </a:solidFill>
                <a:effectLst/>
                <a:latin typeface="Times New Roman" panose="02020603050405020304" pitchFamily="18" charset="0"/>
              </a:rPr>
              <a:t>. 2018:899-908.    doi:10.1016/b978-0-12-811353-0.00066-x </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Buckland ME, Affleck AJ, Pearce AJ, Suter CM. Chronic traumatic encephalopathy as a preventable environmental disease. </a:t>
            </a:r>
            <a:r>
              <a:rPr lang="en-US" sz="1000" b="0" i="1" u="none" strike="noStrike" dirty="0">
                <a:solidFill>
                  <a:srgbClr val="000000"/>
                </a:solidFill>
                <a:effectLst/>
                <a:latin typeface="Times New Roman" panose="02020603050405020304" pitchFamily="18" charset="0"/>
              </a:rPr>
              <a:t>Frontiers in Neurology</a:t>
            </a:r>
            <a:r>
              <a:rPr lang="en-US" sz="1000" b="0" i="0" u="none" strike="noStrike" dirty="0">
                <a:solidFill>
                  <a:srgbClr val="000000"/>
                </a:solidFill>
                <a:effectLst/>
                <a:latin typeface="Times New Roman" panose="02020603050405020304" pitchFamily="18" charset="0"/>
              </a:rPr>
              <a:t>. 2022;13. doi:10.3389/fneur.2022.880905 </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Ng SY, Lee AY. Traumatic brain injuries: Pathophysiology and potential therapeutic targets. </a:t>
            </a:r>
            <a:r>
              <a:rPr lang="en-US" sz="1000" b="0" i="1" u="none" strike="noStrike" dirty="0">
                <a:solidFill>
                  <a:srgbClr val="000000"/>
                </a:solidFill>
                <a:effectLst/>
                <a:latin typeface="Times New Roman" panose="02020603050405020304" pitchFamily="18" charset="0"/>
              </a:rPr>
              <a:t>Frontiers in Cellular Neuroscience</a:t>
            </a:r>
            <a:r>
              <a:rPr lang="en-US" sz="1000" b="0" i="0" u="none" strike="noStrike" dirty="0">
                <a:solidFill>
                  <a:srgbClr val="000000"/>
                </a:solidFill>
                <a:effectLst/>
                <a:latin typeface="Times New Roman" panose="02020603050405020304" pitchFamily="18" charset="0"/>
              </a:rPr>
              <a:t>. 2019;13. doi:10.3389/fncel.2019.00528</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Bachiller</a:t>
            </a:r>
            <a:r>
              <a:rPr lang="en-US" sz="1000" b="0" i="0" u="none" strike="noStrike" dirty="0">
                <a:solidFill>
                  <a:srgbClr val="000000"/>
                </a:solidFill>
                <a:effectLst/>
                <a:latin typeface="Times New Roman" panose="02020603050405020304" pitchFamily="18" charset="0"/>
              </a:rPr>
              <a:t> S, Jiménez-Ferrer I, Paulus A, et al. Microglia in neurological diseases: A road map to brain-disease dependent-inflammatory response. </a:t>
            </a:r>
            <a:r>
              <a:rPr lang="en-US" sz="1000" b="0" i="1" u="none" strike="noStrike" dirty="0">
                <a:solidFill>
                  <a:srgbClr val="000000"/>
                </a:solidFill>
                <a:effectLst/>
                <a:latin typeface="Times New Roman" panose="02020603050405020304" pitchFamily="18" charset="0"/>
              </a:rPr>
              <a:t>Frontiers in Cellular Neuroscience</a:t>
            </a:r>
            <a:r>
              <a:rPr lang="en-US" sz="1000" b="0" i="0" u="none" strike="noStrike" dirty="0">
                <a:solidFill>
                  <a:srgbClr val="000000"/>
                </a:solidFill>
                <a:effectLst/>
                <a:latin typeface="Times New Roman" panose="02020603050405020304" pitchFamily="18" charset="0"/>
              </a:rPr>
              <a:t>. 2018;12. doi:10.3389/fncel.2018.00488 </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Cherry JD, Stein TD, </a:t>
            </a:r>
            <a:r>
              <a:rPr lang="en-US" sz="1000" b="0" i="0" u="none" strike="noStrike" dirty="0" err="1">
                <a:solidFill>
                  <a:srgbClr val="000000"/>
                </a:solidFill>
                <a:effectLst/>
                <a:latin typeface="Times New Roman" panose="02020603050405020304" pitchFamily="18" charset="0"/>
              </a:rPr>
              <a:t>Tripodis</a:t>
            </a:r>
            <a:r>
              <a:rPr lang="en-US" sz="1000" b="0" i="0" u="none" strike="noStrike" dirty="0">
                <a:solidFill>
                  <a:srgbClr val="000000"/>
                </a:solidFill>
                <a:effectLst/>
                <a:latin typeface="Times New Roman" panose="02020603050405020304" pitchFamily="18" charset="0"/>
              </a:rPr>
              <a:t> Y, et al. CCL11 is increased in the CNS in chronic traumatic encephalopathy but not in </a:t>
            </a:r>
            <a:r>
              <a:rPr lang="en-US" sz="1000" b="0" i="0" u="none" strike="noStrike" dirty="0" err="1">
                <a:solidFill>
                  <a:srgbClr val="000000"/>
                </a:solidFill>
                <a:effectLst/>
                <a:latin typeface="Times New Roman" panose="02020603050405020304" pitchFamily="18" charset="0"/>
              </a:rPr>
              <a:t>alzheimer’s</a:t>
            </a:r>
            <a:r>
              <a:rPr lang="en-US" sz="1000" b="0" i="0" u="none" strike="noStrike" dirty="0">
                <a:solidFill>
                  <a:srgbClr val="000000"/>
                </a:solidFill>
                <a:effectLst/>
                <a:latin typeface="Times New Roman" panose="02020603050405020304" pitchFamily="18" charset="0"/>
              </a:rPr>
              <a:t> disease. </a:t>
            </a:r>
            <a:r>
              <a:rPr lang="en-US" sz="1000" b="0" i="1" u="none" strike="noStrike" dirty="0">
                <a:solidFill>
                  <a:srgbClr val="000000"/>
                </a:solidFill>
                <a:effectLst/>
                <a:latin typeface="Times New Roman" panose="02020603050405020304" pitchFamily="18" charset="0"/>
              </a:rPr>
              <a:t>PLOS ONE</a:t>
            </a:r>
            <a:r>
              <a:rPr lang="en-US" sz="1000" b="0" i="0" u="none" strike="noStrike" dirty="0">
                <a:solidFill>
                  <a:srgbClr val="000000"/>
                </a:solidFill>
                <a:effectLst/>
                <a:latin typeface="Times New Roman" panose="02020603050405020304" pitchFamily="18" charset="0"/>
              </a:rPr>
              <a:t>. 2017;12(9). doi:10.1371/journal.pone.0185541</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Pierre K, Dyson K, </a:t>
            </a:r>
            <a:r>
              <a:rPr lang="en-US" sz="1000" b="0" i="0" u="none" strike="noStrike" dirty="0" err="1">
                <a:solidFill>
                  <a:srgbClr val="000000"/>
                </a:solidFill>
                <a:effectLst/>
                <a:latin typeface="Times New Roman" panose="02020603050405020304" pitchFamily="18" charset="0"/>
              </a:rPr>
              <a:t>Dagra</a:t>
            </a:r>
            <a:r>
              <a:rPr lang="en-US" sz="1000" b="0" i="0" u="none" strike="noStrike" dirty="0">
                <a:solidFill>
                  <a:srgbClr val="000000"/>
                </a:solidFill>
                <a:effectLst/>
                <a:latin typeface="Times New Roman" panose="02020603050405020304" pitchFamily="18" charset="0"/>
              </a:rPr>
              <a:t> A, Williams E, </a:t>
            </a:r>
            <a:r>
              <a:rPr lang="en-US" sz="1000" b="0" i="0" u="none" strike="noStrike" dirty="0" err="1">
                <a:solidFill>
                  <a:srgbClr val="000000"/>
                </a:solidFill>
                <a:effectLst/>
                <a:latin typeface="Times New Roman" panose="02020603050405020304" pitchFamily="18" charset="0"/>
              </a:rPr>
              <a:t>Porche</a:t>
            </a:r>
            <a:r>
              <a:rPr lang="en-US" sz="1000" b="0" i="0" u="none" strike="noStrike" dirty="0">
                <a:solidFill>
                  <a:srgbClr val="000000"/>
                </a:solidFill>
                <a:effectLst/>
                <a:latin typeface="Times New Roman" panose="02020603050405020304" pitchFamily="18" charset="0"/>
              </a:rPr>
              <a:t> K, </a:t>
            </a:r>
            <a:r>
              <a:rPr lang="en-US" sz="1000" b="0" i="0" u="none" strike="noStrike" dirty="0" err="1">
                <a:solidFill>
                  <a:srgbClr val="000000"/>
                </a:solidFill>
                <a:effectLst/>
                <a:latin typeface="Times New Roman" panose="02020603050405020304" pitchFamily="18" charset="0"/>
              </a:rPr>
              <a:t>Lucke-Wold</a:t>
            </a:r>
            <a:r>
              <a:rPr lang="en-US" sz="1000" b="0" i="0" u="none" strike="noStrike" dirty="0">
                <a:solidFill>
                  <a:srgbClr val="000000"/>
                </a:solidFill>
                <a:effectLst/>
                <a:latin typeface="Times New Roman" panose="02020603050405020304" pitchFamily="18" charset="0"/>
              </a:rPr>
              <a:t> B. Chronic traumatic encephalopathy: Update on current clinical diagnosis and management. </a:t>
            </a:r>
            <a:r>
              <a:rPr lang="en-US" sz="1000" b="0" i="1" u="none" strike="noStrike" dirty="0">
                <a:solidFill>
                  <a:srgbClr val="000000"/>
                </a:solidFill>
                <a:effectLst/>
                <a:latin typeface="Times New Roman" panose="02020603050405020304" pitchFamily="18" charset="0"/>
              </a:rPr>
              <a:t>Biomedicines</a:t>
            </a:r>
            <a:r>
              <a:rPr lang="en-US" sz="1000" b="0" i="0" u="none" strike="noStrike" dirty="0">
                <a:solidFill>
                  <a:srgbClr val="000000"/>
                </a:solidFill>
                <a:effectLst/>
                <a:latin typeface="Times New Roman" panose="02020603050405020304" pitchFamily="18" charset="0"/>
              </a:rPr>
              <a:t>. 2021;9(4):415. doi:10.3390/biomedicines9040415</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Tharmaratnam</a:t>
            </a:r>
            <a:r>
              <a:rPr lang="en-US" sz="1000" b="0" i="0" u="none" strike="noStrike" dirty="0">
                <a:solidFill>
                  <a:srgbClr val="000000"/>
                </a:solidFill>
                <a:effectLst/>
                <a:latin typeface="Times New Roman" panose="02020603050405020304" pitchFamily="18" charset="0"/>
              </a:rPr>
              <a:t> T, Iskandar MA, </a:t>
            </a:r>
            <a:r>
              <a:rPr lang="en-US" sz="1000" b="0" i="0" u="none" strike="noStrike" dirty="0" err="1">
                <a:solidFill>
                  <a:srgbClr val="000000"/>
                </a:solidFill>
                <a:effectLst/>
                <a:latin typeface="Times New Roman" panose="02020603050405020304" pitchFamily="18" charset="0"/>
              </a:rPr>
              <a:t>Tabobondung</a:t>
            </a:r>
            <a:r>
              <a:rPr lang="en-US" sz="1000" b="0" i="0" u="none" strike="noStrike" dirty="0">
                <a:solidFill>
                  <a:srgbClr val="000000"/>
                </a:solidFill>
                <a:effectLst/>
                <a:latin typeface="Times New Roman" panose="02020603050405020304" pitchFamily="18" charset="0"/>
              </a:rPr>
              <a:t> TC, </a:t>
            </a:r>
            <a:r>
              <a:rPr lang="en-US" sz="1000" b="0" i="0" u="none" strike="noStrike" dirty="0" err="1">
                <a:solidFill>
                  <a:srgbClr val="000000"/>
                </a:solidFill>
                <a:effectLst/>
                <a:latin typeface="Times New Roman" panose="02020603050405020304" pitchFamily="18" charset="0"/>
              </a:rPr>
              <a:t>Tobbia</a:t>
            </a:r>
            <a:r>
              <a:rPr lang="en-US" sz="1000" b="0" i="0" u="none" strike="noStrike" dirty="0">
                <a:solidFill>
                  <a:srgbClr val="000000"/>
                </a:solidFill>
                <a:effectLst/>
                <a:latin typeface="Times New Roman" panose="02020603050405020304" pitchFamily="18" charset="0"/>
              </a:rPr>
              <a:t> I, </a:t>
            </a:r>
            <a:r>
              <a:rPr lang="en-US" sz="1000" b="0" i="0" u="none" strike="noStrike" dirty="0" err="1">
                <a:solidFill>
                  <a:srgbClr val="000000"/>
                </a:solidFill>
                <a:effectLst/>
                <a:latin typeface="Times New Roman" panose="02020603050405020304" pitchFamily="18" charset="0"/>
              </a:rPr>
              <a:t>Gopee</a:t>
            </a:r>
            <a:r>
              <a:rPr lang="en-US" sz="1000" b="0" i="0" u="none" strike="noStrike" dirty="0">
                <a:solidFill>
                  <a:srgbClr val="000000"/>
                </a:solidFill>
                <a:effectLst/>
                <a:latin typeface="Times New Roman" panose="02020603050405020304" pitchFamily="18" charset="0"/>
              </a:rPr>
              <a:t>-Ramanan P, </a:t>
            </a:r>
            <a:r>
              <a:rPr lang="en-US" sz="1000" b="0" i="0" u="none" strike="noStrike" dirty="0" err="1">
                <a:solidFill>
                  <a:srgbClr val="000000"/>
                </a:solidFill>
                <a:effectLst/>
                <a:latin typeface="Times New Roman" panose="02020603050405020304" pitchFamily="18" charset="0"/>
              </a:rPr>
              <a:t>Tabobondung</a:t>
            </a:r>
            <a:r>
              <a:rPr lang="en-US" sz="1000" b="0" i="0" u="none" strike="noStrike" dirty="0">
                <a:solidFill>
                  <a:srgbClr val="000000"/>
                </a:solidFill>
                <a:effectLst/>
                <a:latin typeface="Times New Roman" panose="02020603050405020304" pitchFamily="18" charset="0"/>
              </a:rPr>
              <a:t>, TA. Chronic traumatic encephalopathy in professional American football players: Where are we now? </a:t>
            </a:r>
            <a:r>
              <a:rPr lang="en-US" sz="1000" b="0" i="1" u="none" strike="noStrike" dirty="0">
                <a:solidFill>
                  <a:srgbClr val="000000"/>
                </a:solidFill>
                <a:effectLst/>
                <a:latin typeface="Times New Roman" panose="02020603050405020304" pitchFamily="18" charset="0"/>
              </a:rPr>
              <a:t>Frontiers in Neurology</a:t>
            </a:r>
            <a:r>
              <a:rPr lang="en-US" sz="1000" b="0" i="0" u="none" strike="noStrike" dirty="0">
                <a:solidFill>
                  <a:srgbClr val="000000"/>
                </a:solidFill>
                <a:effectLst/>
                <a:latin typeface="Times New Roman" panose="02020603050405020304" pitchFamily="18" charset="0"/>
              </a:rPr>
              <a:t>. 2018;9. doi:10.3389/fneur.2018 .00445</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Alosco</a:t>
            </a:r>
            <a:r>
              <a:rPr lang="en-US" sz="1000" b="0" i="0" u="none" strike="noStrike" dirty="0">
                <a:solidFill>
                  <a:srgbClr val="000000"/>
                </a:solidFill>
                <a:effectLst/>
                <a:latin typeface="Times New Roman" panose="02020603050405020304" pitchFamily="18" charset="0"/>
              </a:rPr>
              <a:t> ML, </a:t>
            </a:r>
            <a:r>
              <a:rPr lang="en-US" sz="1000" b="0" i="0" u="none" strike="noStrike" dirty="0" err="1">
                <a:solidFill>
                  <a:srgbClr val="000000"/>
                </a:solidFill>
                <a:effectLst/>
                <a:latin typeface="Times New Roman" panose="02020603050405020304" pitchFamily="18" charset="0"/>
              </a:rPr>
              <a:t>Mariani</a:t>
            </a:r>
            <a:r>
              <a:rPr lang="en-US" sz="1000" b="0" i="0" u="none" strike="noStrike" dirty="0">
                <a:solidFill>
                  <a:srgbClr val="000000"/>
                </a:solidFill>
                <a:effectLst/>
                <a:latin typeface="Times New Roman" panose="02020603050405020304" pitchFamily="18" charset="0"/>
              </a:rPr>
              <a:t> ML, Adler CH, et al. Developing methods to detect and diagnose chronic traumatic encephalopathy during life: Rationale, design, and methodology for the diagnose CTE research project. </a:t>
            </a:r>
            <a:r>
              <a:rPr lang="en-US" sz="1000" b="0" i="1" u="none" strike="noStrike" dirty="0">
                <a:solidFill>
                  <a:srgbClr val="000000"/>
                </a:solidFill>
                <a:effectLst/>
                <a:latin typeface="Times New Roman" panose="02020603050405020304" pitchFamily="18" charset="0"/>
              </a:rPr>
              <a:t>Alzheimer's Research &amp; Therapy</a:t>
            </a:r>
            <a:r>
              <a:rPr lang="en-US" sz="1000" b="0" i="0" u="none" strike="noStrike" dirty="0">
                <a:solidFill>
                  <a:srgbClr val="000000"/>
                </a:solidFill>
                <a:effectLst/>
                <a:latin typeface="Times New Roman" panose="02020603050405020304" pitchFamily="18" charset="0"/>
              </a:rPr>
              <a:t>. 2021;13(1). doi:10.1186/s13195-021-00872-x </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Fralick</a:t>
            </a:r>
            <a:r>
              <a:rPr lang="en-US" sz="1000" b="0" i="0" u="none" strike="noStrike" dirty="0">
                <a:solidFill>
                  <a:srgbClr val="000000"/>
                </a:solidFill>
                <a:effectLst/>
                <a:latin typeface="Times New Roman" panose="02020603050405020304" pitchFamily="18" charset="0"/>
              </a:rPr>
              <a:t> M, Sy E, Hassan A, Burke MJ, </a:t>
            </a:r>
            <a:r>
              <a:rPr lang="en-US" sz="1000" b="0" i="0" u="none" strike="noStrike" dirty="0" err="1">
                <a:solidFill>
                  <a:srgbClr val="000000"/>
                </a:solidFill>
                <a:effectLst/>
                <a:latin typeface="Times New Roman" panose="02020603050405020304" pitchFamily="18" charset="0"/>
              </a:rPr>
              <a:t>Mostofsky</a:t>
            </a:r>
            <a:r>
              <a:rPr lang="en-US" sz="1000" b="0" i="0" u="none" strike="noStrike" dirty="0">
                <a:solidFill>
                  <a:srgbClr val="000000"/>
                </a:solidFill>
                <a:effectLst/>
                <a:latin typeface="Times New Roman" panose="02020603050405020304" pitchFamily="18" charset="0"/>
              </a:rPr>
              <a:t> E, </a:t>
            </a:r>
            <a:r>
              <a:rPr lang="en-US" sz="1000" b="0" i="0" u="none" strike="noStrike" dirty="0" err="1">
                <a:solidFill>
                  <a:srgbClr val="000000"/>
                </a:solidFill>
                <a:effectLst/>
                <a:latin typeface="Times New Roman" panose="02020603050405020304" pitchFamily="18" charset="0"/>
              </a:rPr>
              <a:t>Karsies</a:t>
            </a:r>
            <a:r>
              <a:rPr lang="en-US" sz="1000" b="0" i="0" u="none" strike="noStrike" dirty="0">
                <a:solidFill>
                  <a:srgbClr val="000000"/>
                </a:solidFill>
                <a:effectLst/>
                <a:latin typeface="Times New Roman" panose="02020603050405020304" pitchFamily="18" charset="0"/>
              </a:rPr>
              <a:t> T. Association of concussion with the risk of suicide. </a:t>
            </a:r>
            <a:r>
              <a:rPr lang="en-US" sz="1000" b="0" i="1" u="none" strike="noStrike" dirty="0">
                <a:solidFill>
                  <a:srgbClr val="000000"/>
                </a:solidFill>
                <a:effectLst/>
                <a:latin typeface="Times New Roman" panose="02020603050405020304" pitchFamily="18" charset="0"/>
              </a:rPr>
              <a:t>JAMA Neurology</a:t>
            </a:r>
            <a:r>
              <a:rPr lang="en-US" sz="1000" b="0" i="0" u="none" strike="noStrike" dirty="0">
                <a:solidFill>
                  <a:srgbClr val="000000"/>
                </a:solidFill>
                <a:effectLst/>
                <a:latin typeface="Times New Roman" panose="02020603050405020304" pitchFamily="18" charset="0"/>
              </a:rPr>
              <a:t>. 2019;76(2):144. doi:10.1001/jamaneurol.2018.3487 </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Hearn R, </a:t>
            </a:r>
            <a:r>
              <a:rPr lang="en-US" sz="1000" b="0" i="0" u="none" strike="noStrike" dirty="0" err="1">
                <a:solidFill>
                  <a:srgbClr val="000000"/>
                </a:solidFill>
                <a:effectLst/>
                <a:latin typeface="Times New Roman" panose="02020603050405020304" pitchFamily="18" charset="0"/>
              </a:rPr>
              <a:t>Selfe</a:t>
            </a:r>
            <a:r>
              <a:rPr lang="en-US" sz="1000" b="0" i="0" u="none" strike="noStrike" dirty="0">
                <a:solidFill>
                  <a:srgbClr val="000000"/>
                </a:solidFill>
                <a:effectLst/>
                <a:latin typeface="Times New Roman" panose="02020603050405020304" pitchFamily="18" charset="0"/>
              </a:rPr>
              <a:t> J, Cordero MI, Dobbin N. The effects of active rehabilitation on symptoms associated with Tau Pathology: An umbrella review. implications for chronic traumatic encephalopathy symptom management. </a:t>
            </a:r>
            <a:r>
              <a:rPr lang="en-US" sz="1000" b="0" i="1" u="none" strike="noStrike" dirty="0">
                <a:solidFill>
                  <a:srgbClr val="000000"/>
                </a:solidFill>
                <a:effectLst/>
                <a:latin typeface="Times New Roman" panose="02020603050405020304" pitchFamily="18" charset="0"/>
              </a:rPr>
              <a:t>PLOS ONE</a:t>
            </a:r>
            <a:r>
              <a:rPr lang="en-US" sz="1000" b="0" i="0" u="none" strike="noStrike" dirty="0">
                <a:solidFill>
                  <a:srgbClr val="000000"/>
                </a:solidFill>
                <a:effectLst/>
                <a:latin typeface="Times New Roman" panose="02020603050405020304" pitchFamily="18" charset="0"/>
              </a:rPr>
              <a:t>. 2022;17(7). doi:10.1371/journal.pone.0271213 </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Alosco</a:t>
            </a:r>
            <a:r>
              <a:rPr lang="en-US" sz="1000" b="0" i="0" u="none" strike="noStrike" dirty="0">
                <a:solidFill>
                  <a:srgbClr val="000000"/>
                </a:solidFill>
                <a:effectLst/>
                <a:latin typeface="Times New Roman" panose="02020603050405020304" pitchFamily="18" charset="0"/>
              </a:rPr>
              <a:t> ML, </a:t>
            </a:r>
            <a:r>
              <a:rPr lang="en-US" sz="1000" b="0" i="0" u="none" strike="noStrike" dirty="0" err="1">
                <a:solidFill>
                  <a:srgbClr val="000000"/>
                </a:solidFill>
                <a:effectLst/>
                <a:latin typeface="Times New Roman" panose="02020603050405020304" pitchFamily="18" charset="0"/>
              </a:rPr>
              <a:t>Tripodis</a:t>
            </a:r>
            <a:r>
              <a:rPr lang="en-US" sz="1000" b="0" i="0" u="none" strike="noStrike" dirty="0">
                <a:solidFill>
                  <a:srgbClr val="000000"/>
                </a:solidFill>
                <a:effectLst/>
                <a:latin typeface="Times New Roman" panose="02020603050405020304" pitchFamily="18" charset="0"/>
              </a:rPr>
              <a:t> Y, Rowland B, et al. A magnetic resonance spectroscopy investigation in symptomatic former NFL players. </a:t>
            </a:r>
            <a:r>
              <a:rPr lang="en-US" sz="1000" b="0" i="1" u="none" strike="noStrike" dirty="0">
                <a:solidFill>
                  <a:srgbClr val="000000"/>
                </a:solidFill>
                <a:effectLst/>
                <a:latin typeface="Times New Roman" panose="02020603050405020304" pitchFamily="18" charset="0"/>
              </a:rPr>
              <a:t>Brain Imaging and Behavior</a:t>
            </a:r>
            <a:r>
              <a:rPr lang="en-US" sz="1000" b="0" i="0" u="none" strike="noStrike" dirty="0">
                <a:solidFill>
                  <a:srgbClr val="000000"/>
                </a:solidFill>
                <a:effectLst/>
                <a:latin typeface="Times New Roman" panose="02020603050405020304" pitchFamily="18" charset="0"/>
              </a:rPr>
              <a:t>. 2019;14(5):1419-1429. doi:10.1007/s11682-019-00060-4</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Morgan R, </a:t>
            </a:r>
            <a:r>
              <a:rPr lang="en-US" sz="1000" b="0" i="0" u="none" strike="noStrike" dirty="0" err="1">
                <a:solidFill>
                  <a:srgbClr val="000000"/>
                </a:solidFill>
                <a:effectLst/>
                <a:latin typeface="Times New Roman" panose="02020603050405020304" pitchFamily="18" charset="0"/>
              </a:rPr>
              <a:t>Prosapio</a:t>
            </a:r>
            <a:r>
              <a:rPr lang="en-US" sz="1000" b="0" i="0" u="none" strike="noStrike" dirty="0">
                <a:solidFill>
                  <a:srgbClr val="000000"/>
                </a:solidFill>
                <a:effectLst/>
                <a:latin typeface="Times New Roman" panose="02020603050405020304" pitchFamily="18" charset="0"/>
              </a:rPr>
              <a:t> J, Kara S, </a:t>
            </a:r>
            <a:r>
              <a:rPr lang="en-US" sz="1000" b="0" i="0" u="none" strike="noStrike" dirty="0" err="1">
                <a:solidFill>
                  <a:srgbClr val="000000"/>
                </a:solidFill>
                <a:effectLst/>
                <a:latin typeface="Times New Roman" panose="02020603050405020304" pitchFamily="18" charset="0"/>
              </a:rPr>
              <a:t>Sonty</a:t>
            </a:r>
            <a:r>
              <a:rPr lang="en-US" sz="1000" b="0" i="0" u="none" strike="noStrike" dirty="0">
                <a:solidFill>
                  <a:srgbClr val="000000"/>
                </a:solidFill>
                <a:effectLst/>
                <a:latin typeface="Times New Roman" panose="02020603050405020304" pitchFamily="18" charset="0"/>
              </a:rPr>
              <a:t> S, Youssef P, </a:t>
            </a:r>
            <a:r>
              <a:rPr lang="en-US" sz="1000" b="0" i="0" u="none" strike="noStrike" dirty="0" err="1">
                <a:solidFill>
                  <a:srgbClr val="000000"/>
                </a:solidFill>
                <a:effectLst/>
                <a:latin typeface="Times New Roman" panose="02020603050405020304" pitchFamily="18" charset="0"/>
              </a:rPr>
              <a:t>Nedd</a:t>
            </a:r>
            <a:r>
              <a:rPr lang="en-US" sz="1000" b="0" i="0" u="none" strike="noStrike" dirty="0">
                <a:solidFill>
                  <a:srgbClr val="000000"/>
                </a:solidFill>
                <a:effectLst/>
                <a:latin typeface="Times New Roman" panose="02020603050405020304" pitchFamily="18" charset="0"/>
              </a:rPr>
              <a:t> K. Preliminary clinical diagnostic criteria for chronic traumatic encephalopathy: A case report and literature review. </a:t>
            </a:r>
            <a:r>
              <a:rPr lang="en-US" sz="1000" b="0" i="1" u="none" strike="noStrike" dirty="0">
                <a:solidFill>
                  <a:srgbClr val="000000"/>
                </a:solidFill>
                <a:effectLst/>
                <a:latin typeface="Times New Roman" panose="02020603050405020304" pitchFamily="18" charset="0"/>
              </a:rPr>
              <a:t>Interdisciplinary Neurosurgery</a:t>
            </a:r>
            <a:r>
              <a:rPr lang="en-US" sz="1000" b="0" i="0" u="none" strike="noStrike" dirty="0">
                <a:solidFill>
                  <a:srgbClr val="000000"/>
                </a:solidFill>
                <a:effectLst/>
                <a:latin typeface="Times New Roman" panose="02020603050405020304" pitchFamily="18" charset="0"/>
              </a:rPr>
              <a:t>. 2021;26:101290. doi:10.1016/j.inat.2021.10129</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Reams N, </a:t>
            </a:r>
            <a:r>
              <a:rPr lang="en-US" sz="1000" b="0" i="0" u="none" strike="noStrike" dirty="0" err="1">
                <a:solidFill>
                  <a:srgbClr val="000000"/>
                </a:solidFill>
                <a:effectLst/>
                <a:latin typeface="Times New Roman" panose="02020603050405020304" pitchFamily="18" charset="0"/>
              </a:rPr>
              <a:t>Eckner</a:t>
            </a:r>
            <a:r>
              <a:rPr lang="en-US" sz="1000" b="0" i="0" u="none" strike="noStrike" dirty="0">
                <a:solidFill>
                  <a:srgbClr val="000000"/>
                </a:solidFill>
                <a:effectLst/>
                <a:latin typeface="Times New Roman" panose="02020603050405020304" pitchFamily="18" charset="0"/>
              </a:rPr>
              <a:t> JT, Almeida AA, et al. A clinical approach to the diagnosis of traumatic encephalopathy syndrome. </a:t>
            </a:r>
            <a:r>
              <a:rPr lang="en-US" sz="1000" b="0" i="1" u="none" strike="noStrike" dirty="0">
                <a:solidFill>
                  <a:srgbClr val="000000"/>
                </a:solidFill>
                <a:effectLst/>
                <a:latin typeface="Times New Roman" panose="02020603050405020304" pitchFamily="18" charset="0"/>
              </a:rPr>
              <a:t>JAMA Neurology</a:t>
            </a:r>
            <a:r>
              <a:rPr lang="en-US" sz="1000" b="0" i="0" u="none" strike="noStrike" dirty="0">
                <a:solidFill>
                  <a:srgbClr val="000000"/>
                </a:solidFill>
                <a:effectLst/>
                <a:latin typeface="Times New Roman" panose="02020603050405020304" pitchFamily="18" charset="0"/>
              </a:rPr>
              <a:t>. 2017;73(6):743. doi:10.1001/jamaneurol.2017.5015</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Iverson GL, Gardner AJ. Risk of misdiagnosing chronic traumatic encephalopathy in men with depression. </a:t>
            </a:r>
            <a:r>
              <a:rPr lang="en-US" sz="1000" b="0" i="1" u="none" strike="noStrike" dirty="0">
                <a:solidFill>
                  <a:srgbClr val="000000"/>
                </a:solidFill>
                <a:effectLst/>
                <a:latin typeface="Times New Roman" panose="02020603050405020304" pitchFamily="18" charset="0"/>
              </a:rPr>
              <a:t>The Journal of Neuropsychiatry and Clinical Neurosciences</a:t>
            </a:r>
            <a:r>
              <a:rPr lang="en-US" sz="1000" b="0" i="0" u="none" strike="noStrike" dirty="0">
                <a:solidFill>
                  <a:srgbClr val="000000"/>
                </a:solidFill>
                <a:effectLst/>
                <a:latin typeface="Times New Roman" panose="02020603050405020304" pitchFamily="18" charset="0"/>
              </a:rPr>
              <a:t>. 2020;32(2):139-146. doi:10.1176/appi.neuropsych.19010021</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Cantu R, </a:t>
            </a:r>
            <a:r>
              <a:rPr lang="en-US" sz="1000" b="0" i="0" u="none" strike="noStrike" dirty="0" err="1">
                <a:solidFill>
                  <a:srgbClr val="000000"/>
                </a:solidFill>
                <a:effectLst/>
                <a:latin typeface="Times New Roman" panose="02020603050405020304" pitchFamily="18" charset="0"/>
              </a:rPr>
              <a:t>Budson</a:t>
            </a:r>
            <a:r>
              <a:rPr lang="en-US" sz="1000" b="0" i="0" u="none" strike="noStrike" dirty="0">
                <a:solidFill>
                  <a:srgbClr val="000000"/>
                </a:solidFill>
                <a:effectLst/>
                <a:latin typeface="Times New Roman" panose="02020603050405020304" pitchFamily="18" charset="0"/>
              </a:rPr>
              <a:t> A. Management of chronic traumatic encephalopathy. </a:t>
            </a:r>
            <a:r>
              <a:rPr lang="en-US" sz="1000" b="0" i="1" u="none" strike="noStrike" dirty="0">
                <a:solidFill>
                  <a:srgbClr val="000000"/>
                </a:solidFill>
                <a:effectLst/>
                <a:latin typeface="Times New Roman" panose="02020603050405020304" pitchFamily="18" charset="0"/>
              </a:rPr>
              <a:t>Expert Review of Neurotherapeutics</a:t>
            </a:r>
            <a:r>
              <a:rPr lang="en-US" sz="1000" b="0" i="0" u="none" strike="noStrike" dirty="0">
                <a:solidFill>
                  <a:srgbClr val="000000"/>
                </a:solidFill>
                <a:effectLst/>
                <a:latin typeface="Times New Roman" panose="02020603050405020304" pitchFamily="18" charset="0"/>
              </a:rPr>
              <a:t>. 2019;19(10):1015-1023. doi:10.1080/14737175.2019.1633916</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Rao V, </a:t>
            </a:r>
            <a:r>
              <a:rPr lang="en-US" sz="1000" b="0" i="0" u="none" strike="noStrike" dirty="0" err="1">
                <a:solidFill>
                  <a:srgbClr val="000000"/>
                </a:solidFill>
                <a:effectLst/>
                <a:latin typeface="Times New Roman" panose="02020603050405020304" pitchFamily="18" charset="0"/>
              </a:rPr>
              <a:t>Syeda</a:t>
            </a:r>
            <a:r>
              <a:rPr lang="en-US" sz="1000" b="0" i="0" u="none" strike="noStrike" dirty="0">
                <a:solidFill>
                  <a:srgbClr val="000000"/>
                </a:solidFill>
                <a:effectLst/>
                <a:latin typeface="Times New Roman" panose="02020603050405020304" pitchFamily="18" charset="0"/>
              </a:rPr>
              <a:t> A, Roy D, Peters ME, Vaishnavi S. Neuropsychiatric aspects of concussion: Acute and chronic sequelae. </a:t>
            </a:r>
            <a:r>
              <a:rPr lang="en-US" sz="1000" b="0" i="1" u="none" strike="noStrike" dirty="0">
                <a:solidFill>
                  <a:srgbClr val="000000"/>
                </a:solidFill>
                <a:effectLst/>
                <a:latin typeface="Times New Roman" panose="02020603050405020304" pitchFamily="18" charset="0"/>
              </a:rPr>
              <a:t>Concussion</a:t>
            </a:r>
            <a:r>
              <a:rPr lang="en-US" sz="1000" b="0" i="0" u="none" strike="noStrike" dirty="0">
                <a:solidFill>
                  <a:srgbClr val="000000"/>
                </a:solidFill>
                <a:effectLst/>
                <a:latin typeface="Times New Roman" panose="02020603050405020304" pitchFamily="18" charset="0"/>
              </a:rPr>
              <a:t>. 2017;2(1). doi:10.2217/cnc-2016-0018 </a:t>
            </a:r>
          </a:p>
          <a:p>
            <a:pPr rtl="0" fontAlgn="base">
              <a:spcBef>
                <a:spcPts val="300"/>
              </a:spcBef>
              <a:spcAft>
                <a:spcPts val="300"/>
              </a:spcAft>
              <a:buFont typeface="+mj-lt"/>
              <a:buAutoNum type="arabicPeriod"/>
            </a:pPr>
            <a:r>
              <a:rPr lang="en-US" sz="1000" b="0" i="0" u="none" strike="noStrike" dirty="0" err="1">
                <a:solidFill>
                  <a:srgbClr val="000000"/>
                </a:solidFill>
                <a:effectLst/>
                <a:latin typeface="Times New Roman" panose="02020603050405020304" pitchFamily="18" charset="0"/>
              </a:rPr>
              <a:t>Tarazi</a:t>
            </a:r>
            <a:r>
              <a:rPr lang="en-US" sz="1000" b="0" i="0" u="none" strike="noStrike" dirty="0">
                <a:solidFill>
                  <a:srgbClr val="000000"/>
                </a:solidFill>
                <a:effectLst/>
                <a:latin typeface="Times New Roman" panose="02020603050405020304" pitchFamily="18" charset="0"/>
              </a:rPr>
              <a:t> A, </a:t>
            </a:r>
            <a:r>
              <a:rPr lang="en-US" sz="1000" b="0" i="0" u="none" strike="noStrike" dirty="0" err="1">
                <a:solidFill>
                  <a:srgbClr val="000000"/>
                </a:solidFill>
                <a:effectLst/>
                <a:latin typeface="Times New Roman" panose="02020603050405020304" pitchFamily="18" charset="0"/>
              </a:rPr>
              <a:t>Tator</a:t>
            </a:r>
            <a:r>
              <a:rPr lang="en-US" sz="1000" b="0" i="0" u="none" strike="noStrike" dirty="0">
                <a:solidFill>
                  <a:srgbClr val="000000"/>
                </a:solidFill>
                <a:effectLst/>
                <a:latin typeface="Times New Roman" panose="02020603050405020304" pitchFamily="18" charset="0"/>
              </a:rPr>
              <a:t> CH, </a:t>
            </a:r>
            <a:r>
              <a:rPr lang="en-US" sz="1000" b="0" i="0" u="none" strike="noStrike" dirty="0" err="1">
                <a:solidFill>
                  <a:srgbClr val="000000"/>
                </a:solidFill>
                <a:effectLst/>
                <a:latin typeface="Times New Roman" panose="02020603050405020304" pitchFamily="18" charset="0"/>
              </a:rPr>
              <a:t>Wennberg</a:t>
            </a:r>
            <a:r>
              <a:rPr lang="en-US" sz="1000" b="0" i="0" u="none" strike="noStrike" dirty="0">
                <a:solidFill>
                  <a:srgbClr val="000000"/>
                </a:solidFill>
                <a:effectLst/>
                <a:latin typeface="Times New Roman" panose="02020603050405020304" pitchFamily="18" charset="0"/>
              </a:rPr>
              <a:t> R, et al. Motor function in former professional football players with history of multiple concussions. </a:t>
            </a:r>
            <a:r>
              <a:rPr lang="en-US" sz="1000" b="0" i="1" u="none" strike="noStrike" dirty="0">
                <a:solidFill>
                  <a:srgbClr val="000000"/>
                </a:solidFill>
                <a:effectLst/>
                <a:latin typeface="Times New Roman" panose="02020603050405020304" pitchFamily="18" charset="0"/>
              </a:rPr>
              <a:t>Journal of Neurotrauma</a:t>
            </a:r>
            <a:r>
              <a:rPr lang="en-US" sz="1000" b="0" i="0" u="none" strike="noStrike" dirty="0">
                <a:solidFill>
                  <a:srgbClr val="000000"/>
                </a:solidFill>
                <a:effectLst/>
                <a:latin typeface="Times New Roman" panose="02020603050405020304" pitchFamily="18" charset="0"/>
              </a:rPr>
              <a:t>. 2018;35(8):1003-1007. doi:10.1089/neu.2017.5290</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Fusco, A, </a:t>
            </a:r>
            <a:r>
              <a:rPr lang="en-US" sz="1000" b="0" i="0" u="none" strike="noStrike" dirty="0" err="1">
                <a:solidFill>
                  <a:srgbClr val="000000"/>
                </a:solidFill>
                <a:effectLst/>
                <a:latin typeface="Times New Roman" panose="02020603050405020304" pitchFamily="18" charset="0"/>
              </a:rPr>
              <a:t>Olowofela</a:t>
            </a:r>
            <a:r>
              <a:rPr lang="en-US" sz="1000" b="0" i="0" u="none" strike="noStrike" dirty="0">
                <a:solidFill>
                  <a:srgbClr val="000000"/>
                </a:solidFill>
                <a:effectLst/>
                <a:latin typeface="Times New Roman" panose="02020603050405020304" pitchFamily="18" charset="0"/>
              </a:rPr>
              <a:t>, B, </a:t>
            </a:r>
            <a:r>
              <a:rPr lang="en-US" sz="1000" b="0" i="0" u="none" strike="noStrike" dirty="0" err="1">
                <a:solidFill>
                  <a:srgbClr val="000000"/>
                </a:solidFill>
                <a:effectLst/>
                <a:latin typeface="Times New Roman" panose="02020603050405020304" pitchFamily="18" charset="0"/>
              </a:rPr>
              <a:t>Dagra</a:t>
            </a:r>
            <a:r>
              <a:rPr lang="en-US" sz="1000" b="0" i="0" u="none" strike="noStrike" dirty="0">
                <a:solidFill>
                  <a:srgbClr val="000000"/>
                </a:solidFill>
                <a:effectLst/>
                <a:latin typeface="Times New Roman" panose="02020603050405020304" pitchFamily="18" charset="0"/>
              </a:rPr>
              <a:t>, A, et al.  Management of Neuropsychiatric Symptoms for Chronic Traumatic Encephalopathy.  </a:t>
            </a:r>
            <a:r>
              <a:rPr lang="en-US" sz="1000" b="0" i="1" u="none" strike="noStrike" dirty="0">
                <a:solidFill>
                  <a:srgbClr val="000000"/>
                </a:solidFill>
                <a:effectLst/>
                <a:latin typeface="Times New Roman" panose="02020603050405020304" pitchFamily="18" charset="0"/>
              </a:rPr>
              <a:t>Journal of Psychiatry and Behavioral Sciences.  </a:t>
            </a:r>
            <a:r>
              <a:rPr lang="en-US" sz="1000" b="0" i="0" u="none" strike="noStrike" dirty="0">
                <a:solidFill>
                  <a:srgbClr val="000000"/>
                </a:solidFill>
                <a:effectLst/>
                <a:latin typeface="Times New Roman" panose="02020603050405020304" pitchFamily="18" charset="0"/>
              </a:rPr>
              <a:t>2022. Doi: 10.33582/mppbs.2022.20220903</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Pieper NT, </a:t>
            </a:r>
            <a:r>
              <a:rPr lang="en-US" sz="1000" b="0" i="0" u="none" strike="noStrike" dirty="0" err="1">
                <a:solidFill>
                  <a:srgbClr val="000000"/>
                </a:solidFill>
                <a:effectLst/>
                <a:latin typeface="Times New Roman" panose="02020603050405020304" pitchFamily="18" charset="0"/>
              </a:rPr>
              <a:t>Grossi</a:t>
            </a:r>
            <a:r>
              <a:rPr lang="en-US" sz="1000" b="0" i="0" u="none" strike="noStrike" dirty="0">
                <a:solidFill>
                  <a:srgbClr val="000000"/>
                </a:solidFill>
                <a:effectLst/>
                <a:latin typeface="Times New Roman" panose="02020603050405020304" pitchFamily="18" charset="0"/>
              </a:rPr>
              <a:t> CM, Chan W-Y, et al. Anticholinergic drugs and incident dementia, mild cognitive impairment and cognitive decline: A meta-analysis. </a:t>
            </a:r>
            <a:r>
              <a:rPr lang="en-US" sz="1000" b="0" i="1" u="none" strike="noStrike" dirty="0">
                <a:solidFill>
                  <a:srgbClr val="000000"/>
                </a:solidFill>
                <a:effectLst/>
                <a:latin typeface="Times New Roman" panose="02020603050405020304" pitchFamily="18" charset="0"/>
              </a:rPr>
              <a:t>Age and Ageing</a:t>
            </a:r>
            <a:r>
              <a:rPr lang="en-US" sz="1000" b="0" i="0" u="none" strike="noStrike" dirty="0">
                <a:solidFill>
                  <a:srgbClr val="000000"/>
                </a:solidFill>
                <a:effectLst/>
                <a:latin typeface="Times New Roman" panose="02020603050405020304" pitchFamily="18" charset="0"/>
              </a:rPr>
              <a:t>. 2020;49(6):939-947. doi:10.1093/ageing/afaa090</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Howland RH. Potential adverse effects of discontinuing psychotropic drugs: Part 1: Adrenergic, cholinergic, and histamine drugs. </a:t>
            </a:r>
            <a:r>
              <a:rPr lang="en-US" sz="1000" b="0" i="1" u="none" strike="noStrike" dirty="0">
                <a:solidFill>
                  <a:srgbClr val="000000"/>
                </a:solidFill>
                <a:effectLst/>
                <a:latin typeface="Times New Roman" panose="02020603050405020304" pitchFamily="18" charset="0"/>
              </a:rPr>
              <a:t>Journal of Psychosocial Nursing and Mental Health Services</a:t>
            </a:r>
            <a:r>
              <a:rPr lang="en-US" sz="1000" b="0" i="0" u="none" strike="noStrike" dirty="0">
                <a:solidFill>
                  <a:srgbClr val="000000"/>
                </a:solidFill>
                <a:effectLst/>
                <a:latin typeface="Times New Roman" panose="02020603050405020304" pitchFamily="18" charset="0"/>
              </a:rPr>
              <a:t>. 2010;48(6):11-14. doi:10.3928/02793695-20100506-01</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Reilly S, Miranda-Castillo C, Malouf R, et al. Case management approaches to home support for people with dementia. </a:t>
            </a:r>
            <a:r>
              <a:rPr lang="en-US" sz="1000" b="0" i="1" u="none" strike="noStrike" dirty="0">
                <a:solidFill>
                  <a:srgbClr val="000000"/>
                </a:solidFill>
                <a:effectLst/>
                <a:latin typeface="Times New Roman" panose="02020603050405020304" pitchFamily="18" charset="0"/>
              </a:rPr>
              <a:t>Cochrane Database of Systematic Reviews</a:t>
            </a:r>
            <a:r>
              <a:rPr lang="en-US" sz="1000" b="0" i="0" u="none" strike="noStrike" dirty="0">
                <a:solidFill>
                  <a:srgbClr val="000000"/>
                </a:solidFill>
                <a:effectLst/>
                <a:latin typeface="Times New Roman" panose="02020603050405020304" pitchFamily="18" charset="0"/>
              </a:rPr>
              <a:t>. 2015. doi:10.1002/14651858.cd008345.pub2</a:t>
            </a:r>
          </a:p>
          <a:p>
            <a:pPr rtl="0" fontAlgn="base">
              <a:spcBef>
                <a:spcPts val="300"/>
              </a:spcBef>
              <a:spcAft>
                <a:spcPts val="300"/>
              </a:spcAft>
              <a:buFont typeface="+mj-lt"/>
              <a:buAutoNum type="arabicPeriod"/>
            </a:pPr>
            <a:r>
              <a:rPr lang="en-US" sz="1000" b="0" i="0" u="none" strike="noStrike" dirty="0">
                <a:solidFill>
                  <a:srgbClr val="000000"/>
                </a:solidFill>
                <a:effectLst/>
                <a:latin typeface="Times New Roman" panose="02020603050405020304" pitchFamily="18" charset="0"/>
              </a:rPr>
              <a:t>Breen PW, Krishnan V. Recent preclinical insights into the treatment of chronic traumatic encephalopathy. </a:t>
            </a:r>
            <a:r>
              <a:rPr lang="en-US" sz="1000" b="0" i="1" u="none" strike="noStrike" dirty="0">
                <a:solidFill>
                  <a:srgbClr val="000000"/>
                </a:solidFill>
                <a:effectLst/>
                <a:latin typeface="Times New Roman" panose="02020603050405020304" pitchFamily="18" charset="0"/>
              </a:rPr>
              <a:t>Frontiers in Neuroscience</a:t>
            </a:r>
            <a:r>
              <a:rPr lang="en-US" sz="1000" b="0" i="0" u="none" strike="noStrike" dirty="0">
                <a:solidFill>
                  <a:srgbClr val="000000"/>
                </a:solidFill>
                <a:effectLst/>
                <a:latin typeface="Times New Roman" panose="02020603050405020304" pitchFamily="18" charset="0"/>
              </a:rPr>
              <a:t>. 2020;14. doi:10.3389/fnins.2020.00616</a:t>
            </a:r>
          </a:p>
          <a:p>
            <a:pPr>
              <a:spcBef>
                <a:spcPts val="300"/>
              </a:spcBef>
              <a:spcAft>
                <a:spcPts val="300"/>
              </a:spcAft>
            </a:pPr>
            <a:r>
              <a:rPr lang="en-US" sz="1000" b="0" i="0" u="none" strike="noStrike" dirty="0" err="1">
                <a:solidFill>
                  <a:srgbClr val="000000"/>
                </a:solidFill>
                <a:effectLst/>
                <a:latin typeface="Times New Roman" panose="02020603050405020304" pitchFamily="18" charset="0"/>
              </a:rPr>
              <a:t>Pozdnyakov</a:t>
            </a:r>
            <a:r>
              <a:rPr lang="en-US" sz="1000" b="0" i="0" u="none" strike="noStrike" dirty="0">
                <a:solidFill>
                  <a:srgbClr val="000000"/>
                </a:solidFill>
                <a:effectLst/>
                <a:latin typeface="Times New Roman" panose="02020603050405020304" pitchFamily="18" charset="0"/>
              </a:rPr>
              <a:t> DI, </a:t>
            </a:r>
            <a:r>
              <a:rPr lang="en-US" sz="1000" b="0" i="0" u="none" strike="noStrike" dirty="0" err="1">
                <a:solidFill>
                  <a:srgbClr val="000000"/>
                </a:solidFill>
                <a:effectLst/>
                <a:latin typeface="Times New Roman" panose="02020603050405020304" pitchFamily="18" charset="0"/>
              </a:rPr>
              <a:t>Miroshnichenko</a:t>
            </a:r>
            <a:r>
              <a:rPr lang="en-US" sz="1000" b="0" i="0" u="none" strike="noStrike" dirty="0">
                <a:solidFill>
                  <a:srgbClr val="000000"/>
                </a:solidFill>
                <a:effectLst/>
                <a:latin typeface="Times New Roman" panose="02020603050405020304" pitchFamily="18" charset="0"/>
              </a:rPr>
              <a:t> KA, </a:t>
            </a:r>
            <a:r>
              <a:rPr lang="en-US" sz="1000" b="0" i="0" u="none" strike="noStrike" dirty="0" err="1">
                <a:solidFill>
                  <a:srgbClr val="000000"/>
                </a:solidFill>
                <a:effectLst/>
                <a:latin typeface="Times New Roman" panose="02020603050405020304" pitchFamily="18" charset="0"/>
              </a:rPr>
              <a:t>Voronkov</a:t>
            </a:r>
            <a:r>
              <a:rPr lang="en-US" sz="1000" b="0" i="0" u="none" strike="noStrike" dirty="0">
                <a:solidFill>
                  <a:srgbClr val="000000"/>
                </a:solidFill>
                <a:effectLst/>
                <a:latin typeface="Times New Roman" panose="02020603050405020304" pitchFamily="18" charset="0"/>
              </a:rPr>
              <a:t> AV, </a:t>
            </a:r>
            <a:r>
              <a:rPr lang="en-US" sz="1000" b="0" i="0" u="none" strike="noStrike" dirty="0" err="1">
                <a:solidFill>
                  <a:srgbClr val="000000"/>
                </a:solidFill>
                <a:effectLst/>
                <a:latin typeface="Times New Roman" panose="02020603050405020304" pitchFamily="18" charset="0"/>
              </a:rPr>
              <a:t>Kovaleva</a:t>
            </a:r>
            <a:r>
              <a:rPr lang="en-US" sz="1000" b="0" i="0" u="none" strike="noStrike" dirty="0">
                <a:solidFill>
                  <a:srgbClr val="000000"/>
                </a:solidFill>
                <a:effectLst/>
                <a:latin typeface="Times New Roman" panose="02020603050405020304" pitchFamily="18" charset="0"/>
              </a:rPr>
              <a:t> TG. The administration of the new pyrimidine derivative—4-{2-[2-(3,4-dimethoxyphenyl)-vinyl]-6-ethyl-4 -oxo-5-phenyl-4h-pyrimidine-1-il}</a:t>
            </a:r>
            <a:r>
              <a:rPr lang="en-US" sz="1000" b="0" i="0" u="none" strike="noStrike" dirty="0" err="1">
                <a:solidFill>
                  <a:srgbClr val="000000"/>
                </a:solidFill>
                <a:effectLst/>
                <a:latin typeface="Times New Roman" panose="02020603050405020304" pitchFamily="18" charset="0"/>
              </a:rPr>
              <a:t>benzsulfamide</a:t>
            </a:r>
            <a:r>
              <a:rPr lang="en-US" sz="1000" b="0" i="0" u="none" strike="noStrike" dirty="0">
                <a:solidFill>
                  <a:srgbClr val="000000"/>
                </a:solidFill>
                <a:effectLst/>
                <a:latin typeface="Times New Roman" panose="02020603050405020304" pitchFamily="18" charset="0"/>
              </a:rPr>
              <a:t> restores the activity of brain cells in experimental chronic traumatic encephalopathy by maintaining mitochondrial function. </a:t>
            </a:r>
            <a:r>
              <a:rPr lang="en-US" sz="1000" b="0" i="1" u="none" strike="noStrike" dirty="0" err="1">
                <a:solidFill>
                  <a:srgbClr val="000000"/>
                </a:solidFill>
                <a:effectLst/>
                <a:latin typeface="Times New Roman" panose="02020603050405020304" pitchFamily="18" charset="0"/>
              </a:rPr>
              <a:t>Medicina</a:t>
            </a:r>
            <a:r>
              <a:rPr lang="en-US" sz="800" b="0" i="0" u="none" strike="noStrike" dirty="0">
                <a:solidFill>
                  <a:srgbClr val="000000"/>
                </a:solidFill>
                <a:effectLst/>
                <a:latin typeface="Times New Roman" panose="02020603050405020304" pitchFamily="18" charset="0"/>
              </a:rPr>
              <a:t>. 2019;55(7):386. doi:10.3390/medicina55070386</a:t>
            </a:r>
            <a:br>
              <a:rPr lang="en-US" sz="800" dirty="0"/>
            </a:br>
            <a:endParaRPr lang="en-US" sz="240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0BD6E0DB-564A-D5B3-075D-9957C02829A1}"/>
              </a:ext>
            </a:extLst>
          </p:cNvPr>
          <p:cNvSpPr txBox="1"/>
          <p:nvPr/>
        </p:nvSpPr>
        <p:spPr>
          <a:xfrm>
            <a:off x="18945899" y="27370706"/>
            <a:ext cx="14782800" cy="1646605"/>
          </a:xfrm>
          <a:prstGeom prst="rect">
            <a:avLst/>
          </a:prstGeom>
          <a:solidFill>
            <a:srgbClr val="4377B6"/>
          </a:solidFill>
        </p:spPr>
        <p:txBody>
          <a:bodyPr wrap="square" rtlCol="0">
            <a:spAutoFit/>
          </a:bodyPr>
          <a:lstStyle/>
          <a:p>
            <a:pPr algn="ctr"/>
            <a:r>
              <a:rPr lang="en-US" dirty="0">
                <a:solidFill>
                  <a:schemeClr val="bg1"/>
                </a:solidFill>
              </a:rPr>
              <a:t>Future Directions</a:t>
            </a:r>
          </a:p>
        </p:txBody>
      </p:sp>
      <p:sp>
        <p:nvSpPr>
          <p:cNvPr id="26" name="TextBox 25">
            <a:extLst>
              <a:ext uri="{FF2B5EF4-FFF2-40B4-BE49-F238E27FC236}">
                <a16:creationId xmlns:a16="http://schemas.microsoft.com/office/drawing/2014/main" id="{41318F4C-49FE-28FB-4A74-2388C5860B8B}"/>
              </a:ext>
            </a:extLst>
          </p:cNvPr>
          <p:cNvSpPr txBox="1"/>
          <p:nvPr/>
        </p:nvSpPr>
        <p:spPr>
          <a:xfrm>
            <a:off x="18945899" y="29017311"/>
            <a:ext cx="14782800" cy="8956298"/>
          </a:xfrm>
          <a:prstGeom prst="rect">
            <a:avLst/>
          </a:prstGeom>
          <a:solidFill>
            <a:schemeClr val="tx2">
              <a:lumMod val="20000"/>
              <a:lumOff val="80000"/>
            </a:schemeClr>
          </a:solidFill>
        </p:spPr>
        <p:txBody>
          <a:bodyPr wrap="square" rtlCol="0">
            <a:spAutoFit/>
          </a:bodyPr>
          <a:lstStyle/>
          <a:p>
            <a:r>
              <a:rPr lang="en-US" sz="2400" b="1" dirty="0">
                <a:solidFill>
                  <a:srgbClr val="000000"/>
                </a:solidFill>
                <a:latin typeface="Times New Roman" panose="02020603050405020304" pitchFamily="18" charset="0"/>
              </a:rPr>
              <a:t>Diagnosis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Positron Emission Tomography (PET Scan)</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Imaging technology that uses radiotracers to evaluate metabolic activity</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Radiotracer </a:t>
            </a:r>
            <a:r>
              <a:rPr lang="en-US" sz="2400" dirty="0" err="1">
                <a:solidFill>
                  <a:srgbClr val="000000"/>
                </a:solidFill>
                <a:latin typeface="Times New Roman" panose="02020603050405020304" pitchFamily="18" charset="0"/>
              </a:rPr>
              <a:t>florataucipir</a:t>
            </a:r>
            <a:r>
              <a:rPr lang="en-US" sz="2400" dirty="0">
                <a:solidFill>
                  <a:srgbClr val="000000"/>
                </a:solidFill>
                <a:latin typeface="Times New Roman" panose="02020603050405020304" pitchFamily="18" charset="0"/>
              </a:rPr>
              <a:t> (FTP) binds NFTs with high specificity and sensitivity</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Has been studied in former NFL players with repetitive head trauma history and shown increased FTP uptake in the same topographic distribution as CTE</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Magnetic Resonance Spectroscopy (MRS)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Uses conventional MRI to detect metabolic changes in the brain</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Studies comparing control vs. patients with head trauma history showed that MRS biomarkers associated with inflammation were more prevalent in head trauma group</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Positive correlations between increased concentrations of glutamate, glutathione, and myo-inositol in anterior cingulate gyrus and worsened behavioral and cognitive symptoms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Biomarkers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CCL11 is an inflammatory marker shown to increase when microglia are activated</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Levels of CCL11 shown to be increased in CTE patients compared to Alzheimer’s group, indicating specificity for CTE diagnosis</a:t>
            </a:r>
          </a:p>
          <a:p>
            <a:r>
              <a:rPr lang="en-US" sz="2400" b="1" dirty="0">
                <a:solidFill>
                  <a:srgbClr val="000000"/>
                </a:solidFill>
                <a:latin typeface="Times New Roman" panose="02020603050405020304" pitchFamily="18" charset="0"/>
              </a:rPr>
              <a:t>Treatment</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Kinase Inhibitors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Prevent hyperphosphorylation of tau proteins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Studied in mice models, shown to decrease adverse effects of head trauma</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rPr>
              <a:t>Monoclonal Antibodies</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Inhibit the transport mechanisms of tau proteins to prevent accumulation in the neuron</a:t>
            </a:r>
          </a:p>
          <a:p>
            <a:pPr marL="2903220" lvl="1" indent="-342900">
              <a:buFont typeface="Arial" panose="020B0604020202020204" pitchFamily="34" charset="0"/>
              <a:buChar char="•"/>
            </a:pPr>
            <a:r>
              <a:rPr lang="en-US" sz="2400" dirty="0">
                <a:solidFill>
                  <a:srgbClr val="000000"/>
                </a:solidFill>
                <a:latin typeface="Times New Roman" panose="02020603050405020304" pitchFamily="18" charset="0"/>
              </a:rPr>
              <a:t>Studied in mice models with intraperitoneal administration.  Mice treated displayed reduced CTE biomarkers and fewer symptoms than controls</a:t>
            </a:r>
          </a:p>
        </p:txBody>
      </p:sp>
      <p:pic>
        <p:nvPicPr>
          <p:cNvPr id="1026" name="Picture 2" descr="Brain Imaging: Tackling Chronic Traumatic Encephalopathy – NIH Director's  Blog">
            <a:extLst>
              <a:ext uri="{FF2B5EF4-FFF2-40B4-BE49-F238E27FC236}">
                <a16:creationId xmlns:a16="http://schemas.microsoft.com/office/drawing/2014/main" id="{AEB9ECF5-1F1F-77FC-1840-792B6A9F5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2200" y="17532826"/>
            <a:ext cx="17531197" cy="840811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0AC8C92-C35D-0D92-02ED-D5C1CEE919E9}"/>
              </a:ext>
            </a:extLst>
          </p:cNvPr>
          <p:cNvSpPr txBox="1"/>
          <p:nvPr/>
        </p:nvSpPr>
        <p:spPr>
          <a:xfrm>
            <a:off x="17907000" y="26060400"/>
            <a:ext cx="17068800" cy="830997"/>
          </a:xfrm>
          <a:prstGeom prst="rect">
            <a:avLst/>
          </a:prstGeom>
          <a:noFill/>
        </p:spPr>
        <p:txBody>
          <a:bodyPr wrap="square" rtlCol="0">
            <a:spAutoFit/>
          </a:bodyPr>
          <a:lstStyle/>
          <a:p>
            <a:r>
              <a:rPr lang="en-US" sz="2400" b="1" dirty="0"/>
              <a:t>Image 1: </a:t>
            </a:r>
            <a:r>
              <a:rPr lang="en-US" sz="2400" dirty="0"/>
              <a:t>PET scans comparing healthy brain, suspected CTE patient, and Alzheimer’s patient.  Red/yellow areas show highest levels of tau accumulation, green is moderate, and blue is least amount of tau.  [Image from National Institute of Health, 2018]</a:t>
            </a:r>
            <a:endParaRPr lang="en-US" sz="2400" b="1" dirty="0"/>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13406</TotalTime>
  <Words>2765</Words>
  <Application>Microsoft Macintosh PowerPoint</Application>
  <PresentationFormat>Custom</PresentationFormat>
  <Paragraphs>150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Veronica Woods</cp:lastModifiedBy>
  <cp:revision>135</cp:revision>
  <dcterms:created xsi:type="dcterms:W3CDTF">2017-04-15T00:49:32Z</dcterms:created>
  <dcterms:modified xsi:type="dcterms:W3CDTF">2023-04-13T16:18:59Z</dcterms:modified>
  <cp:category/>
</cp:coreProperties>
</file>