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51206400" cy="38404800"/>
  <p:notesSz cx="9144000" cy="6858000"/>
  <p:defaultTextStyle>
    <a:defPPr>
      <a:defRPr lang="en-US"/>
    </a:defPPr>
    <a:lvl1pPr marL="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032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2064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68096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4128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0160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36192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2224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48256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84">
          <p15:clr>
            <a:srgbClr val="A4A3A4"/>
          </p15:clr>
        </p15:guide>
        <p15:guide id="2" pos="3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A29B"/>
    <a:srgbClr val="BC4055"/>
    <a:srgbClr val="B52A44"/>
    <a:srgbClr val="FF6250"/>
    <a:srgbClr val="FF7E79"/>
    <a:srgbClr val="992A3D"/>
    <a:srgbClr val="FF2600"/>
    <a:srgbClr val="4377B6"/>
    <a:srgbClr val="00A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6353" autoAdjust="0"/>
    <p:restoredTop sz="96966" autoAdjust="0"/>
  </p:normalViewPr>
  <p:slideViewPr>
    <p:cSldViewPr>
      <p:cViewPr>
        <p:scale>
          <a:sx n="42" d="100"/>
          <a:sy n="42" d="100"/>
        </p:scale>
        <p:origin x="-992" y="-1720"/>
      </p:cViewPr>
      <p:guideLst>
        <p:guide orient="horz" pos="5184"/>
        <p:guide pos="31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158" d="100"/>
          <a:sy n="158" d="100"/>
        </p:scale>
        <p:origin x="179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13385-74EE-EA46-9B36-3B0086F914E2}" type="datetimeFigureOut">
              <a:rPr lang="en-US" smtClean="0"/>
              <a:t>3/27/23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B7B3C3-D227-EE43-83A6-ADE801EFA5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159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B7B3C3-D227-EE43-83A6-ADE801EFA5B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745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11930383"/>
            <a:ext cx="43525440" cy="82321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960" y="21762720"/>
            <a:ext cx="35844480" cy="98145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680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614AD-F5A4-3940-87D4-1172031E7C61}" type="datetimeFigureOut">
              <a:rPr lang="en-US" smtClean="0"/>
              <a:t>3/25/23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81D4-F1BD-9840-A13F-0578135BD8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927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614AD-F5A4-3940-87D4-1172031E7C61}" type="datetimeFigureOut">
              <a:rPr lang="en-US" smtClean="0"/>
              <a:t>3/25/23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81D4-F1BD-9840-A13F-0578135BD8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469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7901540" y="8614416"/>
            <a:ext cx="64514733" cy="1834984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339576" y="8614416"/>
            <a:ext cx="192708527" cy="1834984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614AD-F5A4-3940-87D4-1172031E7C61}" type="datetimeFigureOut">
              <a:rPr lang="en-US" smtClean="0"/>
              <a:t>3/25/23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81D4-F1BD-9840-A13F-0578135BD8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18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614AD-F5A4-3940-87D4-1172031E7C61}" type="datetimeFigureOut">
              <a:rPr lang="en-US" smtClean="0"/>
              <a:t>3/25/23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81D4-F1BD-9840-A13F-0578135BD8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234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3" y="24678643"/>
            <a:ext cx="43525440" cy="7627620"/>
          </a:xfrm>
        </p:spPr>
        <p:txBody>
          <a:bodyPr anchor="t"/>
          <a:lstStyle>
            <a:lvl1pPr algn="l">
              <a:defRPr sz="22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3" y="16277596"/>
            <a:ext cx="43525440" cy="8401047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0320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614AD-F5A4-3940-87D4-1172031E7C61}" type="datetimeFigureOut">
              <a:rPr lang="en-US" smtClean="0"/>
              <a:t>3/25/23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81D4-F1BD-9840-A13F-0578135BD8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81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39573" y="50184056"/>
            <a:ext cx="128611627" cy="141928847"/>
          </a:xfrm>
        </p:spPr>
        <p:txBody>
          <a:bodyPr/>
          <a:lstStyle>
            <a:lvl1pPr>
              <a:defRPr sz="15700"/>
            </a:lvl1pPr>
            <a:lvl2pPr>
              <a:defRPr sz="134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3804643" y="50184056"/>
            <a:ext cx="128611633" cy="141928847"/>
          </a:xfrm>
        </p:spPr>
        <p:txBody>
          <a:bodyPr/>
          <a:lstStyle>
            <a:lvl1pPr>
              <a:defRPr sz="15700"/>
            </a:lvl1pPr>
            <a:lvl2pPr>
              <a:defRPr sz="134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614AD-F5A4-3940-87D4-1172031E7C61}" type="datetimeFigureOut">
              <a:rPr lang="en-US" smtClean="0"/>
              <a:t>3/25/23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81D4-F1BD-9840-A13F-0578135BD8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750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0" y="1537973"/>
            <a:ext cx="46085760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8596633"/>
            <a:ext cx="22625053" cy="3582667"/>
          </a:xfrm>
        </p:spPr>
        <p:txBody>
          <a:bodyPr anchor="b"/>
          <a:lstStyle>
            <a:lvl1pPr marL="0" indent="0">
              <a:buNone/>
              <a:defRPr sz="1340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100" b="1"/>
            </a:lvl3pPr>
            <a:lvl4pPr marL="7680960" indent="0">
              <a:buNone/>
              <a:defRPr sz="9000" b="1"/>
            </a:lvl4pPr>
            <a:lvl5pPr marL="10241280" indent="0">
              <a:buNone/>
              <a:defRPr sz="9000" b="1"/>
            </a:lvl5pPr>
            <a:lvl6pPr marL="12801600" indent="0">
              <a:buNone/>
              <a:defRPr sz="9000" b="1"/>
            </a:lvl6pPr>
            <a:lvl7pPr marL="15361920" indent="0">
              <a:buNone/>
              <a:defRPr sz="9000" b="1"/>
            </a:lvl7pPr>
            <a:lvl8pPr marL="17922240" indent="0">
              <a:buNone/>
              <a:defRPr sz="9000" b="1"/>
            </a:lvl8pPr>
            <a:lvl9pPr marL="20482560" indent="0">
              <a:buNone/>
              <a:defRPr sz="9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20" y="12179300"/>
            <a:ext cx="22625053" cy="22127213"/>
          </a:xfrm>
        </p:spPr>
        <p:txBody>
          <a:bodyPr/>
          <a:lstStyle>
            <a:lvl1pPr>
              <a:defRPr sz="134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143" y="8596633"/>
            <a:ext cx="22633940" cy="3582667"/>
          </a:xfrm>
        </p:spPr>
        <p:txBody>
          <a:bodyPr anchor="b"/>
          <a:lstStyle>
            <a:lvl1pPr marL="0" indent="0">
              <a:buNone/>
              <a:defRPr sz="1340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100" b="1"/>
            </a:lvl3pPr>
            <a:lvl4pPr marL="7680960" indent="0">
              <a:buNone/>
              <a:defRPr sz="9000" b="1"/>
            </a:lvl4pPr>
            <a:lvl5pPr marL="10241280" indent="0">
              <a:buNone/>
              <a:defRPr sz="9000" b="1"/>
            </a:lvl5pPr>
            <a:lvl6pPr marL="12801600" indent="0">
              <a:buNone/>
              <a:defRPr sz="9000" b="1"/>
            </a:lvl6pPr>
            <a:lvl7pPr marL="15361920" indent="0">
              <a:buNone/>
              <a:defRPr sz="9000" b="1"/>
            </a:lvl7pPr>
            <a:lvl8pPr marL="17922240" indent="0">
              <a:buNone/>
              <a:defRPr sz="9000" b="1"/>
            </a:lvl8pPr>
            <a:lvl9pPr marL="20482560" indent="0">
              <a:buNone/>
              <a:defRPr sz="9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143" y="12179300"/>
            <a:ext cx="22633940" cy="22127213"/>
          </a:xfrm>
        </p:spPr>
        <p:txBody>
          <a:bodyPr/>
          <a:lstStyle>
            <a:lvl1pPr>
              <a:defRPr sz="134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614AD-F5A4-3940-87D4-1172031E7C61}" type="datetimeFigureOut">
              <a:rPr lang="en-US" smtClean="0"/>
              <a:t>3/25/23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81D4-F1BD-9840-A13F-0578135BD8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90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614AD-F5A4-3940-87D4-1172031E7C61}" type="datetimeFigureOut">
              <a:rPr lang="en-US" smtClean="0"/>
              <a:t>3/25/23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81D4-F1BD-9840-A13F-0578135BD8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914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614AD-F5A4-3940-87D4-1172031E7C61}" type="datetimeFigureOut">
              <a:rPr lang="en-US" smtClean="0"/>
              <a:t>3/25/23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81D4-F1BD-9840-A13F-0578135BD8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427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3" y="1529080"/>
            <a:ext cx="16846553" cy="6507480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0280" y="1529083"/>
            <a:ext cx="28625800" cy="32777433"/>
          </a:xfrm>
        </p:spPr>
        <p:txBody>
          <a:bodyPr/>
          <a:lstStyle>
            <a:lvl1pPr>
              <a:defRPr sz="17900"/>
            </a:lvl1pPr>
            <a:lvl2pPr>
              <a:defRPr sz="15700"/>
            </a:lvl2pPr>
            <a:lvl3pPr>
              <a:defRPr sz="134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3" y="8036563"/>
            <a:ext cx="16846553" cy="26269953"/>
          </a:xfrm>
        </p:spPr>
        <p:txBody>
          <a:bodyPr/>
          <a:lstStyle>
            <a:lvl1pPr marL="0" indent="0">
              <a:buNone/>
              <a:defRPr sz="7800"/>
            </a:lvl1pPr>
            <a:lvl2pPr marL="2560320" indent="0">
              <a:buNone/>
              <a:defRPr sz="6700"/>
            </a:lvl2pPr>
            <a:lvl3pPr marL="5120640" indent="0">
              <a:buNone/>
              <a:defRPr sz="5600"/>
            </a:lvl3pPr>
            <a:lvl4pPr marL="7680960" indent="0">
              <a:buNone/>
              <a:defRPr sz="5000"/>
            </a:lvl4pPr>
            <a:lvl5pPr marL="10241280" indent="0">
              <a:buNone/>
              <a:defRPr sz="5000"/>
            </a:lvl5pPr>
            <a:lvl6pPr marL="12801600" indent="0">
              <a:buNone/>
              <a:defRPr sz="5000"/>
            </a:lvl6pPr>
            <a:lvl7pPr marL="15361920" indent="0">
              <a:buNone/>
              <a:defRPr sz="5000"/>
            </a:lvl7pPr>
            <a:lvl8pPr marL="17922240" indent="0">
              <a:buNone/>
              <a:defRPr sz="5000"/>
            </a:lvl8pPr>
            <a:lvl9pPr marL="20482560" indent="0">
              <a:buNone/>
              <a:defRPr sz="5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614AD-F5A4-3940-87D4-1172031E7C61}" type="datetimeFigureOut">
              <a:rPr lang="en-US" smtClean="0"/>
              <a:t>3/25/23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81D4-F1BD-9840-A13F-0578135BD8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171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813" y="26883360"/>
            <a:ext cx="30723840" cy="3173733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813" y="3431540"/>
            <a:ext cx="30723840" cy="23042880"/>
          </a:xfrm>
        </p:spPr>
        <p:txBody>
          <a:bodyPr/>
          <a:lstStyle>
            <a:lvl1pPr marL="0" indent="0">
              <a:buNone/>
              <a:defRPr sz="17900"/>
            </a:lvl1pPr>
            <a:lvl2pPr marL="2560320" indent="0">
              <a:buNone/>
              <a:defRPr sz="15700"/>
            </a:lvl2pPr>
            <a:lvl3pPr marL="5120640" indent="0">
              <a:buNone/>
              <a:defRPr sz="13400"/>
            </a:lvl3pPr>
            <a:lvl4pPr marL="7680960" indent="0">
              <a:buNone/>
              <a:defRPr sz="11200"/>
            </a:lvl4pPr>
            <a:lvl5pPr marL="10241280" indent="0">
              <a:buNone/>
              <a:defRPr sz="11200"/>
            </a:lvl5pPr>
            <a:lvl6pPr marL="12801600" indent="0">
              <a:buNone/>
              <a:defRPr sz="11200"/>
            </a:lvl6pPr>
            <a:lvl7pPr marL="15361920" indent="0">
              <a:buNone/>
              <a:defRPr sz="11200"/>
            </a:lvl7pPr>
            <a:lvl8pPr marL="17922240" indent="0">
              <a:buNone/>
              <a:defRPr sz="11200"/>
            </a:lvl8pPr>
            <a:lvl9pPr marL="20482560" indent="0">
              <a:buNone/>
              <a:defRPr sz="112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813" y="30057093"/>
            <a:ext cx="30723840" cy="4507227"/>
          </a:xfrm>
        </p:spPr>
        <p:txBody>
          <a:bodyPr/>
          <a:lstStyle>
            <a:lvl1pPr marL="0" indent="0">
              <a:buNone/>
              <a:defRPr sz="7800"/>
            </a:lvl1pPr>
            <a:lvl2pPr marL="2560320" indent="0">
              <a:buNone/>
              <a:defRPr sz="6700"/>
            </a:lvl2pPr>
            <a:lvl3pPr marL="5120640" indent="0">
              <a:buNone/>
              <a:defRPr sz="5600"/>
            </a:lvl3pPr>
            <a:lvl4pPr marL="7680960" indent="0">
              <a:buNone/>
              <a:defRPr sz="5000"/>
            </a:lvl4pPr>
            <a:lvl5pPr marL="10241280" indent="0">
              <a:buNone/>
              <a:defRPr sz="5000"/>
            </a:lvl5pPr>
            <a:lvl6pPr marL="12801600" indent="0">
              <a:buNone/>
              <a:defRPr sz="5000"/>
            </a:lvl6pPr>
            <a:lvl7pPr marL="15361920" indent="0">
              <a:buNone/>
              <a:defRPr sz="5000"/>
            </a:lvl7pPr>
            <a:lvl8pPr marL="17922240" indent="0">
              <a:buNone/>
              <a:defRPr sz="5000"/>
            </a:lvl8pPr>
            <a:lvl9pPr marL="20482560" indent="0">
              <a:buNone/>
              <a:defRPr sz="5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614AD-F5A4-3940-87D4-1172031E7C61}" type="datetimeFigureOut">
              <a:rPr lang="en-US" smtClean="0"/>
              <a:t>3/25/23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81D4-F1BD-9840-A13F-0578135BD8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480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320" y="1537973"/>
            <a:ext cx="46085760" cy="6400800"/>
          </a:xfrm>
          <a:prstGeom prst="rect">
            <a:avLst/>
          </a:prstGeom>
        </p:spPr>
        <p:txBody>
          <a:bodyPr vert="horz" lIns="512064" tIns="256032" rIns="512064" bIns="256032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8961123"/>
            <a:ext cx="46085760" cy="25345393"/>
          </a:xfrm>
          <a:prstGeom prst="rect">
            <a:avLst/>
          </a:prstGeom>
        </p:spPr>
        <p:txBody>
          <a:bodyPr vert="horz" lIns="512064" tIns="256032" rIns="512064" bIns="25603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320" y="35595563"/>
            <a:ext cx="11948160" cy="2044700"/>
          </a:xfrm>
          <a:prstGeom prst="rect">
            <a:avLst/>
          </a:prstGeom>
        </p:spPr>
        <p:txBody>
          <a:bodyPr vert="horz" lIns="512064" tIns="256032" rIns="512064" bIns="256032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614AD-F5A4-3940-87D4-1172031E7C61}" type="datetimeFigureOut">
              <a:rPr lang="en-US" smtClean="0"/>
              <a:t>3/25/23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95520" y="35595563"/>
            <a:ext cx="16215360" cy="2044700"/>
          </a:xfrm>
          <a:prstGeom prst="rect">
            <a:avLst/>
          </a:prstGeom>
        </p:spPr>
        <p:txBody>
          <a:bodyPr vert="horz" lIns="512064" tIns="256032" rIns="512064" bIns="256032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97920" y="35595563"/>
            <a:ext cx="11948160" cy="2044700"/>
          </a:xfrm>
          <a:prstGeom prst="rect">
            <a:avLst/>
          </a:prstGeom>
        </p:spPr>
        <p:txBody>
          <a:bodyPr vert="horz" lIns="512064" tIns="256032" rIns="512064" bIns="256032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581D4-F1BD-9840-A13F-0578135BD8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461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560320" rtl="0" eaLnBrk="1" latinLnBrk="0" hangingPunct="1">
        <a:spcBef>
          <a:spcPct val="0"/>
        </a:spcBef>
        <a:buNone/>
        <a:defRPr sz="2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0240" indent="-1920240" algn="l" defTabSz="2560320" rtl="0" eaLnBrk="1" latinLnBrk="0" hangingPunct="1">
        <a:spcBef>
          <a:spcPct val="20000"/>
        </a:spcBef>
        <a:buFont typeface="Arial"/>
        <a:buChar char="•"/>
        <a:defRPr sz="17900" kern="1200">
          <a:solidFill>
            <a:schemeClr val="tx1"/>
          </a:solidFill>
          <a:latin typeface="+mn-lt"/>
          <a:ea typeface="+mn-ea"/>
          <a:cs typeface="+mn-cs"/>
        </a:defRPr>
      </a:lvl1pPr>
      <a:lvl2pPr marL="4160520" indent="-1600200" algn="l" defTabSz="2560320" rtl="0" eaLnBrk="1" latinLnBrk="0" hangingPunct="1">
        <a:spcBef>
          <a:spcPct val="20000"/>
        </a:spcBef>
        <a:buFont typeface="Arial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0" indent="-1280160" algn="l" defTabSz="2560320" rtl="0" eaLnBrk="1" latinLnBrk="0" hangingPunct="1">
        <a:spcBef>
          <a:spcPct val="20000"/>
        </a:spcBef>
        <a:buFont typeface="Arial"/>
        <a:buChar char="•"/>
        <a:defRPr sz="134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0" indent="-1280160" algn="l" defTabSz="2560320" rtl="0" eaLnBrk="1" latinLnBrk="0" hangingPunct="1">
        <a:spcBef>
          <a:spcPct val="20000"/>
        </a:spcBef>
        <a:buFont typeface="Arial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0" indent="-1280160" algn="l" defTabSz="2560320" rtl="0" eaLnBrk="1" latinLnBrk="0" hangingPunct="1">
        <a:spcBef>
          <a:spcPct val="20000"/>
        </a:spcBef>
        <a:buFont typeface="Arial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0" indent="-1280160" algn="l" defTabSz="2560320" rtl="0" eaLnBrk="1" latinLnBrk="0" hangingPunct="1">
        <a:spcBef>
          <a:spcPct val="20000"/>
        </a:spcBef>
        <a:buFont typeface="Arial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2560320" rtl="0" eaLnBrk="1" latinLnBrk="0" hangingPunct="1">
        <a:spcBef>
          <a:spcPct val="20000"/>
        </a:spcBef>
        <a:buFont typeface="Arial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2560320" rtl="0" eaLnBrk="1" latinLnBrk="0" hangingPunct="1">
        <a:spcBef>
          <a:spcPct val="20000"/>
        </a:spcBef>
        <a:buFont typeface="Arial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2560320" rtl="0" eaLnBrk="1" latinLnBrk="0" hangingPunct="1">
        <a:spcBef>
          <a:spcPct val="20000"/>
        </a:spcBef>
        <a:buFont typeface="Arial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032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256032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256032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256032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256032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256032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256032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256032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256032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143000" y="7442852"/>
            <a:ext cx="15179040" cy="1188720"/>
          </a:xfrm>
          <a:prstGeom prst="rect">
            <a:avLst/>
          </a:prstGeom>
          <a:solidFill>
            <a:srgbClr val="BC4055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j-lt"/>
                <a:cs typeface="Arial"/>
              </a:rPr>
              <a:t>Objectives</a:t>
            </a:r>
            <a:endParaRPr lang="en-US" sz="6000" b="1" dirty="0">
              <a:solidFill>
                <a:schemeClr val="bg1"/>
              </a:solidFill>
              <a:latin typeface="+mj-lt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43000" y="8741971"/>
            <a:ext cx="15179040" cy="5047488"/>
          </a:xfrm>
          <a:prstGeom prst="rect">
            <a:avLst/>
          </a:prstGeom>
          <a:gradFill>
            <a:gsLst>
              <a:gs pos="100000">
                <a:srgbClr val="D6A29B"/>
              </a:gs>
              <a:gs pos="100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sz="14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</a:rPr>
              <a:t>Review Juvenile Absence Epilepsy (JAE) and the medications that are typically used to manage patients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</a:rPr>
              <a:t>Understand the risks associated with JAE and its management during pregnancy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</a:rPr>
              <a:t>Identify risks and benefits of different medication regimens in female patients of childbearing age with JAE to optimize outcomes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6757924" y="4420292"/>
            <a:ext cx="2798843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latin typeface="+mj-lt"/>
                <a:cs typeface="Arial"/>
              </a:rPr>
              <a:t>Casey Brew, MS, CGC, PA-S2</a:t>
            </a:r>
          </a:p>
          <a:p>
            <a:pPr algn="ctr"/>
            <a:r>
              <a:rPr lang="en-US" sz="6600" b="1" dirty="0">
                <a:latin typeface="+mj-lt"/>
                <a:cs typeface="Arial"/>
              </a:rPr>
              <a:t>Advisor: Sofie Farley, MMS, PA-C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093509" y="14097000"/>
            <a:ext cx="15200557" cy="15720949"/>
            <a:chOff x="1195152" y="17225156"/>
            <a:chExt cx="16883062" cy="11411582"/>
          </a:xfrm>
        </p:grpSpPr>
        <p:sp>
          <p:nvSpPr>
            <p:cNvPr id="37" name="TextBox 36"/>
            <p:cNvSpPr txBox="1"/>
            <p:nvPr/>
          </p:nvSpPr>
          <p:spPr>
            <a:xfrm>
              <a:off x="1195152" y="18165466"/>
              <a:ext cx="16859163" cy="10471272"/>
            </a:xfrm>
            <a:prstGeom prst="rect">
              <a:avLst/>
            </a:prstGeom>
            <a:solidFill>
              <a:srgbClr val="D6A29B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 anchor="t">
              <a:noAutofit/>
            </a:bodyPr>
            <a:lstStyle/>
            <a:p>
              <a:r>
                <a:rPr lang="en-US" sz="4600" b="1" u="sng" dirty="0"/>
                <a:t>What is JAE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4400" dirty="0"/>
                <a:t>Generalized epilepsy syndrome characterized primarily by absence seizures</a:t>
              </a:r>
            </a:p>
            <a:p>
              <a:pPr marL="3131820" lvl="1" indent="-571500">
                <a:buFont typeface="System Font Regular"/>
                <a:buChar char="→"/>
              </a:pPr>
              <a:r>
                <a:rPr lang="en-US" sz="4400" dirty="0"/>
                <a:t>79-95% of patients also have generalized tonic clonic (GTC) seizures; some also have myoclonic jerks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4400" dirty="0"/>
                <a:t>Onset is typically around puberty (avg: 9-13 yo)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4400" dirty="0"/>
                <a:t>Seizures typically respond to antiepileptic drugs (AEDs), but lifelong AED is management is often needed to prevent relapse </a:t>
              </a:r>
            </a:p>
            <a:p>
              <a:endParaRPr lang="en-US" sz="4400" b="1" u="sng" dirty="0"/>
            </a:p>
            <a:p>
              <a:r>
                <a:rPr lang="en-US" sz="4600" b="1" u="sng" dirty="0"/>
                <a:t>Medical Management for JAE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4400" dirty="0"/>
                <a:t>First line AEDs: monotherapy with valproic acid or lamotrigine</a:t>
              </a:r>
            </a:p>
            <a:p>
              <a:pPr marL="3131820" lvl="1" indent="-571500">
                <a:buFont typeface="System Font Regular"/>
                <a:buChar char="→"/>
              </a:pPr>
              <a:r>
                <a:rPr lang="en-US" sz="4400" dirty="0"/>
                <a:t>Valproic acid with greater efficacy than lamotrigine (45-58% vs. 21-29% seizure freedom rates) but has a larger side effect profile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4400" dirty="0"/>
                <a:t>Ethosuximide is also first line if patient only has absence seizures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4400" dirty="0"/>
                <a:t>Levetiracetam, Epidiolex, zonisamide, and other AEDs have also been proposed as adjuncts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4400" dirty="0"/>
                <a:t>Sodium channel blockers worsen absence seizures and should be avoided in patients with JAE</a:t>
              </a:r>
            </a:p>
            <a:p>
              <a:endParaRPr lang="en-US" sz="4400" b="1" u="sng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219051" y="17225156"/>
              <a:ext cx="16859163" cy="862873"/>
            </a:xfrm>
            <a:prstGeom prst="rect">
              <a:avLst/>
            </a:prstGeom>
            <a:solidFill>
              <a:srgbClr val="BC4055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sz="7200" b="1" dirty="0">
                  <a:solidFill>
                    <a:schemeClr val="bg1"/>
                  </a:solidFill>
                  <a:latin typeface="+mj-lt"/>
                  <a:cs typeface="Arial"/>
                </a:rPr>
                <a:t>Introduction</a:t>
              </a: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1071914" y="30205680"/>
            <a:ext cx="15179040" cy="1188720"/>
          </a:xfrm>
          <a:prstGeom prst="rect">
            <a:avLst/>
          </a:prstGeom>
          <a:solidFill>
            <a:srgbClr val="BC4055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j-lt"/>
                <a:cs typeface="Arial"/>
              </a:rPr>
              <a:t>Pregnancy Risks with JAE Seizures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071914" y="31575394"/>
            <a:ext cx="15179040" cy="5083720"/>
          </a:xfrm>
          <a:prstGeom prst="rect">
            <a:avLst/>
          </a:prstGeom>
          <a:solidFill>
            <a:srgbClr val="D6A29B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+mj-lt"/>
              <a:ea typeface="Calibri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4400" dirty="0"/>
              <a:t>No specific risks to the fetus with absence seizures, but absence-related accidents (motor vehicle accidents, drowning) should be considered in the risk assessment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4400" dirty="0"/>
              <a:t>GTCs with risk of blunt trauma and placental abruption, as well as maternal risks of hypoxia and aspiration, and fetal risks of asphyxia, lactic acidosis, low birth weight, and miscarriage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4400" dirty="0"/>
              <a:t>Higher risk of status epilepticus and death with GTCs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3439928" y="22860000"/>
            <a:ext cx="16184880" cy="8217634"/>
          </a:xfrm>
          <a:prstGeom prst="rect">
            <a:avLst/>
          </a:prstGeom>
          <a:solidFill>
            <a:srgbClr val="D6A29B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71500" marR="0" lvl="0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cs typeface="Arial" panose="020B0604020202020204" pitchFamily="34" charset="0"/>
              </a:rPr>
              <a:t>JAE typically requires lifelong treatment with AEDs; valproic acid and lamotrigine are considered first-line</a:t>
            </a:r>
          </a:p>
          <a:p>
            <a:pPr marL="571500" marR="0" lvl="0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cs typeface="Arial" panose="020B0604020202020204" pitchFamily="34" charset="0"/>
              </a:rPr>
              <a:t>In females with JAE who become pregnant, risks exist to both the mother and fetus from uncontrolled seizures and from taking AEDs</a:t>
            </a:r>
          </a:p>
          <a:p>
            <a:pPr marL="571500" marR="0" lvl="0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cs typeface="Arial" panose="020B0604020202020204" pitchFamily="34" charset="0"/>
              </a:rPr>
              <a:t>Valproic acid carries the highest risks to the fetus but is most effective in controlling seizures seen in JAE</a:t>
            </a:r>
          </a:p>
          <a:p>
            <a:pPr marL="571500" marR="0" lvl="0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cs typeface="Arial" panose="020B0604020202020204" pitchFamily="34" charset="0"/>
              </a:rPr>
              <a:t>Limited guidance exists for management of females of childbearing age and pregnant females with JAE</a:t>
            </a:r>
          </a:p>
          <a:p>
            <a:pPr marL="571500" marR="0" lvl="0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cs typeface="Arial" panose="020B0604020202020204" pitchFamily="34" charset="0"/>
              </a:rPr>
              <a:t>Adequate counseling should be provided regarding pregnancy, contraceptives, folic acid, and risks and benefits of different AEDs; a shared decision-making model should be used to optimize outcomes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3439928" y="21564600"/>
            <a:ext cx="16184880" cy="1188720"/>
          </a:xfrm>
          <a:prstGeom prst="rect">
            <a:avLst/>
          </a:prstGeom>
          <a:solidFill>
            <a:srgbClr val="BC4055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j-lt"/>
                <a:cs typeface="Arial"/>
              </a:rPr>
              <a:t>Conclusion</a:t>
            </a:r>
          </a:p>
        </p:txBody>
      </p:sp>
      <p:pic>
        <p:nvPicPr>
          <p:cNvPr id="27" name="Picture 26" descr="au_logo_4C_castle_f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592" y="1478925"/>
            <a:ext cx="10287000" cy="4005072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6799243" y="17173044"/>
            <a:ext cx="16184880" cy="646331"/>
          </a:xfrm>
          <a:prstGeom prst="rect">
            <a:avLst/>
          </a:prstGeom>
          <a:solidFill>
            <a:srgbClr val="BC4055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4000" b="1" dirty="0">
                <a:solidFill>
                  <a:schemeClr val="bg1"/>
                </a:solidFill>
              </a:rPr>
              <a:t>Table 1. Pregnancy risks associated with AEDs used in JAE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3439928" y="7439754"/>
            <a:ext cx="16184880" cy="1188720"/>
          </a:xfrm>
          <a:prstGeom prst="rect">
            <a:avLst/>
          </a:prstGeom>
          <a:solidFill>
            <a:srgbClr val="BC4055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j-lt"/>
                <a:cs typeface="Arial"/>
              </a:rPr>
              <a:t>Management in Pregnancy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879478" y="1299049"/>
            <a:ext cx="3774533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Considerations in the Management of Juvenile Absence Epilepsy in Pregnancy and in Females of Childbearing Age</a:t>
            </a:r>
            <a:endParaRPr lang="en-US" sz="10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3439928" y="8763000"/>
            <a:ext cx="16184880" cy="12495728"/>
          </a:xfrm>
          <a:prstGeom prst="rect">
            <a:avLst/>
          </a:prstGeom>
          <a:solidFill>
            <a:srgbClr val="D6A29B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sz="14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</a:rPr>
              <a:t>Want to optimize seizure control on AEDs at least 9-12 months prior to conception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</a:rPr>
              <a:t>Increased risk of major congenital malformations (MCMs) when taking AEDs (Table 1); risk increases substantially with polytherapy</a:t>
            </a:r>
          </a:p>
          <a:p>
            <a:pPr marL="3131820" lvl="1" indent="-571500">
              <a:buFont typeface="System Font Regular"/>
              <a:buChar char="→"/>
            </a:pPr>
            <a:r>
              <a:rPr lang="en-US" sz="4400" dirty="0">
                <a:solidFill>
                  <a:schemeClr val="tx1"/>
                </a:solidFill>
              </a:rPr>
              <a:t>Valproic acid has the highest risks: 2-7 fold increase in MCMs, 10-20 fold increase in neural tube defects (NTDs)</a:t>
            </a:r>
          </a:p>
          <a:p>
            <a:pPr marL="5692140" lvl="2" indent="-571500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</a:rPr>
              <a:t>Professional organizations in the US recommend avoiding valproic acid in pregnancy, if possible, especially in the 1</a:t>
            </a:r>
            <a:r>
              <a:rPr lang="en-US" sz="4400" baseline="30000" dirty="0">
                <a:solidFill>
                  <a:schemeClr val="tx1"/>
                </a:solidFill>
              </a:rPr>
              <a:t>st</a:t>
            </a:r>
            <a:r>
              <a:rPr lang="en-US" sz="4400" dirty="0">
                <a:solidFill>
                  <a:schemeClr val="tx1"/>
                </a:solidFill>
              </a:rPr>
              <a:t> trimester</a:t>
            </a:r>
          </a:p>
          <a:p>
            <a:pPr marL="3131820" lvl="1" indent="-571500">
              <a:buFont typeface="System Font Regular"/>
              <a:buChar char="→"/>
            </a:pPr>
            <a:r>
              <a:rPr lang="en-US" sz="4400" dirty="0">
                <a:solidFill>
                  <a:schemeClr val="tx1"/>
                </a:solidFill>
              </a:rPr>
              <a:t>Lamotrigine is considered the safest option in pregnancy but is still classified as pregnancy category C</a:t>
            </a:r>
          </a:p>
          <a:p>
            <a:pPr marL="3131820" lvl="1" indent="-571500">
              <a:buFont typeface="System Font Regular"/>
              <a:buChar char="→"/>
            </a:pPr>
            <a:r>
              <a:rPr lang="en-US" sz="4400" dirty="0">
                <a:solidFill>
                  <a:schemeClr val="tx1"/>
                </a:solidFill>
              </a:rPr>
              <a:t>None of the AEDs used for JAE are pregnancy category A or B, indicating that a risk/benefit analysis should be done for all AEDs in female patients with JAE</a:t>
            </a:r>
            <a:endParaRPr lang="en-US" sz="4400" dirty="0">
              <a:cs typeface="Arial" panose="020B0604020202020204" pitchFamily="34" charset="0"/>
            </a:endParaRPr>
          </a:p>
          <a:p>
            <a:pPr marL="571500" marR="0" lvl="0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4400" dirty="0"/>
              <a:t>Consider starting with lamotrigine +/- ethosuximide or levetiracetam as needed for additional absence or GTC control, respectively; valproic acid is generally considered a last resort</a:t>
            </a:r>
            <a:endParaRPr lang="en-US" sz="20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3439928" y="31295400"/>
            <a:ext cx="16184880" cy="5509200"/>
          </a:xfrm>
          <a:prstGeom prst="rect">
            <a:avLst/>
          </a:prstGeom>
          <a:solidFill>
            <a:srgbClr val="D6A29B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950" dirty="0"/>
              <a:t>References:</a:t>
            </a:r>
          </a:p>
          <a:p>
            <a:pPr marL="342900" indent="-342900">
              <a:buAutoNum type="arabicPeriod"/>
            </a:pPr>
            <a:r>
              <a:rPr lang="en-US" sz="19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Hirsh E, French J, Scheffer IE, et al. ILAE definition of the idiopathic generalized epilepsy syndromes: position statement by the ILAE task force on nosology and definitions. </a:t>
            </a:r>
            <a:r>
              <a:rPr lang="en-US" sz="195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Epilepsia. </a:t>
            </a:r>
            <a:r>
              <a:rPr lang="en-US" sz="19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2022;63(6):1475-1499. </a:t>
            </a:r>
            <a:endParaRPr lang="en-US" sz="19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sz="19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Crunelli V, Lorincz ML, McCafferty C, et al. Clinical and experimental insight into pathophysiology, comorbidity and therapy of absence seizures. </a:t>
            </a:r>
            <a:r>
              <a:rPr lang="en-US" sz="195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Brain. </a:t>
            </a:r>
            <a:r>
              <a:rPr lang="en-US" sz="19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2020;143(8):2341-2368. </a:t>
            </a:r>
          </a:p>
          <a:p>
            <a:pPr marL="342900" indent="-342900">
              <a:buAutoNum type="arabicPeriod"/>
            </a:pPr>
            <a:r>
              <a:rPr lang="en-US" sz="19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Thomson T, Battino D, Bromley R, et al. Management of epilepsy in pregnancy: a report from the international league against epilepsy task force on women and pregnancy. </a:t>
            </a:r>
            <a:r>
              <a:rPr lang="en-US" sz="195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Epileptic Disorders. </a:t>
            </a:r>
            <a:r>
              <a:rPr lang="en-US" sz="19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2019;21(6):497-517</a:t>
            </a:r>
            <a:r>
              <a:rPr lang="en-US" sz="1950" dirty="0">
                <a:effectLst/>
              </a:rPr>
              <a:t> </a:t>
            </a:r>
            <a:endParaRPr lang="en-US" sz="19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19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Mostacci B, Ranzato F, Guiliano L, et al. Alternatives to valproate in girls and women of childbearing potential with idiopathic generalized epilepsies: state of the art and guidance for the clinician proposed by the epilepsy and gender commission of the Italian league against epilepsy (LICE). </a:t>
            </a:r>
            <a:r>
              <a:rPr lang="en-US" sz="195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Seizure</a:t>
            </a:r>
            <a:r>
              <a:rPr lang="en-US" sz="19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2021;85(1):26-38. </a:t>
            </a:r>
            <a:endParaRPr lang="en-US" sz="19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19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Barone V, van Putten M, Visser GH. </a:t>
            </a:r>
            <a:r>
              <a:rPr lang="en-US" sz="19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Absence epilepsy: characteristics, pathophysiology, attention impairments, and the related risk of accidents. A narrative review</a:t>
            </a:r>
            <a:r>
              <a:rPr lang="en-US" sz="195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Epilepsy &amp; Behavior. </a:t>
            </a:r>
            <a:r>
              <a:rPr lang="en-US" sz="19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Epub 2020 Nov. doi: 10.1016/j.yebeh.2020.107342.</a:t>
            </a:r>
            <a:endParaRPr lang="en-US" sz="19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19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Gotlib D, Ramaswamy R, Kurlander JE, DeRiggi A, Riba M. </a:t>
            </a:r>
            <a:r>
              <a:rPr lang="en-US" sz="19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Valproic acid in women and girls of childbearing age. </a:t>
            </a:r>
            <a:r>
              <a:rPr lang="en-US" sz="195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Current Psychiatric Reports. </a:t>
            </a:r>
            <a:r>
              <a:rPr lang="en-US" sz="19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2017;19(9):58. </a:t>
            </a:r>
            <a:endParaRPr lang="en-US" sz="19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19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Position statement on the use of valproate by women of childbearing potential. American Epilepsy Society. https://www.aesnet.org/about/about-aes/position-statements/position-statement-on-the-use-of-valproate-by-women-of-childbearing-potential. Published June 8, 2021. Accessed March 19, 2023. </a:t>
            </a:r>
          </a:p>
          <a:p>
            <a:pPr marL="342900" indent="-342900">
              <a:buFontTx/>
              <a:buAutoNum type="arabicPeriod"/>
            </a:pPr>
            <a:r>
              <a:rPr lang="en-US" sz="19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Gynecologic management of adolescents and young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women with seizure disorders: ACOG committee opinions summary, number 806. 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Obstetrics &amp; Gynecology.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2020;135(5):1242-1243.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87D4795-B82D-7EFC-1AFF-0E45CF5DCE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811172"/>
              </p:ext>
            </p:extLst>
          </p:nvPr>
        </p:nvGraphicFramePr>
        <p:xfrm>
          <a:off x="16781145" y="17907000"/>
          <a:ext cx="16221076" cy="18418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6267">
                  <a:extLst>
                    <a:ext uri="{9D8B030D-6E8A-4147-A177-3AD203B41FA5}">
                      <a16:colId xmlns:a16="http://schemas.microsoft.com/office/drawing/2014/main" val="2059499923"/>
                    </a:ext>
                  </a:extLst>
                </a:gridCol>
                <a:gridCol w="2063789">
                  <a:extLst>
                    <a:ext uri="{9D8B030D-6E8A-4147-A177-3AD203B41FA5}">
                      <a16:colId xmlns:a16="http://schemas.microsoft.com/office/drawing/2014/main" val="3675492352"/>
                    </a:ext>
                  </a:extLst>
                </a:gridCol>
                <a:gridCol w="3497199">
                  <a:extLst>
                    <a:ext uri="{9D8B030D-6E8A-4147-A177-3AD203B41FA5}">
                      <a16:colId xmlns:a16="http://schemas.microsoft.com/office/drawing/2014/main" val="464411392"/>
                    </a:ext>
                  </a:extLst>
                </a:gridCol>
                <a:gridCol w="3718260">
                  <a:extLst>
                    <a:ext uri="{9D8B030D-6E8A-4147-A177-3AD203B41FA5}">
                      <a16:colId xmlns:a16="http://schemas.microsoft.com/office/drawing/2014/main" val="2514484967"/>
                    </a:ext>
                  </a:extLst>
                </a:gridCol>
                <a:gridCol w="3985561">
                  <a:extLst>
                    <a:ext uri="{9D8B030D-6E8A-4147-A177-3AD203B41FA5}">
                      <a16:colId xmlns:a16="http://schemas.microsoft.com/office/drawing/2014/main" val="4281099596"/>
                    </a:ext>
                  </a:extLst>
                </a:gridCol>
              </a:tblGrid>
              <a:tr h="19267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</a:rPr>
                        <a:t>Generic Name (Brand Name)</a:t>
                      </a:r>
                      <a:endParaRPr lang="en-US" sz="3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C405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</a:rPr>
                        <a:t> FDA Pregnancy Category</a:t>
                      </a:r>
                      <a:endParaRPr lang="en-US" sz="3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C405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</a:rPr>
                        <a:t>Congenital Malformation Risks</a:t>
                      </a:r>
                      <a:endParaRPr lang="en-US" sz="3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C405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</a:rPr>
                        <a:t>Neurocognitive Risks</a:t>
                      </a:r>
                      <a:endParaRPr lang="en-US" sz="3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C405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</a:rPr>
                        <a:t>Additional Comments</a:t>
                      </a:r>
                      <a:endParaRPr lang="en-US" sz="3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C40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74455"/>
                  </a:ext>
                </a:extLst>
              </a:tr>
              <a:tr h="23643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</a:rPr>
                        <a:t>Valproic Acid (Depakote)</a:t>
                      </a:r>
                      <a:endParaRPr lang="en-US" sz="3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BC405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D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Increased risk of CL/P, cardiac/ urogenital malfs, NTDs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Increased risk of autism and cognitive deficits 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Folic acid supplementation recommended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632437"/>
                  </a:ext>
                </a:extLst>
              </a:tr>
              <a:tr h="13352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</a:rPr>
                        <a:t>Ethosuximide (Zarontin)</a:t>
                      </a:r>
                      <a:endParaRPr lang="en-US" sz="3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BC405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C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Increased risk of CL/P and clubfoot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Unknown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Not well-studied in pregnancy at this time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1389163"/>
                  </a:ext>
                </a:extLst>
              </a:tr>
              <a:tr h="24084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</a:rPr>
                        <a:t>Lamotrigine (Lamictal)</a:t>
                      </a:r>
                      <a:endParaRPr lang="en-US" sz="3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BC405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C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No evidence of increased risk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None identified; development and cognition comparable to controls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Generally considered safe in pregnancy 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917041"/>
                  </a:ext>
                </a:extLst>
              </a:tr>
              <a:tr h="22027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</a:rPr>
                        <a:t>Levetiracetam (Keppra)</a:t>
                      </a:r>
                      <a:endParaRPr lang="en-US" sz="3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BC405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C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No evidence of increased risk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None identified, but studies have been small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Generally considered safe in pregnancy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5923379"/>
                  </a:ext>
                </a:extLst>
              </a:tr>
              <a:tr h="13578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</a:rPr>
                        <a:t>Cannabidiol (Epidiolex)</a:t>
                      </a:r>
                      <a:endParaRPr lang="en-US" sz="3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BC405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Not Assigned 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Unknown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Unknown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Very limited data 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544208"/>
                  </a:ext>
                </a:extLst>
              </a:tr>
              <a:tr h="1446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</a:rPr>
                        <a:t>Topiramate (Topamax) </a:t>
                      </a:r>
                      <a:endParaRPr lang="en-US" sz="3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BC405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D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Increased risk of CL/P, IUGR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Unknown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Very limited data 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8143977"/>
                  </a:ext>
                </a:extLst>
              </a:tr>
              <a:tr h="16690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</a:rPr>
                        <a:t>Clobazam (Onfi)</a:t>
                      </a:r>
                      <a:endParaRPr lang="en-US" sz="3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BC405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C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Increased risk of IUGR and preterm birth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Unknown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Very limited data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418765"/>
                  </a:ext>
                </a:extLst>
              </a:tr>
              <a:tr h="16690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</a:rPr>
                        <a:t>Clonazepam (Klonopin) </a:t>
                      </a:r>
                      <a:endParaRPr lang="en-US" sz="3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BC405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D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Increased risk of hypospadias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Unknown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Very limited data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6531775"/>
                  </a:ext>
                </a:extLst>
              </a:tr>
              <a:tr h="13932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</a:rPr>
                        <a:t>Zonisamide (Zonegran)</a:t>
                      </a:r>
                      <a:endParaRPr lang="en-US" sz="3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BC405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C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No evidence of increased risk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Unknown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Very limited data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68248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9F43CFD-2115-D244-1166-3AB537FF9E22}"/>
              </a:ext>
            </a:extLst>
          </p:cNvPr>
          <p:cNvSpPr txBox="1"/>
          <p:nvPr/>
        </p:nvSpPr>
        <p:spPr>
          <a:xfrm>
            <a:off x="16781145" y="36500970"/>
            <a:ext cx="16184880" cy="1117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3700" dirty="0"/>
              <a:t>CL/P: cleft lip and palate; NTD: neural tube defects; IUGR: intrauterine growth restriction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2B7A92-1298-FBA4-698F-5AA64AB90309}"/>
              </a:ext>
            </a:extLst>
          </p:cNvPr>
          <p:cNvSpPr txBox="1"/>
          <p:nvPr/>
        </p:nvSpPr>
        <p:spPr>
          <a:xfrm>
            <a:off x="16835828" y="9829800"/>
            <a:ext cx="16184880" cy="6863417"/>
          </a:xfrm>
          <a:prstGeom prst="rect">
            <a:avLst/>
          </a:prstGeom>
          <a:solidFill>
            <a:srgbClr val="D6A29B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71500" marR="0" lvl="0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cs typeface="Arial" panose="020B0604020202020204" pitchFamily="34" charset="0"/>
              </a:rPr>
              <a:t>Professional organizations in the US do not make specific recommendations about the use of valproic acid in females of childbearing age </a:t>
            </a:r>
          </a:p>
          <a:p>
            <a:pPr marL="3131820" lvl="1" indent="-571500">
              <a:buFont typeface="Arial" panose="020B0604020202020204" pitchFamily="34" charset="0"/>
              <a:buChar char="•"/>
            </a:pPr>
            <a:r>
              <a:rPr lang="en-US" sz="4400" dirty="0">
                <a:cs typeface="Arial" panose="020B0604020202020204" pitchFamily="34" charset="0"/>
              </a:rPr>
              <a:t>Studies have shown that adequate counseling about risks is not always being provided to female patients taking valproic acid </a:t>
            </a:r>
          </a:p>
          <a:p>
            <a:pPr marL="3131820" lvl="1" indent="-571500">
              <a:buFont typeface="Arial" panose="020B0604020202020204" pitchFamily="34" charset="0"/>
              <a:buChar char="•"/>
            </a:pPr>
            <a:r>
              <a:rPr lang="en-US" sz="4400" dirty="0">
                <a:cs typeface="Arial" panose="020B0604020202020204" pitchFamily="34" charset="0"/>
              </a:rPr>
              <a:t>Females should be on effective contraception when taking valproic acid </a:t>
            </a:r>
          </a:p>
          <a:p>
            <a:pPr marL="571500" marR="0" lvl="0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cs typeface="Arial" panose="020B0604020202020204" pitchFamily="34" charset="0"/>
              </a:rPr>
              <a:t>All women taking AEDs should be taking at least 4mg/day of folic acid regardless of intention to become pregnant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204E93-D79F-AC28-013D-FB0E85BA7CD9}"/>
              </a:ext>
            </a:extLst>
          </p:cNvPr>
          <p:cNvSpPr txBox="1"/>
          <p:nvPr/>
        </p:nvSpPr>
        <p:spPr>
          <a:xfrm>
            <a:off x="16835828" y="7442852"/>
            <a:ext cx="16184880" cy="2194560"/>
          </a:xfrm>
          <a:prstGeom prst="rect">
            <a:avLst/>
          </a:prstGeom>
          <a:solidFill>
            <a:srgbClr val="BC4055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6800" b="1" dirty="0">
                <a:solidFill>
                  <a:schemeClr val="bg1"/>
                </a:solidFill>
                <a:latin typeface="+mj-lt"/>
                <a:cs typeface="Arial"/>
              </a:rPr>
              <a:t>Management in Females of Childbearing Age</a:t>
            </a:r>
          </a:p>
        </p:txBody>
      </p:sp>
    </p:spTree>
    <p:extLst>
      <p:ext uri="{BB962C8B-B14F-4D97-AF65-F5344CB8AC3E}">
        <p14:creationId xmlns:p14="http://schemas.microsoft.com/office/powerpoint/2010/main" val="1925272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{F61A8081-EE5E-5B4B-A172-AFEA89BB4326}tf10001076</Template>
  <TotalTime>36508</TotalTime>
  <Words>1176</Words>
  <Application>Microsoft Macintosh PowerPoint</Application>
  <PresentationFormat>Custom</PresentationFormat>
  <Paragraphs>108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Symbol</vt:lpstr>
      <vt:lpstr>System Font Regular</vt:lpstr>
      <vt:lpstr>Times New Roman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Monica Giacomucci</dc:creator>
  <cp:keywords/>
  <dc:description/>
  <cp:lastModifiedBy>Casey Brew</cp:lastModifiedBy>
  <cp:revision>189</cp:revision>
  <dcterms:created xsi:type="dcterms:W3CDTF">2017-04-15T00:49:32Z</dcterms:created>
  <dcterms:modified xsi:type="dcterms:W3CDTF">2023-04-10T19:45:01Z</dcterms:modified>
  <cp:category/>
</cp:coreProperties>
</file>