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1206400" cy="38404800"/>
  <p:notesSz cx="9144000" cy="6858000"/>
  <p:defaultTextStyle>
    <a:defPPr>
      <a:defRPr lang="en-US"/>
    </a:defPPr>
    <a:lvl1pPr marL="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1pPr>
    <a:lvl2pPr marL="256032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2pPr>
    <a:lvl3pPr marL="512064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3pPr>
    <a:lvl4pPr marL="768096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4pPr>
    <a:lvl5pPr marL="1024128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5pPr>
    <a:lvl6pPr marL="1280160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6pPr>
    <a:lvl7pPr marL="1536192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7pPr>
    <a:lvl8pPr marL="1792224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8pPr>
    <a:lvl9pPr marL="2048256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31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7B6"/>
    <a:srgbClr val="992A3D"/>
    <a:srgbClr val="00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8776" autoAdjust="0"/>
  </p:normalViewPr>
  <p:slideViewPr>
    <p:cSldViewPr>
      <p:cViewPr>
        <p:scale>
          <a:sx n="20" d="100"/>
          <a:sy n="20" d="100"/>
        </p:scale>
        <p:origin x="2600" y="352"/>
      </p:cViewPr>
      <p:guideLst>
        <p:guide orient="horz" pos="5184"/>
        <p:guide pos="3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930383"/>
            <a:ext cx="43525440" cy="8232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720"/>
            <a:ext cx="3584448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2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7901540" y="8614416"/>
            <a:ext cx="64514733" cy="183498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39576" y="8614416"/>
            <a:ext cx="192708527" cy="183498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8643"/>
            <a:ext cx="43525440" cy="762762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596"/>
            <a:ext cx="43525440" cy="8401047"/>
          </a:xfrm>
        </p:spPr>
        <p:txBody>
          <a:bodyPr anchor="b"/>
          <a:lstStyle>
            <a:lvl1pPr marL="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1pPr>
            <a:lvl2pPr marL="256032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1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9573" y="50184056"/>
            <a:ext cx="128611627" cy="141928847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04643" y="50184056"/>
            <a:ext cx="128611633" cy="141928847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5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37973"/>
            <a:ext cx="4608576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96633"/>
            <a:ext cx="22625053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2179300"/>
            <a:ext cx="22625053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596633"/>
            <a:ext cx="22633940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2179300"/>
            <a:ext cx="22633940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1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2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529080"/>
            <a:ext cx="16846553" cy="650748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9083"/>
            <a:ext cx="28625800" cy="32777433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8036563"/>
            <a:ext cx="16846553" cy="26269953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6883360"/>
            <a:ext cx="30723840" cy="3173733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431540"/>
            <a:ext cx="30723840" cy="23042880"/>
          </a:xfrm>
        </p:spPr>
        <p:txBody>
          <a:bodyPr/>
          <a:lstStyle>
            <a:lvl1pPr marL="0" indent="0">
              <a:buNone/>
              <a:defRPr sz="17900"/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0057093"/>
            <a:ext cx="30723840" cy="4507227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537973"/>
            <a:ext cx="46085760" cy="6400800"/>
          </a:xfrm>
          <a:prstGeom prst="rect">
            <a:avLst/>
          </a:prstGeom>
        </p:spPr>
        <p:txBody>
          <a:bodyPr vert="horz" lIns="512064" tIns="256032" rIns="512064" bIns="2560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961123"/>
            <a:ext cx="46085760" cy="25345393"/>
          </a:xfrm>
          <a:prstGeom prst="rect">
            <a:avLst/>
          </a:prstGeom>
        </p:spPr>
        <p:txBody>
          <a:bodyPr vert="horz" lIns="512064" tIns="256032" rIns="512064" bIns="2560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5595563"/>
            <a:ext cx="11948160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l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14AD-F5A4-3940-87D4-1172031E7C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5595563"/>
            <a:ext cx="16215360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ctr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5595563"/>
            <a:ext cx="11948160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r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60320" rtl="0" eaLnBrk="1" latinLnBrk="0" hangingPunct="1">
        <a:spcBef>
          <a:spcPct val="0"/>
        </a:spcBef>
        <a:buNone/>
        <a:defRPr sz="2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0" indent="-1920240" algn="l" defTabSz="2560320" rtl="0" eaLnBrk="1" latinLnBrk="0" hangingPunct="1">
        <a:spcBef>
          <a:spcPct val="20000"/>
        </a:spcBef>
        <a:buFont typeface="Arial"/>
        <a:buChar char="•"/>
        <a:defRPr sz="179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0" indent="-1600200" algn="l" defTabSz="2560320" rtl="0" eaLnBrk="1" latinLnBrk="0" hangingPunct="1">
        <a:spcBef>
          <a:spcPct val="20000"/>
        </a:spcBef>
        <a:buFont typeface="Arial"/>
        <a:buChar char="–"/>
        <a:defRPr sz="157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2560320" rtl="0" eaLnBrk="1" latinLnBrk="0" hangingPunct="1">
        <a:spcBef>
          <a:spcPct val="20000"/>
        </a:spcBef>
        <a:buFont typeface="Arial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256032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2560320" rtl="0" eaLnBrk="1" latinLnBrk="0" hangingPunct="1">
        <a:spcBef>
          <a:spcPct val="20000"/>
        </a:spcBef>
        <a:buFont typeface="Arial"/>
        <a:buChar char="»"/>
        <a:defRPr sz="1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library.wiley.com/doi/full/10.1111/ijs.12387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www.sciencedirect.com/book/9780750674188/stroke-in-children-and-young-adults" TargetMode="External"/><Relationship Id="rId7" Type="http://schemas.openxmlformats.org/officeDocument/2006/relationships/hyperlink" Target="https://clinicaltrials.gov/ct2/show/NCT00979589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vin.org/files/Safety_Mehta.pdf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acc.org/latest-in-cardiology/ten-points-to-remember/2018/01/29/12/45/2018-guidelines-for-the-early-management-of-stroke" TargetMode="External"/><Relationship Id="rId10" Type="http://schemas.openxmlformats.org/officeDocument/2006/relationships/hyperlink" Target="images-IRM-du-cerveau-pour-la-d" TargetMode="External"/><Relationship Id="rId4" Type="http://schemas.openxmlformats.org/officeDocument/2006/relationships/hyperlink" Target="https://www.accessdata.fda.gov/drugsatfda_docs/label/2011/020718s034lbl.pdf" TargetMode="External"/><Relationship Id="rId9" Type="http://schemas.openxmlformats.org/officeDocument/2006/relationships/hyperlink" Target="https://www.sciencedirect.com/science/article/abs/pii/S22105336150000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66800" y="8305800"/>
            <a:ext cx="16916400" cy="11909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latin typeface="+mj-lt"/>
                <a:cs typeface="Arial"/>
              </a:rPr>
              <a:t>Abstract</a:t>
            </a:r>
            <a:endParaRPr lang="en-US" sz="6000" b="1" dirty="0">
              <a:latin typeface="+mj-lt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9525000"/>
            <a:ext cx="16916400" cy="54168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Corona radiata cerebral infarcts have the capability of leaving detrimental residual deficits if not recognized and treated promptly.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This article describes the presentation and management of a 43-year-old woman who was transferred from a local community hospital to a larger institution’s emergency department.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Initially presenting with nausea, vomiting, and dysarthria and examined global left sided extremity weakness and dysarthria, leading to a confirmed diagnosis via magnetic resonance imaging (MRI) of a corona radiata infarction. </a:t>
            </a:r>
          </a:p>
          <a:p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08981" y="3886200"/>
            <a:ext cx="27988438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+mj-lt"/>
                <a:cs typeface="Arial"/>
              </a:rPr>
              <a:t>Devin Nichols, MMS, PA-S</a:t>
            </a:r>
          </a:p>
          <a:p>
            <a:pPr algn="ctr"/>
            <a:endParaRPr lang="en-US" sz="1400" b="1" dirty="0">
              <a:latin typeface="+mj-lt"/>
              <a:cs typeface="Arial"/>
            </a:endParaRPr>
          </a:p>
          <a:p>
            <a:pPr algn="ctr">
              <a:lnSpc>
                <a:spcPct val="80000"/>
              </a:lnSpc>
            </a:pPr>
            <a:r>
              <a:rPr lang="en-US" sz="8000" b="1" dirty="0">
                <a:latin typeface="+mj-lt"/>
                <a:cs typeface="Arial"/>
              </a:rPr>
              <a:t>Faculty Advisor:  Samantha Creamer, PA-C, MPAS</a:t>
            </a:r>
          </a:p>
          <a:p>
            <a:pPr algn="ctr">
              <a:lnSpc>
                <a:spcPct val="80000"/>
              </a:lnSpc>
            </a:pPr>
            <a:endParaRPr lang="en-US" sz="2400" b="1" dirty="0">
              <a:latin typeface="+mj-lt"/>
              <a:cs typeface="Arial"/>
            </a:endParaRPr>
          </a:p>
          <a:p>
            <a:pPr algn="ctr">
              <a:lnSpc>
                <a:spcPct val="80000"/>
              </a:lnSpc>
            </a:pPr>
            <a:r>
              <a:rPr lang="en-US" sz="7200" b="1" dirty="0">
                <a:latin typeface="+mj-lt"/>
                <a:cs typeface="Arial"/>
              </a:rPr>
              <a:t>Department of Medical Science</a:t>
            </a:r>
          </a:p>
          <a:p>
            <a:endParaRPr lang="en-US" sz="6600" b="1" dirty="0">
              <a:latin typeface="+mj-lt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00027" y="15450212"/>
            <a:ext cx="16916400" cy="10532551"/>
            <a:chOff x="1143000" y="17373600"/>
            <a:chExt cx="16916400" cy="8405857"/>
          </a:xfrm>
        </p:grpSpPr>
        <p:sp>
          <p:nvSpPr>
            <p:cNvPr id="37" name="TextBox 36"/>
            <p:cNvSpPr txBox="1"/>
            <p:nvPr/>
          </p:nvSpPr>
          <p:spPr>
            <a:xfrm>
              <a:off x="1143000" y="18440399"/>
              <a:ext cx="16916400" cy="7339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1023735" indent="-1023735">
                <a:buSzPct val="100000"/>
                <a:buFontTx/>
                <a:buChar char="●"/>
                <a:defRPr/>
              </a:pPr>
              <a:endParaRPr lang="en-US" sz="3600" kern="0" dirty="0">
                <a:latin typeface="Arial"/>
                <a:ea typeface="Arial"/>
                <a:cs typeface="Arial"/>
                <a:sym typeface="Arial"/>
              </a:endParaRPr>
            </a:p>
            <a:p>
              <a:pPr marL="1023735" indent="-1023735">
                <a:buSzPct val="100000"/>
                <a:buFontTx/>
                <a:buChar char="●"/>
                <a:defRPr/>
              </a:pPr>
              <a:endParaRPr lang="en-US" sz="3600" kern="0" dirty="0">
                <a:latin typeface="Arial"/>
                <a:ea typeface="Arial"/>
                <a:cs typeface="Arial"/>
                <a:sym typeface="Arial"/>
              </a:endParaRPr>
            </a:p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3600" kern="0" dirty="0">
                  <a:latin typeface="Arial"/>
                  <a:ea typeface="Arial"/>
                  <a:cs typeface="Arial"/>
                  <a:sym typeface="Arial"/>
                </a:rPr>
                <a:t>Sudden onset of nausea, vomiting, mild dysarthria, and global left sided extremity weakness. </a:t>
              </a:r>
            </a:p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3600" kern="0" dirty="0">
                  <a:latin typeface="Arial"/>
                  <a:ea typeface="Arial"/>
                  <a:cs typeface="Arial"/>
                  <a:sym typeface="Arial"/>
                </a:rPr>
                <a:t>Local community hospital withing an hour of symptom onset </a:t>
              </a:r>
            </a:p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3600" kern="0" dirty="0">
                  <a:latin typeface="Arial"/>
                  <a:ea typeface="Arial"/>
                  <a:cs typeface="Arial"/>
                  <a:sym typeface="Arial"/>
                </a:rPr>
                <a:t>No tPA administration </a:t>
              </a:r>
            </a:p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3600" kern="0" dirty="0">
                  <a:latin typeface="Arial"/>
                  <a:ea typeface="Arial"/>
                  <a:cs typeface="Arial"/>
                  <a:sym typeface="Arial"/>
                </a:rPr>
                <a:t>intermittent physical exam findings of left sided weakness, yet consistent mild dysarthria. </a:t>
              </a:r>
            </a:p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3600" kern="0" dirty="0">
                  <a:latin typeface="Arial"/>
                  <a:ea typeface="Arial"/>
                  <a:cs typeface="Arial"/>
                  <a:sym typeface="Arial"/>
                </a:rPr>
                <a:t>No repeat CT head or MRI completed to confirm stroke rule out</a:t>
              </a:r>
            </a:p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3600" kern="0" dirty="0">
                  <a:latin typeface="Arial"/>
                  <a:ea typeface="Arial"/>
                  <a:cs typeface="Arial"/>
                  <a:sym typeface="Arial"/>
                </a:rPr>
                <a:t>Return of now constant motor symptoms </a:t>
              </a:r>
            </a:p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3600" kern="0" dirty="0">
                  <a:latin typeface="Arial"/>
                  <a:ea typeface="Arial"/>
                  <a:cs typeface="Arial"/>
                  <a:sym typeface="Arial"/>
                </a:rPr>
                <a:t>Patient transferred from community hospital to larger hospital system ER as a stroke alert, 16 hours after initial onset of symptom. </a:t>
              </a:r>
            </a:p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3600" kern="0" dirty="0">
                  <a:latin typeface="Arial"/>
                  <a:ea typeface="Arial"/>
                  <a:cs typeface="Arial"/>
                  <a:sym typeface="Arial"/>
                </a:rPr>
                <a:t>Patient presenting to receiving facility with global left sided extremity weakness and mild dysarthria.</a:t>
              </a:r>
            </a:p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3600" kern="0" dirty="0">
                  <a:latin typeface="Arial"/>
                  <a:ea typeface="Arial"/>
                  <a:cs typeface="Arial"/>
                  <a:sym typeface="Arial"/>
                </a:rPr>
                <a:t>CT and MRI performed and confirmed a right sided hyperintense lesion within corona radiata </a:t>
              </a:r>
            </a:p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3600" kern="0" dirty="0">
                  <a:latin typeface="Arial"/>
                  <a:ea typeface="Arial"/>
                  <a:cs typeface="Arial"/>
                  <a:sym typeface="Arial"/>
                </a:rPr>
                <a:t>Integrillin therapy presented to patient</a:t>
              </a:r>
            </a:p>
            <a:p>
              <a:pPr marL="1023735" indent="-1023735">
                <a:buSzPct val="100000"/>
                <a:buFontTx/>
                <a:buChar char="●"/>
                <a:defRPr/>
              </a:pPr>
              <a:endParaRPr lang="en-US" sz="3600" kern="0" dirty="0"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SzPct val="100000"/>
                <a:defRPr/>
              </a:pPr>
              <a:endParaRPr lang="en-US" sz="3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43000" y="17373600"/>
              <a:ext cx="16916400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7200" b="1" dirty="0">
                  <a:latin typeface="+mj-lt"/>
                  <a:cs typeface="Arial"/>
                </a:rPr>
                <a:t>Introduction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84444" y="26785407"/>
            <a:ext cx="169164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latin typeface="+mj-lt"/>
                <a:cs typeface="Arial"/>
              </a:rPr>
              <a:t>Physical Exam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92269" y="28041600"/>
            <a:ext cx="16916400" cy="85031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latin typeface="+mj-lt"/>
                <a:ea typeface="Calibri"/>
                <a:cs typeface="Arial" panose="020B0604020202020204" pitchFamily="34" charset="0"/>
              </a:rPr>
              <a:t>Patient presented with mild dysarthria and global left sided extremity weakness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latin typeface="+mj-lt"/>
                <a:ea typeface="Calibri"/>
                <a:cs typeface="Arial" panose="020B0604020202020204" pitchFamily="34" charset="0"/>
              </a:rPr>
              <a:t>Initial NIHSS : 5 </a:t>
            </a:r>
          </a:p>
          <a:p>
            <a:pPr marL="2903220" lvl="1" indent="-342900">
              <a:buFont typeface="Symbol"/>
              <a:buChar char=""/>
            </a:pPr>
            <a:r>
              <a:rPr lang="en-US" sz="3600" dirty="0">
                <a:latin typeface="+mj-lt"/>
                <a:ea typeface="Calibri"/>
                <a:cs typeface="Arial" panose="020B0604020202020204" pitchFamily="34" charset="0"/>
              </a:rPr>
              <a:t>2 points for left arm motor drift – some effort against gravity</a:t>
            </a:r>
          </a:p>
          <a:p>
            <a:pPr marL="2903220" lvl="1" indent="-342900">
              <a:buFont typeface="Symbol"/>
              <a:buChar char=""/>
            </a:pPr>
            <a:r>
              <a:rPr lang="en-US" sz="3600" dirty="0">
                <a:latin typeface="+mj-lt"/>
                <a:ea typeface="Calibri"/>
                <a:cs typeface="Arial" panose="020B0604020202020204" pitchFamily="34" charset="0"/>
              </a:rPr>
              <a:t>2 points for left leg motor drift – some effort against gravity</a:t>
            </a:r>
          </a:p>
          <a:p>
            <a:pPr marL="2903220" lvl="1" indent="-342900">
              <a:buFont typeface="Symbol"/>
              <a:buChar char=""/>
            </a:pPr>
            <a:r>
              <a:rPr lang="en-US" sz="3600" dirty="0">
                <a:latin typeface="+mj-lt"/>
                <a:ea typeface="Calibri"/>
                <a:cs typeface="Arial" panose="020B0604020202020204" pitchFamily="34" charset="0"/>
              </a:rPr>
              <a:t>1 point for dysarthria – mild/moderate, slurring but understandable</a:t>
            </a:r>
          </a:p>
          <a:p>
            <a:pPr marL="2903220" lvl="1" indent="-342900">
              <a:buFont typeface="Symbol"/>
              <a:buChar char=""/>
            </a:pPr>
            <a:endParaRPr lang="en-US" sz="3600" dirty="0">
              <a:latin typeface="+mj-lt"/>
              <a:ea typeface="Calibri"/>
              <a:cs typeface="Arial" panose="020B0604020202020204" pitchFamily="34" charset="0"/>
            </a:endParaRPr>
          </a:p>
          <a:p>
            <a:pPr marL="342900" indent="-342900">
              <a:buFont typeface="Symbol"/>
              <a:buChar char=""/>
            </a:pPr>
            <a:r>
              <a:rPr lang="en-US" sz="3600" dirty="0">
                <a:latin typeface="+mj-lt"/>
                <a:ea typeface="Calibri"/>
                <a:cs typeface="Arial" panose="020B0604020202020204" pitchFamily="34" charset="0"/>
              </a:rPr>
              <a:t>Secondary exam - 24 hours post treatment </a:t>
            </a:r>
          </a:p>
          <a:p>
            <a:pPr marL="342900" indent="-342900">
              <a:buFont typeface="Symbol"/>
              <a:buChar char=""/>
            </a:pPr>
            <a:r>
              <a:rPr lang="en-US" sz="3600" dirty="0">
                <a:latin typeface="+mj-lt"/>
                <a:ea typeface="Calibri"/>
                <a:cs typeface="Arial" panose="020B0604020202020204" pitchFamily="34" charset="0"/>
              </a:rPr>
              <a:t>NIHSS : 9 </a:t>
            </a:r>
          </a:p>
          <a:p>
            <a:pPr marL="2903220" lvl="1" indent="-342900">
              <a:buFont typeface="Symbol"/>
              <a:buChar char=""/>
            </a:pPr>
            <a:r>
              <a:rPr lang="en-US" sz="3600" dirty="0">
                <a:latin typeface="+mj-lt"/>
                <a:ea typeface="Calibri"/>
                <a:cs typeface="Arial" panose="020B0604020202020204" pitchFamily="34" charset="0"/>
              </a:rPr>
              <a:t>4 points for </a:t>
            </a:r>
            <a:r>
              <a:rPr lang="en-US" sz="3600" dirty="0">
                <a:ea typeface="Calibri"/>
                <a:cs typeface="Arial" panose="020B0604020202020204" pitchFamily="34" charset="0"/>
              </a:rPr>
              <a:t>left arm motor drift – no movement</a:t>
            </a:r>
          </a:p>
          <a:p>
            <a:pPr marL="2903220" lvl="1" indent="-342900">
              <a:buFont typeface="Symbol"/>
              <a:buChar char=""/>
            </a:pPr>
            <a:r>
              <a:rPr lang="en-US" sz="3600" dirty="0">
                <a:ea typeface="Calibri"/>
                <a:cs typeface="Arial" panose="020B0604020202020204" pitchFamily="34" charset="0"/>
              </a:rPr>
              <a:t>4 points for left leg motor drift – no movement</a:t>
            </a:r>
          </a:p>
          <a:p>
            <a:pPr marL="2903220" lvl="1" indent="-342900">
              <a:buFont typeface="Symbol"/>
              <a:buChar char=""/>
            </a:pPr>
            <a:r>
              <a:rPr lang="en-US" sz="3600" dirty="0">
                <a:ea typeface="Calibri"/>
                <a:cs typeface="Arial" panose="020B0604020202020204" pitchFamily="34" charset="0"/>
              </a:rPr>
              <a:t>1 point for dysarthria – mild, slurring but understandable</a:t>
            </a:r>
          </a:p>
          <a:p>
            <a:pPr marL="2903220" lvl="1" indent="-342900">
              <a:buFont typeface="Symbol"/>
              <a:buChar char=""/>
            </a:pPr>
            <a:endParaRPr lang="en-US" sz="3600" dirty="0"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147000" y="9448803"/>
            <a:ext cx="16916400" cy="151426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4400" b="1" u="sng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dirty="0"/>
              <a:t>Corona Radiata - white matter within the cerebral cortex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Internal capsule inferiorly and portion of corticospinal tract 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Axon bundle allow for voluntary motor movements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dirty="0"/>
              <a:t>Multiple nervous system tracts 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Present with various symptoms 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Hemiplegia, hypoesthesia of upper or lower extremities, dysarthria, clumsy hand syndrome 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Intermittent mild symptoms quickly progress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dirty="0"/>
              <a:t>Preferred Treatments 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IV tPA bolus followed by infusion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ASA guidelines &lt; 3 hours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dirty="0"/>
              <a:t>Secondary Treatments 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Intra-arterial intervention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Microangiopathic basilar </a:t>
            </a:r>
          </a:p>
          <a:p>
            <a:pPr lvl="1"/>
            <a:r>
              <a:rPr lang="en-US" sz="4400" dirty="0"/>
              <a:t>     artery and  risk of rupture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Integrillin therapy – </a:t>
            </a:r>
          </a:p>
          <a:p>
            <a:pPr lvl="1"/>
            <a:r>
              <a:rPr lang="en-US" sz="4400" dirty="0"/>
              <a:t>    success with SIESTA trial</a:t>
            </a:r>
            <a:r>
              <a:rPr lang="en-US" sz="4400" baseline="30000" dirty="0"/>
              <a:t>6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lvl="1"/>
            <a:endParaRPr lang="en-US" sz="4400" dirty="0"/>
          </a:p>
          <a:p>
            <a:pPr lvl="0"/>
            <a:endParaRPr lang="en-US" sz="4400" dirty="0"/>
          </a:p>
          <a:p>
            <a:pPr lvl="0"/>
            <a:endParaRPr lang="en-US" sz="5400" dirty="0"/>
          </a:p>
        </p:txBody>
      </p:sp>
      <p:sp>
        <p:nvSpPr>
          <p:cNvPr id="58" name="TextBox 57"/>
          <p:cNvSpPr txBox="1"/>
          <p:nvPr/>
        </p:nvSpPr>
        <p:spPr>
          <a:xfrm>
            <a:off x="33147000" y="8305800"/>
            <a:ext cx="16916400" cy="1200329"/>
          </a:xfrm>
          <a:prstGeom prst="rect">
            <a:avLst/>
          </a:prstGeom>
          <a:solidFill>
            <a:srgbClr val="95B3D7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latin typeface="+mj-lt"/>
                <a:cs typeface="Arial"/>
              </a:rPr>
              <a:t>Discussion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3197731" y="23357551"/>
            <a:ext cx="1684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i="1" dirty="0">
                <a:solidFill>
                  <a:srgbClr val="000000"/>
                </a:solidFill>
              </a:rPr>
              <a:t>Figure 3</a:t>
            </a:r>
            <a:r>
              <a:rPr lang="en-US" sz="3600" i="1" dirty="0">
                <a:solidFill>
                  <a:srgbClr val="000000"/>
                </a:solidFill>
              </a:rPr>
              <a:t>. Coronal View </a:t>
            </a:r>
            <a:r>
              <a:rPr lang="en-US" sz="3600" dirty="0">
                <a:solidFill>
                  <a:srgbClr val="000000"/>
                </a:solidFill>
              </a:rPr>
              <a:t>Illustration of Anatomical Corona Radiata and Efferent Projection Fibers.</a:t>
            </a:r>
          </a:p>
          <a:p>
            <a:pPr lvl="0"/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7" name="Picture 26" descr="au_logo_4C_castle_f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77335"/>
            <a:ext cx="10287000" cy="40050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525744" y="22312598"/>
            <a:ext cx="14154912" cy="5909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Figure 1. MRI of Right Sided Corona Radiata Stroke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516600" y="8305800"/>
            <a:ext cx="141732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latin typeface="+mj-lt"/>
                <a:cs typeface="Arial"/>
              </a:rPr>
              <a:t>Treatment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147000" y="33005315"/>
            <a:ext cx="16916400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u="sng" dirty="0"/>
              <a:t>References</a:t>
            </a:r>
            <a:r>
              <a:rPr lang="en-US" sz="1400" dirty="0"/>
              <a:t>:</a:t>
            </a:r>
          </a:p>
          <a:p>
            <a:pPr lvl="0"/>
            <a:r>
              <a:rPr lang="en-US" sz="1400" dirty="0"/>
              <a:t>1. Biller José, </a:t>
            </a:r>
            <a:r>
              <a:rPr lang="en-US" sz="1400" dirty="0" err="1"/>
              <a:t>DeMyer</a:t>
            </a:r>
            <a:r>
              <a:rPr lang="en-US" sz="1400" dirty="0"/>
              <a:t> W. Chapter 2 - Applied Anatomy of the Brain Arteries. In: </a:t>
            </a:r>
            <a:r>
              <a:rPr lang="en-US" sz="1400" i="1" dirty="0"/>
              <a:t>Stroke in Children and Young Adults</a:t>
            </a:r>
            <a:r>
              <a:rPr lang="en-US" sz="1400" dirty="0"/>
              <a:t>. 2nd ed. Philadelphia, PA: Saunders/Elsevier; 2009:15-68. </a:t>
            </a:r>
            <a:r>
              <a:rPr lang="en-US" sz="1400" u="sng" dirty="0">
                <a:hlinkClick r:id="rId3"/>
              </a:rPr>
              <a:t>https://www.sciencedirect.com/book/9780750674188/stroke-in-children-and-young-adults</a:t>
            </a:r>
            <a:r>
              <a:rPr lang="en-US" sz="1400" dirty="0"/>
              <a:t> </a:t>
            </a:r>
          </a:p>
          <a:p>
            <a:pPr lvl="0"/>
            <a:r>
              <a:rPr lang="en-US" sz="1400" dirty="0"/>
              <a:t>2. Description - Food and Drug Administration. </a:t>
            </a:r>
            <a:r>
              <a:rPr lang="en-US" sz="1400" dirty="0" err="1"/>
              <a:t>Integrilin</a:t>
            </a:r>
            <a:r>
              <a:rPr lang="en-US" sz="1400" dirty="0"/>
              <a:t> (eptifibatide) Injection for Intravenous Administration. </a:t>
            </a:r>
            <a:r>
              <a:rPr lang="en-US" sz="1400" u="sng" dirty="0">
                <a:hlinkClick r:id="rId4"/>
              </a:rPr>
              <a:t>https://www.accessdata.fda.gov/drugsatfda_docs/label/2011/020718s034lbl.pdf</a:t>
            </a:r>
            <a:r>
              <a:rPr lang="en-US" sz="1400" dirty="0"/>
              <a:t>. Published March 2011. </a:t>
            </a:r>
          </a:p>
          <a:p>
            <a:pPr lvl="0"/>
            <a:r>
              <a:rPr lang="en-US" sz="1400" dirty="0"/>
              <a:t>3. </a:t>
            </a:r>
            <a:r>
              <a:rPr lang="en-US" sz="1400" dirty="0" err="1"/>
              <a:t>Sandercock</a:t>
            </a:r>
            <a:r>
              <a:rPr lang="en-US" sz="1400" dirty="0"/>
              <a:t> P, Lindley R, Wardlaw J, et al. The Third international stroke trial (IST-3) of thrombolysis for acute </a:t>
            </a:r>
            <a:r>
              <a:rPr lang="en-US" sz="1400" dirty="0" err="1"/>
              <a:t>ischaemic</a:t>
            </a:r>
            <a:r>
              <a:rPr lang="en-US" sz="1400" dirty="0"/>
              <a:t> stroke. </a:t>
            </a:r>
            <a:r>
              <a:rPr lang="en-US" sz="1400" i="1" dirty="0"/>
              <a:t>NCBI</a:t>
            </a:r>
            <a:r>
              <a:rPr lang="en-US" sz="1400" dirty="0"/>
              <a:t>. 2008;9(1). doi:10.1186/1745-6215-9-37.  </a:t>
            </a:r>
          </a:p>
          <a:p>
            <a:pPr lvl="0"/>
            <a:r>
              <a:rPr lang="en-US" sz="1400" dirty="0"/>
              <a:t>4. Powers WJ, </a:t>
            </a:r>
            <a:r>
              <a:rPr lang="en-US" sz="1400" dirty="0" err="1"/>
              <a:t>Rabinstein</a:t>
            </a:r>
            <a:r>
              <a:rPr lang="en-US" sz="1400" dirty="0"/>
              <a:t> A, Ackerson T, et al. 2018 AHA/Asa Stroke Early Management Guidelines. American College of Cardiology. </a:t>
            </a:r>
            <a:r>
              <a:rPr lang="en-US" sz="1400" u="sng" dirty="0">
                <a:hlinkClick r:id="rId5"/>
              </a:rPr>
              <a:t>https://www.acc.org/latest-in-cardiology/ten-points-to-remember/2018/01/29/12/45/2018-guidelines-for-the-early-management-of-stroke</a:t>
            </a:r>
            <a:r>
              <a:rPr lang="en-US" sz="1400" dirty="0"/>
              <a:t>.  Published May 9, 2018. </a:t>
            </a:r>
          </a:p>
          <a:p>
            <a:pPr lvl="0"/>
            <a:r>
              <a:rPr lang="en-US" sz="1400" dirty="0"/>
              <a:t>5. Cheng NT, Kim AS. Intravenous thrombolysis for acute ischemic stroke within 3 hours versus between 3 and 4.5 hours of symptom onset. </a:t>
            </a:r>
            <a:r>
              <a:rPr lang="en-US" sz="1400" i="1" dirty="0"/>
              <a:t>The </a:t>
            </a:r>
            <a:r>
              <a:rPr lang="en-US" sz="1400" i="1" dirty="0" err="1"/>
              <a:t>Neurohospitalist</a:t>
            </a:r>
            <a:r>
              <a:rPr lang="en-US" sz="1400" dirty="0"/>
              <a:t>. 2015;5(3):101-109. doi:10.1177/1941874415583116 </a:t>
            </a:r>
          </a:p>
          <a:p>
            <a:pPr lvl="0"/>
            <a:r>
              <a:rPr lang="en-US" sz="1400" dirty="0"/>
              <a:t>6. Mehta S, Ahmad J, Hussain M, et al. JFK Medical Center; 2014. </a:t>
            </a:r>
            <a:r>
              <a:rPr lang="en-US" sz="1400" u="sng" dirty="0">
                <a:hlinkClick r:id="rId6"/>
              </a:rPr>
              <a:t>http://www.svin.org/files/Safety_Mehta.pdf</a:t>
            </a:r>
            <a:r>
              <a:rPr lang="en-US" sz="1400" dirty="0"/>
              <a:t>.  </a:t>
            </a:r>
          </a:p>
          <a:p>
            <a:pPr lvl="0"/>
            <a:r>
              <a:rPr lang="en-US" sz="1400" dirty="0"/>
              <a:t>7. Clopidogrel in High-risk Patients with Acute Non-disabling Cerebrovascular Events (CHANCE). </a:t>
            </a:r>
            <a:r>
              <a:rPr lang="en-US" sz="1400" dirty="0" err="1"/>
              <a:t>ClinicalTrials.gov</a:t>
            </a:r>
            <a:r>
              <a:rPr lang="en-US" sz="1400" dirty="0"/>
              <a:t> identifier: NCT00979589. Updated July 15, 2020. Accessed December 5th. 2021. </a:t>
            </a:r>
            <a:r>
              <a:rPr lang="en-US" sz="1400" u="sng" dirty="0">
                <a:hlinkClick r:id="rId7"/>
              </a:rPr>
              <a:t>https://clinicaltrials.gov/ct2/show/NCT00979589</a:t>
            </a:r>
            <a:endParaRPr lang="en-US" sz="1400" dirty="0"/>
          </a:p>
          <a:p>
            <a:pPr lvl="0"/>
            <a:r>
              <a:rPr lang="en-US" sz="1400" dirty="0"/>
              <a:t>8. Bradley N, Hannon N, </a:t>
            </a:r>
            <a:r>
              <a:rPr lang="en-US" sz="1400" dirty="0" err="1"/>
              <a:t>Lebus</a:t>
            </a:r>
            <a:r>
              <a:rPr lang="en-US" sz="1400" dirty="0"/>
              <a:t> C, O'Brien E, </a:t>
            </a:r>
            <a:r>
              <a:rPr lang="en-US" sz="1400" dirty="0" err="1"/>
              <a:t>Khadjooi</a:t>
            </a:r>
            <a:r>
              <a:rPr lang="en-US" sz="1400" dirty="0"/>
              <a:t> K. </a:t>
            </a:r>
            <a:r>
              <a:rPr lang="en-US" sz="1400" i="1" dirty="0"/>
              <a:t>Acute Corona Radiata Infarct on MRI</a:t>
            </a:r>
            <a:r>
              <a:rPr lang="en-US" sz="1400" dirty="0"/>
              <a:t>. World Stroke Organization; 2014. </a:t>
            </a:r>
            <a:r>
              <a:rPr lang="en-US" sz="1400" u="sng" dirty="0">
                <a:hlinkClick r:id="rId8"/>
              </a:rPr>
              <a:t>https://onlinelibrary.wiley.com/doi/full/10.1111/ijs.12387</a:t>
            </a:r>
            <a:r>
              <a:rPr lang="en-US" sz="1400" dirty="0"/>
              <a:t>.   </a:t>
            </a:r>
          </a:p>
          <a:p>
            <a:pPr lvl="0"/>
            <a:r>
              <a:rPr lang="en-US" sz="1400" dirty="0"/>
              <a:t>9. </a:t>
            </a:r>
            <a:r>
              <a:rPr lang="en-US" sz="1400" dirty="0" err="1"/>
              <a:t>Mahale</a:t>
            </a:r>
            <a:r>
              <a:rPr lang="en-US" sz="1400" dirty="0"/>
              <a:t> R, Mehta A, </a:t>
            </a:r>
            <a:r>
              <a:rPr lang="en-US" sz="1400" dirty="0" err="1"/>
              <a:t>Javali</a:t>
            </a:r>
            <a:r>
              <a:rPr lang="en-US" sz="1400" dirty="0"/>
              <a:t> M, Srinivasa R. </a:t>
            </a:r>
            <a:r>
              <a:rPr lang="en-US" sz="1400" i="1" dirty="0"/>
              <a:t>MRI of Corona Radiata</a:t>
            </a:r>
            <a:r>
              <a:rPr lang="en-US" sz="1400" dirty="0"/>
              <a:t>. Elsevier B.V.; 2015. </a:t>
            </a:r>
            <a:r>
              <a:rPr lang="en-US" sz="1400" u="sng" dirty="0">
                <a:hlinkClick r:id="rId9"/>
              </a:rPr>
              <a:t>https://www.sciencedirect.com/science/article/abs/pii/S2210533615000027</a:t>
            </a:r>
            <a:r>
              <a:rPr lang="en-US" sz="1400" dirty="0"/>
              <a:t>.  </a:t>
            </a:r>
          </a:p>
          <a:p>
            <a:pPr lvl="0"/>
            <a:r>
              <a:rPr lang="en-US" sz="1400" dirty="0"/>
              <a:t>10. </a:t>
            </a:r>
            <a:r>
              <a:rPr lang="en-US" sz="1400" dirty="0" err="1"/>
              <a:t>Dipanda</a:t>
            </a:r>
            <a:r>
              <a:rPr lang="en-US" sz="1400" dirty="0"/>
              <a:t> A, </a:t>
            </a:r>
            <a:r>
              <a:rPr lang="en-US" sz="1400" dirty="0" err="1"/>
              <a:t>Goulette</a:t>
            </a:r>
            <a:r>
              <a:rPr lang="en-US" sz="1400" dirty="0"/>
              <a:t> F, </a:t>
            </a:r>
            <a:r>
              <a:rPr lang="en-US" sz="1400" dirty="0" err="1"/>
              <a:t>Jaillet</a:t>
            </a:r>
            <a:r>
              <a:rPr lang="en-US" sz="1400" dirty="0"/>
              <a:t> F, </a:t>
            </a:r>
            <a:r>
              <a:rPr lang="en-US" sz="1400" dirty="0" err="1"/>
              <a:t>Payan</a:t>
            </a:r>
            <a:r>
              <a:rPr lang="en-US" sz="1400" dirty="0"/>
              <a:t> Y, </a:t>
            </a:r>
            <a:r>
              <a:rPr lang="en-US" sz="1400" dirty="0" err="1"/>
              <a:t>Promayon</a:t>
            </a:r>
            <a:r>
              <a:rPr lang="en-US" sz="1400" dirty="0"/>
              <a:t> E. </a:t>
            </a:r>
            <a:r>
              <a:rPr lang="en-US" sz="1400" i="1" dirty="0"/>
              <a:t>B.4 Fiber Tracts in White Matter</a:t>
            </a:r>
            <a:r>
              <a:rPr lang="en-US" sz="1400" dirty="0"/>
              <a:t>. Allen Institute; 2012. </a:t>
            </a:r>
            <a:r>
              <a:rPr lang="en-US" sz="1400" u="sng" dirty="0">
                <a:hlinkClick r:id="rId10"/>
              </a:rPr>
              <a:t>https://www.semanticscholar.org/paper/Segmentation-d'images-IRM-du-cerveau-pour-la-d'un-%C3%A0-Galdames/b2614d73862c508f56c9ee9123ea4ae4fcb1ae80#extracted</a:t>
            </a:r>
            <a:r>
              <a:rPr lang="en-US" sz="1400" dirty="0"/>
              <a:t>.  </a:t>
            </a:r>
          </a:p>
          <a:p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782399" y="344241"/>
            <a:ext cx="3964160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  <a:r>
              <a:rPr lang="en-US" dirty="0"/>
              <a:t>Acute Onset Cerebral Ischemia Involving the Subcortical Region</a:t>
            </a:r>
            <a:endParaRPr lang="en-US" sz="10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137868" y="25085041"/>
            <a:ext cx="16925532" cy="7343105"/>
            <a:chOff x="33137868" y="26057632"/>
            <a:chExt cx="16925532" cy="5980051"/>
          </a:xfrm>
        </p:grpSpPr>
        <p:sp>
          <p:nvSpPr>
            <p:cNvPr id="38" name="TextBox 37"/>
            <p:cNvSpPr txBox="1"/>
            <p:nvPr/>
          </p:nvSpPr>
          <p:spPr>
            <a:xfrm>
              <a:off x="33147000" y="27200216"/>
              <a:ext cx="16916400" cy="4837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endParaRPr lang="en-US" sz="3800" dirty="0"/>
            </a:p>
            <a:p>
              <a:pPr marL="571500" lvl="0" indent="-571500">
                <a:buFont typeface="Arial" panose="020B0604020202020204" pitchFamily="34" charset="0"/>
                <a:buChar char="•"/>
              </a:pPr>
              <a:r>
                <a:rPr lang="en-US" sz="3800" dirty="0"/>
                <a:t>A thorough and attentive initial neurologic evaluation is crucial to optimal patient outcomes. </a:t>
              </a:r>
            </a:p>
            <a:p>
              <a:pPr marL="571500" lvl="0" indent="-571500">
                <a:buFont typeface="Arial" panose="020B0604020202020204" pitchFamily="34" charset="0"/>
                <a:buChar char="•"/>
              </a:pPr>
              <a:r>
                <a:rPr lang="en-US" sz="3800" dirty="0"/>
                <a:t>Timely recognition of IV tPA initiation congruent with eligibility.</a:t>
              </a:r>
            </a:p>
            <a:p>
              <a:pPr marL="571500" lvl="0" indent="-571500">
                <a:buFont typeface="Arial" panose="020B0604020202020204" pitchFamily="34" charset="0"/>
                <a:buChar char="•"/>
              </a:pPr>
              <a:r>
                <a:rPr lang="en-US" sz="3800" dirty="0"/>
                <a:t>Using all available resources (subjective events, baseline, re-evaluations) </a:t>
              </a:r>
            </a:p>
            <a:p>
              <a:pPr marL="571500" lvl="0" indent="-571500">
                <a:buFont typeface="Arial" panose="020B0604020202020204" pitchFamily="34" charset="0"/>
                <a:buChar char="•"/>
              </a:pPr>
              <a:r>
                <a:rPr lang="en-US" sz="3800" dirty="0"/>
                <a:t>A negative head CT for acute hemorrhage nor a reported negative brain MRI for ischemia does not rule out an </a:t>
              </a:r>
              <a:r>
                <a:rPr lang="en-US" sz="3800" u="sng" dirty="0"/>
                <a:t>acute</a:t>
              </a:r>
              <a:r>
                <a:rPr lang="en-US" sz="3800" dirty="0"/>
                <a:t> ischemic stroke. </a:t>
              </a:r>
            </a:p>
            <a:p>
              <a:pPr marL="571500" lvl="0" indent="-571500">
                <a:buFont typeface="Arial" panose="020B0604020202020204" pitchFamily="34" charset="0"/>
                <a:buChar char="•"/>
              </a:pPr>
              <a:r>
                <a:rPr lang="en-US" sz="3800" dirty="0"/>
                <a:t>Re-imaging is crucial for accurate diagnosing and patient outcome when physical exam findings are not as consistent with expectation, for early recognition. </a:t>
              </a:r>
            </a:p>
            <a:p>
              <a:pPr marL="571500" lvl="0" indent="-571500">
                <a:buFont typeface="Arial" panose="020B0604020202020204" pitchFamily="34" charset="0"/>
                <a:buChar char="•"/>
              </a:pPr>
              <a:endParaRPr lang="en-US" sz="3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137868" y="26057632"/>
              <a:ext cx="16916400" cy="1200329"/>
            </a:xfrm>
            <a:prstGeom prst="rect">
              <a:avLst/>
            </a:prstGeom>
            <a:solidFill>
              <a:srgbClr val="95B3D7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7200" b="1" dirty="0">
                  <a:latin typeface="+mj-lt"/>
                  <a:cs typeface="Arial"/>
                </a:rPr>
                <a:t>Conclusion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8534888" y="29938984"/>
            <a:ext cx="14154912" cy="5909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Figure 2. MRI and DWI with ADC Correlation of Right Sided  Hyperintensity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8545797" y="9580995"/>
            <a:ext cx="14134859" cy="12495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Patient not administered tPA – out of 3-hour window</a:t>
            </a:r>
            <a:r>
              <a:rPr lang="en-US" sz="4400" baseline="30000" dirty="0">
                <a:solidFill>
                  <a:schemeClr val="tx1"/>
                </a:solidFill>
              </a:rPr>
              <a:t>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Patient administered Integrillin 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135</a:t>
            </a:r>
            <a:r>
              <a:rPr lang="en-US" sz="4400" dirty="0"/>
              <a:t>μg/kg bolus</a:t>
            </a:r>
            <a:r>
              <a:rPr lang="en-US" sz="4400" baseline="30000" dirty="0"/>
              <a:t>5</a:t>
            </a:r>
            <a:r>
              <a:rPr lang="en-US" sz="4400" dirty="0"/>
              <a:t> 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0.5</a:t>
            </a:r>
            <a:r>
              <a:rPr lang="en-US" sz="4400" dirty="0"/>
              <a:t>μg/kg/min infusion over 20 hours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Aspirin 325mg and Clopidogrel 300mg 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Continue DAPT for 21 days</a:t>
            </a:r>
            <a:r>
              <a:rPr lang="en-US" sz="4400" baseline="30000" dirty="0">
                <a:solidFill>
                  <a:schemeClr val="tx1"/>
                </a:solidFill>
              </a:rPr>
              <a:t>7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Follow up with the following therapies 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OT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PT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Speech Pathology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PCP – hypertension and diabetes maintenance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New Diagnosis of Diabetes 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Hgb A1c – 12.5%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Currently managed by inpatient internal medicine team </a:t>
            </a:r>
          </a:p>
          <a:p>
            <a:pPr marL="313182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Ensure proper outpatient treatment of new Diagnosis of Diabetes</a:t>
            </a:r>
          </a:p>
        </p:txBody>
      </p:sp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9A10FEEC-0817-A878-A53E-BFF45CC884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00" y="17077200"/>
            <a:ext cx="7544137" cy="6280351"/>
          </a:xfrm>
          <a:prstGeom prst="rect">
            <a:avLst/>
          </a:prstGeom>
        </p:spPr>
      </p:pic>
      <p:pic>
        <p:nvPicPr>
          <p:cNvPr id="29" name="Picture 28" descr="A picture containing citrus, different&#10;&#10;Description automatically generated">
            <a:extLst>
              <a:ext uri="{FF2B5EF4-FFF2-40B4-BE49-F238E27FC236}">
                <a16:creationId xmlns:a16="http://schemas.microsoft.com/office/drawing/2014/main" id="{D2530640-B6F0-64DD-55BF-7BB7EE1330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298" y="23059835"/>
            <a:ext cx="11781804" cy="5898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AE4C11-271D-9754-22DB-7FC19934003C}"/>
              </a:ext>
            </a:extLst>
          </p:cNvPr>
          <p:cNvSpPr txBox="1"/>
          <p:nvPr/>
        </p:nvSpPr>
        <p:spPr>
          <a:xfrm>
            <a:off x="18846834" y="28932890"/>
            <a:ext cx="13411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Left image: T2. Right image: DWI area of restricted diffusion of the right corona radiata. Hypointense lesion in Left corona radiata indicating old infarct. Reproduced from Wiley Online Library</a:t>
            </a:r>
            <a:r>
              <a:rPr lang="en-US" sz="2400" baseline="30000" dirty="0"/>
              <a:t>8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31" name="Picture 3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EA36672-64C1-ECF8-FEFC-BBF676A6C7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307" y="30810890"/>
            <a:ext cx="12608253" cy="4690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2B84B-588F-8C7E-1A66-447068BFDDEB}"/>
              </a:ext>
            </a:extLst>
          </p:cNvPr>
          <p:cNvSpPr txBox="1"/>
          <p:nvPr/>
        </p:nvSpPr>
        <p:spPr>
          <a:xfrm>
            <a:off x="18846834" y="35661600"/>
            <a:ext cx="134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Left: T2 Flare of Right sided hyperintensity corona radiata infarct. Center: DWI with right sided area of restricted diffusion. Right Image: ADC correlation of DWI acute right sided corona radiata lesion.</a:t>
            </a:r>
          </a:p>
          <a:p>
            <a:r>
              <a:rPr lang="en-US" sz="2000" dirty="0"/>
              <a:t>Reproduced from ScienceDirect: Basal Ganglia</a:t>
            </a:r>
            <a:r>
              <a:rPr lang="en-US" sz="2000" baseline="30000" dirty="0"/>
              <a:t>9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C52FA-FC54-80C8-898C-FCEC0A0902FD}"/>
              </a:ext>
            </a:extLst>
          </p:cNvPr>
          <p:cNvSpPr txBox="1"/>
          <p:nvPr/>
        </p:nvSpPr>
        <p:spPr>
          <a:xfrm>
            <a:off x="3526971" y="26038629"/>
            <a:ext cx="184731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CE66B-863C-1BFE-2B4E-D02CBAD6E6C1}"/>
              </a:ext>
            </a:extLst>
          </p:cNvPr>
          <p:cNvSpPr txBox="1"/>
          <p:nvPr/>
        </p:nvSpPr>
        <p:spPr>
          <a:xfrm>
            <a:off x="2220686" y="25646743"/>
            <a:ext cx="184731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7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14951</TotalTime>
  <Words>1129</Words>
  <Application>Microsoft Macintosh PowerPoint</Application>
  <PresentationFormat>Custom</PresentationFormat>
  <Paragraphs>99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Monica Giacomucci</dc:creator>
  <cp:keywords/>
  <dc:description/>
  <cp:lastModifiedBy>Devin Nichols</cp:lastModifiedBy>
  <cp:revision>123</cp:revision>
  <dcterms:created xsi:type="dcterms:W3CDTF">2017-04-15T00:49:32Z</dcterms:created>
  <dcterms:modified xsi:type="dcterms:W3CDTF">2022-04-27T00:57:24Z</dcterms:modified>
  <cp:category/>
</cp:coreProperties>
</file>