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718" autoAdjust="0"/>
    <p:restoredTop sz="93655" autoAdjust="0"/>
  </p:normalViewPr>
  <p:slideViewPr>
    <p:cSldViewPr>
      <p:cViewPr varScale="1">
        <p:scale>
          <a:sx n="11" d="100"/>
          <a:sy n="11" d="100"/>
        </p:scale>
        <p:origin x="1984" y="108"/>
      </p:cViewPr>
      <p:guideLst>
        <p:guide orient="horz" pos="5184"/>
        <p:guide pos="31536"/>
      </p:guideLst>
    </p:cSldViewPr>
  </p:slideViewPr>
  <p:outlineViewPr>
    <p:cViewPr>
      <p:scale>
        <a:sx n="33" d="100"/>
        <a:sy n="33" d="100"/>
      </p:scale>
      <p:origin x="0" y="0"/>
    </p:cViewPr>
  </p:outlineViewPr>
  <p:notesTextViewPr>
    <p:cViewPr>
      <p:scale>
        <a:sx n="100" d="100"/>
        <a:sy n="100" d="100"/>
      </p:scale>
      <p:origin x="0" y="-5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D7B0BF9-F8BB-4033-BF90-BF64A7ECF10B}" type="datetimeFigureOut">
              <a:rPr lang="en-US" smtClean="0"/>
              <a:t>4/29/2022</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5F3A116-26FA-484A-A5FD-F954B7DBD5C3}" type="slidenum">
              <a:rPr lang="en-US" smtClean="0"/>
              <a:t>‹#›</a:t>
            </a:fld>
            <a:endParaRPr lang="en-US" dirty="0"/>
          </a:p>
        </p:txBody>
      </p:sp>
    </p:spTree>
    <p:extLst>
      <p:ext uri="{BB962C8B-B14F-4D97-AF65-F5344CB8AC3E}">
        <p14:creationId xmlns:p14="http://schemas.microsoft.com/office/powerpoint/2010/main" val="392974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https://arcadia.zoom.us/rec/share/xgw077Dmp9R1n3auaCdS1yy1_ndkEEgqlH55zMeVMS6PCp8x_H-0fnSPfSsibo0Q.e6pwiTJ_-e5JI1CS?startTime=1651259934000</a:t>
            </a:r>
          </a:p>
          <a:p>
            <a:r>
              <a:rPr lang="fr-FR" dirty="0" err="1"/>
              <a:t>Passcode</a:t>
            </a:r>
            <a:r>
              <a:rPr lang="fr-FR"/>
              <a:t>: T4r5v#</a:t>
            </a:r>
            <a:endParaRPr lang="en-US" dirty="0"/>
          </a:p>
        </p:txBody>
      </p:sp>
      <p:sp>
        <p:nvSpPr>
          <p:cNvPr id="4" name="Slide Number Placeholder 3"/>
          <p:cNvSpPr>
            <a:spLocks noGrp="1"/>
          </p:cNvSpPr>
          <p:nvPr>
            <p:ph type="sldNum" sz="quarter" idx="5"/>
          </p:nvPr>
        </p:nvSpPr>
        <p:spPr/>
        <p:txBody>
          <a:bodyPr/>
          <a:lstStyle/>
          <a:p>
            <a:fld id="{E5F3A116-26FA-484A-A5FD-F954B7DBD5C3}" type="slidenum">
              <a:rPr lang="en-US" smtClean="0"/>
              <a:t>1</a:t>
            </a:fld>
            <a:endParaRPr lang="en-US" dirty="0"/>
          </a:p>
        </p:txBody>
      </p:sp>
    </p:spTree>
    <p:extLst>
      <p:ext uri="{BB962C8B-B14F-4D97-AF65-F5344CB8AC3E}">
        <p14:creationId xmlns:p14="http://schemas.microsoft.com/office/powerpoint/2010/main" val="2805747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614AD-F5A4-3940-87D4-1172031E7C61}" type="datetimeFigureOut">
              <a:rPr lang="en-US" smtClean="0"/>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dirty="0"/>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dirty="0"/>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dirty="0"/>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dirty="0"/>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dirty="0"/>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614AD-F5A4-3940-87D4-1172031E7C61}" type="datetimeFigureOut">
              <a:rPr lang="en-US" smtClean="0"/>
              <a:t>4/29/2022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dirty="0"/>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614AD-F5A4-3940-87D4-1172031E7C61}" type="datetimeFigureOut">
              <a:rPr lang="en-US" smtClean="0"/>
              <a:t>4/29/2022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dirty="0"/>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614AD-F5A4-3940-87D4-1172031E7C61}" type="datetimeFigureOut">
              <a:rPr lang="en-US" smtClean="0"/>
              <a:t>4/29/2022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dirty="0"/>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dirty="0"/>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dirty="0"/>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dirty="0"/>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dirty="0"/>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4/29/2022</a:t>
            </a:fld>
            <a:endParaRPr lang="en-US" dirty="0"/>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dirty="0"/>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00027" y="7518853"/>
            <a:ext cx="16916400" cy="1190917"/>
          </a:xfrm>
          <a:prstGeom prst="rect">
            <a:avLst/>
          </a:prstGeom>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Abstract</a:t>
            </a:r>
            <a:endParaRPr lang="en-US" sz="60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000027" y="8739713"/>
            <a:ext cx="16916399" cy="6863417"/>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US" sz="4000" dirty="0">
                <a:solidFill>
                  <a:schemeClr val="tx1"/>
                </a:solidFill>
                <a:latin typeface="Times New Roman" panose="02020603050405020304" pitchFamily="18" charset="0"/>
                <a:cs typeface="Times New Roman" panose="02020603050405020304" pitchFamily="18" charset="0"/>
              </a:rPr>
              <a:t>Acute diverticulitis is one of the most common gastrointestinal diseases worldwide and is increasing in prevalence. Symptoms include abdominal pain, fever, changes in bowel habits, nausea, and vomiting. Traditionally, this disease has been treated with antibiotics, but new research has emerged that has provided evidence that it may be safe to treat acute uncomplicated cases without antibiotics. This represents an area of medicine where it may be possible to reduce the use of unnecessary antibiotics and, therefore, contribution to bacterial antibiotic resistance. The current research studies do have some limitations and future studies with larger, more diverse patient populations and long-term follow-up will likely need to be conducted before any widespread changes in practice are made in the medical community of the United States.</a:t>
            </a:r>
          </a:p>
        </p:txBody>
      </p:sp>
      <p:sp>
        <p:nvSpPr>
          <p:cNvPr id="20" name="TextBox 19"/>
          <p:cNvSpPr txBox="1"/>
          <p:nvPr/>
        </p:nvSpPr>
        <p:spPr>
          <a:xfrm>
            <a:off x="11608981" y="3886200"/>
            <a:ext cx="27988438" cy="3988784"/>
          </a:xfrm>
          <a:prstGeom prst="rect">
            <a:avLst/>
          </a:prstGeom>
          <a:noFill/>
        </p:spPr>
        <p:txBody>
          <a:bodyPr wrap="square" rtlCol="0">
            <a:spAutoFit/>
          </a:bodyPr>
          <a:lstStyle/>
          <a:p>
            <a:pPr algn="ctr"/>
            <a:r>
              <a:rPr lang="en-US" sz="7200" b="1" dirty="0">
                <a:latin typeface="Times New Roman" panose="02020603050405020304" pitchFamily="18" charset="0"/>
                <a:cs typeface="Times New Roman" panose="02020603050405020304" pitchFamily="18" charset="0"/>
              </a:rPr>
              <a:t>Madison Gump, MMS </a:t>
            </a:r>
          </a:p>
          <a:p>
            <a:pPr algn="ctr">
              <a:lnSpc>
                <a:spcPct val="80000"/>
              </a:lnSpc>
            </a:pPr>
            <a:r>
              <a:rPr lang="en-US" sz="7200" b="1" dirty="0">
                <a:latin typeface="Times New Roman" panose="02020603050405020304" pitchFamily="18" charset="0"/>
                <a:cs typeface="Times New Roman" panose="02020603050405020304" pitchFamily="18" charset="0"/>
              </a:rPr>
              <a:t>Faculty Advisor:  Samantha Creamer, PA-C</a:t>
            </a:r>
            <a:endParaRPr lang="en-US" sz="2400" b="1" dirty="0">
              <a:latin typeface="Times New Roman" panose="02020603050405020304" pitchFamily="18" charset="0"/>
              <a:cs typeface="Times New Roman" panose="02020603050405020304" pitchFamily="18" charset="0"/>
            </a:endParaRPr>
          </a:p>
          <a:p>
            <a:pPr algn="ctr">
              <a:lnSpc>
                <a:spcPct val="80000"/>
              </a:lnSpc>
            </a:pPr>
            <a:r>
              <a:rPr lang="en-US" sz="7200" b="1" dirty="0">
                <a:latin typeface="Times New Roman" panose="02020603050405020304" pitchFamily="18" charset="0"/>
                <a:cs typeface="Times New Roman" panose="02020603050405020304" pitchFamily="18" charset="0"/>
              </a:rPr>
              <a:t>Department of Medical Science</a:t>
            </a:r>
          </a:p>
          <a:p>
            <a:endParaRPr lang="en-US" sz="6600" b="1" dirty="0">
              <a:latin typeface="+mj-lt"/>
              <a:cs typeface="Arial"/>
            </a:endParaRPr>
          </a:p>
        </p:txBody>
      </p:sp>
      <p:sp>
        <p:nvSpPr>
          <p:cNvPr id="36" name="TextBox 35"/>
          <p:cNvSpPr txBox="1"/>
          <p:nvPr/>
        </p:nvSpPr>
        <p:spPr>
          <a:xfrm>
            <a:off x="1000026" y="16192076"/>
            <a:ext cx="16868790" cy="1200329"/>
          </a:xfrm>
          <a:prstGeom prst="rect">
            <a:avLst/>
          </a:prstGeo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Introduction</a:t>
            </a:r>
          </a:p>
        </p:txBody>
      </p:sp>
      <p:sp>
        <p:nvSpPr>
          <p:cNvPr id="41" name="TextBox 40"/>
          <p:cNvSpPr txBox="1"/>
          <p:nvPr/>
        </p:nvSpPr>
        <p:spPr>
          <a:xfrm>
            <a:off x="1000026" y="28115443"/>
            <a:ext cx="16916400" cy="1200329"/>
          </a:xfrm>
          <a:prstGeom prst="rect">
            <a:avLst/>
          </a:prstGeo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Methods</a:t>
            </a:r>
          </a:p>
        </p:txBody>
      </p:sp>
      <p:sp>
        <p:nvSpPr>
          <p:cNvPr id="49" name="TextBox 48"/>
          <p:cNvSpPr txBox="1"/>
          <p:nvPr/>
        </p:nvSpPr>
        <p:spPr>
          <a:xfrm>
            <a:off x="32974572" y="8667614"/>
            <a:ext cx="16916400" cy="8863965"/>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R="0" lvl="0">
              <a:spcBef>
                <a:spcPts val="0"/>
              </a:spcBef>
              <a:spcAft>
                <a:spcPts val="600"/>
              </a:spcAft>
            </a:pPr>
            <a:r>
              <a:rPr lang="en-US" sz="4000" dirty="0">
                <a:latin typeface="Times New Roman" panose="02020603050405020304" pitchFamily="18" charset="0"/>
                <a:cs typeface="Times New Roman" panose="02020603050405020304" pitchFamily="18" charset="0"/>
              </a:rPr>
              <a:t>All five studies were based around two treatment groups (one with antibiotics and one without antibiotics) and found no significant differences between the groups. They all concluded that their research supports that antibiotics do not improve treatment outcomes and may be unnecessary in treating this disease.</a:t>
            </a:r>
          </a:p>
          <a:p>
            <a:pPr marR="0" lvl="0">
              <a:spcBef>
                <a:spcPts val="0"/>
              </a:spcBef>
              <a:spcAft>
                <a:spcPts val="0"/>
              </a:spcAft>
            </a:pPr>
            <a:r>
              <a:rPr lang="en-US" sz="4000" u="sng" dirty="0">
                <a:latin typeface="Times New Roman" panose="02020603050405020304" pitchFamily="18" charset="0"/>
                <a:cs typeface="Times New Roman" panose="02020603050405020304" pitchFamily="18" charset="0"/>
              </a:rPr>
              <a:t>Limitations:</a:t>
            </a: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All studies were conducted in Europe and Asia and have different research standards than the United States. This resulted in some insufficient follow-up protocols in some of the studies.</a:t>
            </a: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The sample populations are small and lack diversity.</a:t>
            </a:r>
          </a:p>
          <a:p>
            <a:pPr marL="571500" marR="0" lvl="0" indent="-571500">
              <a:spcBef>
                <a:spcPts val="0"/>
              </a:spcBef>
              <a:spcAft>
                <a:spcPts val="60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Short follow-up time.</a:t>
            </a:r>
          </a:p>
          <a:p>
            <a:pPr marR="0" lvl="0">
              <a:spcBef>
                <a:spcPts val="0"/>
              </a:spcBef>
              <a:spcAft>
                <a:spcPts val="0"/>
              </a:spcAft>
            </a:pPr>
            <a:r>
              <a:rPr lang="en-US" sz="4000" u="sng" dirty="0">
                <a:latin typeface="Times New Roman" panose="02020603050405020304" pitchFamily="18" charset="0"/>
                <a:cs typeface="Times New Roman" panose="02020603050405020304" pitchFamily="18" charset="0"/>
              </a:rPr>
              <a:t>Future research:</a:t>
            </a: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Standardization and consistency in study and follow-up protocols</a:t>
            </a: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Longer-term follow-up</a:t>
            </a: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Larger, more diverse sample populations</a:t>
            </a:r>
          </a:p>
        </p:txBody>
      </p:sp>
      <p:sp>
        <p:nvSpPr>
          <p:cNvPr id="58" name="TextBox 57"/>
          <p:cNvSpPr txBox="1"/>
          <p:nvPr/>
        </p:nvSpPr>
        <p:spPr>
          <a:xfrm>
            <a:off x="32974572" y="7524611"/>
            <a:ext cx="16916400" cy="1200329"/>
          </a:xfrm>
          <a:prstGeom prst="rect">
            <a:avLst/>
          </a:prstGeo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Discussion </a:t>
            </a:r>
          </a:p>
        </p:txBody>
      </p:sp>
      <p:pic>
        <p:nvPicPr>
          <p:cNvPr id="27" name="Picture 26" descr="au_logo_4C_castle_f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649052"/>
            <a:ext cx="10287000" cy="4005072"/>
          </a:xfrm>
          <a:prstGeom prst="rect">
            <a:avLst/>
          </a:prstGeom>
        </p:spPr>
      </p:pic>
      <p:sp>
        <p:nvSpPr>
          <p:cNvPr id="45" name="TextBox 44"/>
          <p:cNvSpPr txBox="1"/>
          <p:nvPr/>
        </p:nvSpPr>
        <p:spPr>
          <a:xfrm>
            <a:off x="18381288" y="7482625"/>
            <a:ext cx="14173200" cy="1200329"/>
          </a:xfrm>
          <a:prstGeom prst="rect">
            <a:avLst/>
          </a:prstGeo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Results </a:t>
            </a:r>
          </a:p>
        </p:txBody>
      </p:sp>
      <p:sp>
        <p:nvSpPr>
          <p:cNvPr id="86" name="TextBox 85"/>
          <p:cNvSpPr txBox="1"/>
          <p:nvPr/>
        </p:nvSpPr>
        <p:spPr>
          <a:xfrm>
            <a:off x="32974572" y="30013758"/>
            <a:ext cx="16895153" cy="720197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marR="0" lvl="0" indent="-342900">
              <a:spcBef>
                <a:spcPts val="0"/>
              </a:spcBef>
              <a:spcAft>
                <a:spcPts val="0"/>
              </a:spcAft>
              <a:buFont typeface="+mj-lt"/>
              <a:buAutoNum type="arabi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Papadakis MA, McPhee SJ, Rabow MW. Current Medical Diagnosis &amp; Treatment. New York, New York: McGraw-Hill Education; 2021.</a:t>
            </a:r>
          </a:p>
          <a:p>
            <a:pPr marL="342900" marR="0" lvl="0" indent="-342900">
              <a:spcBef>
                <a:spcPts val="0"/>
              </a:spcBef>
              <a:spcAft>
                <a:spcPts val="0"/>
              </a:spcAft>
              <a:buFont typeface="+mj-lt"/>
              <a:buAutoNum type="arabi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Kim JY, Park SG, Kang HJ, et al. Prospective randomized clinical trial of uncomplicated right-sided colonic diverticulitis: Antibiotics versus no antibiotics. International Journal of Colorectal Disease. 2019;34(8):1413-1420. doi:10.1007/s00384-019-03343-w.</a:t>
            </a:r>
          </a:p>
          <a:p>
            <a:pPr marL="342900" marR="0" lvl="0" indent="-342900">
              <a:spcBef>
                <a:spcPts val="0"/>
              </a:spcBef>
              <a:spcAft>
                <a:spcPts val="0"/>
              </a:spcAft>
              <a:buFont typeface="+mj-lt"/>
              <a:buAutoNum type="arabi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Mora Lopez L, Ruiz-Edo N, Serra Pla S, Pallisera Llovera A, Navarro Soto S, Serra-Aracil X. Multicentre, controlled, randomized clinical trial to compare the efficacy and safety of ambulatory treatment of mild acute diverticulitis without antibiotics with the standard treatment with antibiotics. International Journal of Colorectal Disease. 2017;32(10):1509-1516. doi:10.1007/s00384-017-2879-4.</a:t>
            </a:r>
          </a:p>
          <a:p>
            <a:pPr marL="342900" marR="0" lvl="0" indent="-342900">
              <a:spcBef>
                <a:spcPts val="0"/>
              </a:spcBef>
              <a:spcAft>
                <a:spcPts val="0"/>
              </a:spcAft>
              <a:buFont typeface="+mj-lt"/>
              <a:buAutoNum type="arabi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Jaung R, Nisbet S, Gosselink MP, et al. Antibiotics do not reduce length of hospital stay for uncomplicated diverticulitis in a pragmatic double-blind randomized trial. Clinical Gastroenterology and Hepatology. 2021;19(3). doi:10.1016/j.cgh.2020.03.049.</a:t>
            </a:r>
          </a:p>
          <a:p>
            <a:pPr marL="342900" marR="0" lvl="0" indent="-342900">
              <a:spcBef>
                <a:spcPts val="0"/>
              </a:spcBef>
              <a:spcAft>
                <a:spcPts val="0"/>
              </a:spcAft>
              <a:buFont typeface="+mj-lt"/>
              <a:buAutoNum type="arabi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Kim JY, Park SG, Kang HJ, et al. Prospective randomized clinical trial of uncomplicated right-sided colonic diverticulitis: Antibiotics versus no antibiotics. International Journal of Colorectal Disease. 2019;34(8):1413-1420. doi:10.1007/s00384-019-03343-w.</a:t>
            </a:r>
          </a:p>
          <a:p>
            <a:pPr marL="342900" marR="0" lvl="0" indent="-342900">
              <a:spcBef>
                <a:spcPts val="0"/>
              </a:spcBef>
              <a:spcAft>
                <a:spcPts val="0"/>
              </a:spcAft>
              <a:buFont typeface="+mj-lt"/>
              <a:buAutoNum type="arabi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Lee K-yong, Lee J, Park YY, Oh ST. Routine antibiotics may not be needed to treat uncomplicated right diverticulitis: A retrospective cohort study. PLOS ONE. 2021;16(7). doi:10.1371/journal.pone.0255384.</a:t>
            </a:r>
          </a:p>
          <a:p>
            <a:pPr marL="342900" marR="0" lvl="0" indent="-342900">
              <a:spcBef>
                <a:spcPts val="0"/>
              </a:spcBef>
              <a:spcAft>
                <a:spcPts val="0"/>
              </a:spcAft>
              <a:buFont typeface="+mj-lt"/>
              <a:buAutoNum type="arabi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Isacson D, Smedh K, Nikberg M, Chabok A. Long-term follow-up of the AVOD randomized trial of antibiotic avoidance in uncomplicated diverticulitis. British Journal of Surgery. 2019;106(11):1542-1548. doi:10.1002/bjs.11239</a:t>
            </a:r>
          </a:p>
          <a:p>
            <a:pPr marL="342900" marR="0" lvl="0" indent="-342900">
              <a:spcBef>
                <a:spcPts val="0"/>
              </a:spcBef>
              <a:spcAft>
                <a:spcPts val="0"/>
              </a:spcAft>
              <a:buFont typeface="+mj-lt"/>
              <a:buAutoNum type="arabi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van Dijk ST, Chabok A, Dijkgraaf MG, Boermeester MA, Smedh K. Observational versus antibiotic treatment for uncomplicated diverticulitis: An individual-patient data meta-analysis. British Journal of Surgery. 2020;107(8):1062-1069. doi:10.1002/bjs.11465.</a:t>
            </a:r>
          </a:p>
          <a:p>
            <a:pPr marL="342900" marR="0" lvl="0" indent="-342900">
              <a:spcBef>
                <a:spcPts val="0"/>
              </a:spcBef>
              <a:spcAft>
                <a:spcPts val="0"/>
              </a:spcAft>
              <a:buFont typeface="+mj-lt"/>
              <a:buAutoNum type="arabi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Tamma PD, Avdic E, Li DX, Dzintars K, Cosgrove SE. Association of adverse events with antibiotic use in hospitalized patients. JAMA Internal Medicine. 2017;177(9):1308. doi:10.1001/jamainternmed.2017.1938</a:t>
            </a:r>
          </a:p>
          <a:p>
            <a:pPr marL="342900" marR="0" lvl="0" indent="-342900">
              <a:spcBef>
                <a:spcPts val="0"/>
              </a:spcBef>
              <a:spcAft>
                <a:spcPts val="0"/>
              </a:spcAft>
              <a:buFont typeface="+mj-lt"/>
              <a:buAutoNum type="arabi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Hawkins AT. Fighting inertia. Annals of Surgery. 2021;274(5). doi:10.1097/sla.0000000000005138.</a:t>
            </a:r>
          </a:p>
          <a:p>
            <a:pPr marL="342900" marR="0" lvl="0" indent="-342900">
              <a:spcBef>
                <a:spcPts val="0"/>
              </a:spcBef>
              <a:spcAft>
                <a:spcPts val="0"/>
              </a:spcAft>
              <a:buFont typeface="+mj-lt"/>
              <a:buAutoNum type="arabi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O'Grady M, Turner G, Currie W, Yi M, Frizelle F, Purcell R. Acute diverticulitis: An ongoing economic burden on the health system. ANZ Journal of Surgery. 2020;90(10):2046-2049. doi:10.1111/ans.16234.</a:t>
            </a:r>
          </a:p>
        </p:txBody>
      </p:sp>
      <p:sp>
        <p:nvSpPr>
          <p:cNvPr id="19" name="TextBox 18"/>
          <p:cNvSpPr txBox="1"/>
          <p:nvPr/>
        </p:nvSpPr>
        <p:spPr>
          <a:xfrm>
            <a:off x="6002199" y="839212"/>
            <a:ext cx="39202002" cy="2862322"/>
          </a:xfrm>
          <a:prstGeom prst="rect">
            <a:avLst/>
          </a:prstGeom>
          <a:noFill/>
        </p:spPr>
        <p:txBody>
          <a:bodyPr wrap="square" rtlCol="0">
            <a:spAutoFit/>
          </a:bodyPr>
          <a:lstStyle/>
          <a:p>
            <a:pPr algn="ctr"/>
            <a:r>
              <a:rPr lang="en-US" sz="9000" b="1" dirty="0">
                <a:latin typeface="Times New Roman" panose="02020603050405020304" pitchFamily="18" charset="0"/>
                <a:cs typeface="Times New Roman" panose="02020603050405020304" pitchFamily="18" charset="0"/>
              </a:rPr>
              <a:t>Antibiotics May Be Unnecessary in the Treatment of </a:t>
            </a:r>
          </a:p>
          <a:p>
            <a:pPr algn="ctr"/>
            <a:r>
              <a:rPr lang="en-US" sz="9000" b="1" dirty="0">
                <a:latin typeface="Times New Roman" panose="02020603050405020304" pitchFamily="18" charset="0"/>
                <a:cs typeface="Times New Roman" panose="02020603050405020304" pitchFamily="18" charset="0"/>
              </a:rPr>
              <a:t>Acute Uncomplicated Diverticulitis </a:t>
            </a:r>
          </a:p>
        </p:txBody>
      </p:sp>
      <p:grpSp>
        <p:nvGrpSpPr>
          <p:cNvPr id="4" name="Group 3"/>
          <p:cNvGrpSpPr/>
          <p:nvPr/>
        </p:nvGrpSpPr>
        <p:grpSpPr>
          <a:xfrm>
            <a:off x="32974572" y="22419009"/>
            <a:ext cx="16916400" cy="6222466"/>
            <a:chOff x="33137868" y="26074891"/>
            <a:chExt cx="16925532" cy="6207062"/>
          </a:xfrm>
        </p:grpSpPr>
        <p:sp>
          <p:nvSpPr>
            <p:cNvPr id="38" name="TextBox 37"/>
            <p:cNvSpPr txBox="1"/>
            <p:nvPr/>
          </p:nvSpPr>
          <p:spPr>
            <a:xfrm>
              <a:off x="33147000" y="27200216"/>
              <a:ext cx="16916400" cy="5081737"/>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sz="14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There is a growing body of evidence that supports that acute uncomplicated diverticulitis can be safely treated without the use of antibiotics. This is relevant because avoiding the use of unnecessary antibiotics reduces contribution to antibiotic resistance, prevents patients from experiencing adverse events from the administration of antibiotics, and reduces the financial burden placed on the United States healthcare system. However, the current studies have some significant limitations. Future studies should focus on larger, more diverse sample populations and standardized, long-term follow up. </a:t>
              </a:r>
              <a:endParaRPr lang="en-US" sz="4000" dirty="0"/>
            </a:p>
          </p:txBody>
        </p:sp>
        <p:sp>
          <p:nvSpPr>
            <p:cNvPr id="39" name="TextBox 38"/>
            <p:cNvSpPr txBox="1"/>
            <p:nvPr/>
          </p:nvSpPr>
          <p:spPr>
            <a:xfrm>
              <a:off x="33137868" y="26074891"/>
              <a:ext cx="16916400" cy="1165810"/>
            </a:xfrm>
            <a:prstGeom prst="rect">
              <a:avLst/>
            </a:prstGeo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Conclusion</a:t>
              </a:r>
            </a:p>
          </p:txBody>
        </p:sp>
      </p:grpSp>
      <p:sp>
        <p:nvSpPr>
          <p:cNvPr id="3" name="TextBox 2">
            <a:extLst>
              <a:ext uri="{FF2B5EF4-FFF2-40B4-BE49-F238E27FC236}">
                <a16:creationId xmlns:a16="http://schemas.microsoft.com/office/drawing/2014/main" id="{C72D6700-B5A5-491B-A715-0247A028FD87}"/>
              </a:ext>
            </a:extLst>
          </p:cNvPr>
          <p:cNvSpPr txBox="1"/>
          <p:nvPr/>
        </p:nvSpPr>
        <p:spPr>
          <a:xfrm>
            <a:off x="1000026" y="17442493"/>
            <a:ext cx="16916400" cy="10248960"/>
          </a:xfrm>
          <a:prstGeom prst="rect">
            <a:avLst/>
          </a:prstGeom>
          <a:solidFill>
            <a:schemeClr val="accent4">
              <a:lumMod val="20000"/>
              <a:lumOff val="80000"/>
            </a:schemeClr>
          </a:solidFill>
        </p:spPr>
        <p:txBody>
          <a:bodyPr wrap="square" rtlCol="0">
            <a:spAutoFit/>
          </a:bodyPr>
          <a:lstStyle/>
          <a:p>
            <a:r>
              <a:rPr lang="en-US" sz="4000" u="sng" dirty="0">
                <a:latin typeface="Times New Roman" panose="02020603050405020304" pitchFamily="18" charset="0"/>
                <a:cs typeface="Times New Roman" panose="02020603050405020304" pitchFamily="18" charset="0"/>
              </a:rPr>
              <a:t>Definition of acute uncomplicated diverticulitis: </a:t>
            </a:r>
          </a:p>
          <a:p>
            <a:pPr marL="571500" indent="-571500">
              <a:spcAft>
                <a:spcPts val="120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A case of symptomatic diverticulitis during which patients do not develop an abscess, fistula, peritonitis, or any other complications.</a:t>
            </a:r>
          </a:p>
          <a:p>
            <a:r>
              <a:rPr lang="en-US" sz="4000" u="sng" dirty="0">
                <a:latin typeface="Times New Roman" panose="02020603050405020304" pitchFamily="18" charset="0"/>
                <a:cs typeface="Times New Roman" panose="02020603050405020304" pitchFamily="18" charset="0"/>
              </a:rPr>
              <a:t>Overview:</a:t>
            </a:r>
          </a:p>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360,000+ emergency department visits in the United States per year</a:t>
            </a:r>
          </a:p>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$2 billion in treatment costs in the United States per year</a:t>
            </a:r>
          </a:p>
          <a:p>
            <a:pPr marL="571500" indent="-571500">
              <a:spcAft>
                <a:spcPts val="120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Prevalence increases with age. Approximately 50% of individuals over age 80</a:t>
            </a:r>
          </a:p>
          <a:p>
            <a:r>
              <a:rPr lang="en-US" sz="4000" u="sng" dirty="0">
                <a:latin typeface="Times New Roman" panose="02020603050405020304" pitchFamily="18" charset="0"/>
                <a:cs typeface="Times New Roman" panose="02020603050405020304" pitchFamily="18" charset="0"/>
              </a:rPr>
              <a:t>Treatment:</a:t>
            </a:r>
          </a:p>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Current treatment includes antibiotics and often hospitalization.</a:t>
            </a:r>
          </a:p>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Recent research studies have shown no significant difference in patient outcomes when treating patients with and without antibiotics.</a:t>
            </a:r>
          </a:p>
          <a:p>
            <a:r>
              <a:rPr lang="en-US" sz="4000" u="sng" dirty="0">
                <a:latin typeface="Times New Roman" panose="02020603050405020304" pitchFamily="18" charset="0"/>
                <a:cs typeface="Times New Roman" panose="02020603050405020304" pitchFamily="18" charset="0"/>
              </a:rPr>
              <a:t>Benefits of treatment without antibiotics:</a:t>
            </a:r>
          </a:p>
          <a:p>
            <a:pPr marL="571500" indent="-571500">
              <a:buFont typeface="Arial" panose="020B0604020202020204" pitchFamily="34" charset="0"/>
              <a:buChar char="•"/>
            </a:pPr>
            <a:r>
              <a:rPr lang="en-US" sz="4000" dirty="0">
                <a:solidFill>
                  <a:schemeClr val="tx1"/>
                </a:solidFill>
                <a:latin typeface="Times New Roman" panose="02020603050405020304" pitchFamily="18" charset="0"/>
                <a:cs typeface="Times New Roman" panose="02020603050405020304" pitchFamily="18" charset="0"/>
              </a:rPr>
              <a:t>The unnecessary use of antibiotics contributes to antibiotic resistance and bacteria and reduces the number of effective treatments that health care providers have for bacterial disease.</a:t>
            </a:r>
          </a:p>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Antibiotics often have side effects. They are a frequent cause of C. difficile.</a:t>
            </a:r>
          </a:p>
        </p:txBody>
      </p:sp>
      <p:sp>
        <p:nvSpPr>
          <p:cNvPr id="5" name="TextBox 4">
            <a:extLst>
              <a:ext uri="{FF2B5EF4-FFF2-40B4-BE49-F238E27FC236}">
                <a16:creationId xmlns:a16="http://schemas.microsoft.com/office/drawing/2014/main" id="{785DD251-B31E-49B3-A1FE-E2FAEFA33E84}"/>
              </a:ext>
            </a:extLst>
          </p:cNvPr>
          <p:cNvSpPr txBox="1"/>
          <p:nvPr/>
        </p:nvSpPr>
        <p:spPr>
          <a:xfrm>
            <a:off x="18382771" y="8739713"/>
            <a:ext cx="14171717" cy="17327820"/>
          </a:xfrm>
          <a:prstGeom prst="rect">
            <a:avLst/>
          </a:prstGeom>
          <a:solidFill>
            <a:schemeClr val="accent4">
              <a:lumMod val="20000"/>
              <a:lumOff val="80000"/>
            </a:schemeClr>
          </a:solidFill>
        </p:spPr>
        <p:txBody>
          <a:bodyPr wrap="square" rtlCol="0">
            <a:spAutoFit/>
          </a:bodyPr>
          <a:lstStyle/>
          <a:p>
            <a:r>
              <a:rPr lang="en-US" sz="4000" b="1" dirty="0">
                <a:solidFill>
                  <a:schemeClr val="tx1"/>
                </a:solidFill>
                <a:latin typeface="Times New Roman" panose="02020603050405020304" pitchFamily="18" charset="0"/>
                <a:cs typeface="Times New Roman" panose="02020603050405020304" pitchFamily="18" charset="0"/>
              </a:rPr>
              <a:t>Jaung et al</a:t>
            </a:r>
          </a:p>
          <a:p>
            <a:pPr marL="571500" indent="-571500">
              <a:spcAft>
                <a:spcPts val="1200"/>
              </a:spcAft>
              <a:buFont typeface="Arial" panose="020B0604020202020204" pitchFamily="34" charset="0"/>
              <a:buChar char="•"/>
            </a:pPr>
            <a:r>
              <a:rPr lang="en-US" sz="4000" dirty="0">
                <a:solidFill>
                  <a:schemeClr val="tx1"/>
                </a:solidFill>
                <a:latin typeface="Times New Roman" panose="02020603050405020304" pitchFamily="18" charset="0"/>
                <a:cs typeface="Times New Roman" panose="02020603050405020304" pitchFamily="18" charset="0"/>
              </a:rPr>
              <a:t>Double-blind RCT that found no significant differences between treatment groups when comparing length of hospital stay (P = 0.15) and readmission rates (P = 0.30).</a:t>
            </a:r>
          </a:p>
          <a:p>
            <a:r>
              <a:rPr lang="en-US" sz="4000" b="1" dirty="0">
                <a:solidFill>
                  <a:schemeClr val="tx1"/>
                </a:solidFill>
                <a:latin typeface="Times New Roman" panose="02020603050405020304" pitchFamily="18" charset="0"/>
                <a:cs typeface="Times New Roman" panose="02020603050405020304" pitchFamily="18" charset="0"/>
              </a:rPr>
              <a:t>Kim et al</a:t>
            </a:r>
          </a:p>
          <a:p>
            <a:pPr marL="571500" indent="-571500">
              <a:spcAft>
                <a:spcPts val="1200"/>
              </a:spcAft>
              <a:buFont typeface="Arial" panose="020B0604020202020204" pitchFamily="34" charset="0"/>
              <a:buChar char="•"/>
            </a:pPr>
            <a:r>
              <a:rPr lang="en-US" sz="4000" dirty="0">
                <a:solidFill>
                  <a:schemeClr val="tx1"/>
                </a:solidFill>
                <a:latin typeface="Times New Roman" panose="02020603050405020304" pitchFamily="18" charset="0"/>
                <a:cs typeface="Times New Roman" panose="02020603050405020304" pitchFamily="18" charset="0"/>
              </a:rPr>
              <a:t>RCT that found no significant differences between groups in length of hospital stay (P = 0.985) and treatment failure rates (P = 0.617). Also found hospital costs were significantly higher in group treated with antibiotics (P=0.037).</a:t>
            </a:r>
          </a:p>
          <a:p>
            <a:r>
              <a:rPr lang="en-US" sz="4000" b="1" dirty="0">
                <a:solidFill>
                  <a:schemeClr val="tx1"/>
                </a:solidFill>
                <a:latin typeface="Times New Roman" panose="02020603050405020304" pitchFamily="18" charset="0"/>
                <a:cs typeface="Times New Roman" panose="02020603050405020304" pitchFamily="18" charset="0"/>
              </a:rPr>
              <a:t>Lee et al</a:t>
            </a:r>
          </a:p>
          <a:p>
            <a:pPr marL="571500" indent="-571500">
              <a:spcAft>
                <a:spcPts val="1200"/>
              </a:spcAft>
              <a:buFont typeface="Arial" panose="020B0604020202020204" pitchFamily="34" charset="0"/>
              <a:buChar char="•"/>
            </a:pPr>
            <a:r>
              <a:rPr lang="en-US" sz="4000" dirty="0">
                <a:solidFill>
                  <a:schemeClr val="tx1"/>
                </a:solidFill>
                <a:latin typeface="Times New Roman" panose="02020603050405020304" pitchFamily="18" charset="0"/>
                <a:cs typeface="Times New Roman" panose="02020603050405020304" pitchFamily="18" charset="0"/>
              </a:rPr>
              <a:t>Retrospective cohort study that found no significant differences between groups in length of hospital stay (P = 0.586) and recurrence of disease (P = 0.271).</a:t>
            </a:r>
          </a:p>
          <a:p>
            <a:r>
              <a:rPr lang="en-US" sz="4000" b="1" dirty="0">
                <a:solidFill>
                  <a:schemeClr val="tx1"/>
                </a:solidFill>
                <a:latin typeface="Times New Roman" panose="02020603050405020304" pitchFamily="18" charset="0"/>
                <a:cs typeface="Times New Roman" panose="02020603050405020304" pitchFamily="18" charset="0"/>
              </a:rPr>
              <a:t>Isacson et al</a:t>
            </a:r>
          </a:p>
          <a:p>
            <a:pPr marL="571500" indent="-571500">
              <a:spcAft>
                <a:spcPts val="1200"/>
              </a:spcAft>
              <a:buFont typeface="Arial" panose="020B0604020202020204" pitchFamily="34" charset="0"/>
              <a:buChar char="•"/>
            </a:pPr>
            <a:r>
              <a:rPr lang="en-US" sz="4000" dirty="0">
                <a:solidFill>
                  <a:schemeClr val="tx1"/>
                </a:solidFill>
                <a:latin typeface="Times New Roman" panose="02020603050405020304" pitchFamily="18" charset="0"/>
                <a:cs typeface="Times New Roman" panose="02020603050405020304" pitchFamily="18" charset="0"/>
              </a:rPr>
              <a:t>Long-term follow up of previous RCT that found no significant differences between groups in recurrence of disease (P = 0.986), rates of complications (P = 0.061), and need for surgical intervention (P = 0.719). </a:t>
            </a:r>
          </a:p>
          <a:p>
            <a:r>
              <a:rPr lang="en-US" sz="4000" b="1" dirty="0">
                <a:solidFill>
                  <a:schemeClr val="tx1"/>
                </a:solidFill>
                <a:latin typeface="Times New Roman" panose="02020603050405020304" pitchFamily="18" charset="0"/>
                <a:cs typeface="Times New Roman" panose="02020603050405020304" pitchFamily="18" charset="0"/>
              </a:rPr>
              <a:t>Van Dijk et al</a:t>
            </a:r>
          </a:p>
          <a:p>
            <a:pPr marL="571500" indent="-571500">
              <a:buFont typeface="Arial" panose="020B0604020202020204" pitchFamily="34" charset="0"/>
              <a:buChar char="•"/>
            </a:pPr>
            <a:r>
              <a:rPr lang="en-US" sz="4000" dirty="0">
                <a:solidFill>
                  <a:schemeClr val="tx1"/>
                </a:solidFill>
                <a:latin typeface="Times New Roman" panose="02020603050405020304" pitchFamily="18" charset="0"/>
                <a:cs typeface="Times New Roman" panose="02020603050405020304" pitchFamily="18" charset="0"/>
              </a:rPr>
              <a:t>Independent-patient meta-analysis using data from two previous RCTs that found no significant differences between groups in recurrence of disease (P = 0.610) and rates of complications (P = 0.079).</a:t>
            </a:r>
          </a:p>
          <a:p>
            <a:endParaRPr lang="en-US" sz="4000"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*All studies had two treatment groups (one treated with antibiotics and one treated without antibiotics).</a:t>
            </a:r>
          </a:p>
        </p:txBody>
      </p:sp>
      <p:graphicFrame>
        <p:nvGraphicFramePr>
          <p:cNvPr id="6" name="Table 6">
            <a:extLst>
              <a:ext uri="{FF2B5EF4-FFF2-40B4-BE49-F238E27FC236}">
                <a16:creationId xmlns:a16="http://schemas.microsoft.com/office/drawing/2014/main" id="{D09048A9-5A8C-4FBB-B1BC-2FCCA9BB6DDE}"/>
              </a:ext>
            </a:extLst>
          </p:cNvPr>
          <p:cNvGraphicFramePr>
            <a:graphicFrameLocks noGrp="1"/>
          </p:cNvGraphicFramePr>
          <p:nvPr>
            <p:extLst>
              <p:ext uri="{D42A27DB-BD31-4B8C-83A1-F6EECF244321}">
                <p14:modId xmlns:p14="http://schemas.microsoft.com/office/powerpoint/2010/main" val="966799161"/>
              </p:ext>
            </p:extLst>
          </p:nvPr>
        </p:nvGraphicFramePr>
        <p:xfrm>
          <a:off x="18381288" y="26971990"/>
          <a:ext cx="14173200" cy="10243740"/>
        </p:xfrm>
        <a:graphic>
          <a:graphicData uri="http://schemas.openxmlformats.org/drawingml/2006/table">
            <a:tbl>
              <a:tblPr firstRow="1" bandRow="1">
                <a:tableStyleId>{00A15C55-8517-42AA-B614-E9B94910E393}</a:tableStyleId>
              </a:tblPr>
              <a:tblGrid>
                <a:gridCol w="3543300">
                  <a:extLst>
                    <a:ext uri="{9D8B030D-6E8A-4147-A177-3AD203B41FA5}">
                      <a16:colId xmlns:a16="http://schemas.microsoft.com/office/drawing/2014/main" val="1317511353"/>
                    </a:ext>
                  </a:extLst>
                </a:gridCol>
                <a:gridCol w="3543300">
                  <a:extLst>
                    <a:ext uri="{9D8B030D-6E8A-4147-A177-3AD203B41FA5}">
                      <a16:colId xmlns:a16="http://schemas.microsoft.com/office/drawing/2014/main" val="1581022689"/>
                    </a:ext>
                  </a:extLst>
                </a:gridCol>
                <a:gridCol w="3543300">
                  <a:extLst>
                    <a:ext uri="{9D8B030D-6E8A-4147-A177-3AD203B41FA5}">
                      <a16:colId xmlns:a16="http://schemas.microsoft.com/office/drawing/2014/main" val="2206485122"/>
                    </a:ext>
                  </a:extLst>
                </a:gridCol>
                <a:gridCol w="3543300">
                  <a:extLst>
                    <a:ext uri="{9D8B030D-6E8A-4147-A177-3AD203B41FA5}">
                      <a16:colId xmlns:a16="http://schemas.microsoft.com/office/drawing/2014/main" val="135654214"/>
                    </a:ext>
                  </a:extLst>
                </a:gridCol>
              </a:tblGrid>
              <a:tr h="1742045">
                <a:tc>
                  <a:txBody>
                    <a:bodyPr/>
                    <a:lstStyle/>
                    <a:p>
                      <a:pPr algn="ctr"/>
                      <a:r>
                        <a:rPr lang="en-US" sz="4200" dirty="0">
                          <a:latin typeface="Times New Roman" panose="02020603050405020304" pitchFamily="18" charset="0"/>
                          <a:cs typeface="Times New Roman" panose="02020603050405020304" pitchFamily="18" charset="0"/>
                        </a:rPr>
                        <a:t>Study</a:t>
                      </a:r>
                    </a:p>
                  </a:txBody>
                  <a:tcPr/>
                </a:tc>
                <a:tc>
                  <a:txBody>
                    <a:bodyPr/>
                    <a:lstStyle/>
                    <a:p>
                      <a:pPr algn="ctr"/>
                      <a:r>
                        <a:rPr lang="en-US" sz="4200" dirty="0">
                          <a:latin typeface="Times New Roman" panose="02020603050405020304" pitchFamily="18" charset="0"/>
                          <a:cs typeface="Times New Roman" panose="02020603050405020304" pitchFamily="18" charset="0"/>
                        </a:rPr>
                        <a:t>Length of stay</a:t>
                      </a:r>
                    </a:p>
                  </a:txBody>
                  <a:tcPr/>
                </a:tc>
                <a:tc>
                  <a:txBody>
                    <a:bodyPr/>
                    <a:lstStyle/>
                    <a:p>
                      <a:pPr algn="ctr"/>
                      <a:r>
                        <a:rPr lang="en-US" sz="4200" dirty="0">
                          <a:latin typeface="Times New Roman" panose="02020603050405020304" pitchFamily="18" charset="0"/>
                          <a:cs typeface="Times New Roman" panose="02020603050405020304" pitchFamily="18" charset="0"/>
                        </a:rPr>
                        <a:t>Recurrence of disease or readmission</a:t>
                      </a:r>
                    </a:p>
                  </a:txBody>
                  <a:tcPr/>
                </a:tc>
                <a:tc>
                  <a:txBody>
                    <a:bodyPr/>
                    <a:lstStyle/>
                    <a:p>
                      <a:pPr algn="ctr"/>
                      <a:r>
                        <a:rPr lang="en-US" sz="4200" dirty="0">
                          <a:latin typeface="Times New Roman" panose="02020603050405020304" pitchFamily="18" charset="0"/>
                          <a:cs typeface="Times New Roman" panose="02020603050405020304" pitchFamily="18" charset="0"/>
                        </a:rPr>
                        <a:t>Rates of complications</a:t>
                      </a:r>
                    </a:p>
                  </a:txBody>
                  <a:tcPr/>
                </a:tc>
                <a:extLst>
                  <a:ext uri="{0D108BD9-81ED-4DB2-BD59-A6C34878D82A}">
                    <a16:rowId xmlns:a16="http://schemas.microsoft.com/office/drawing/2014/main" val="3455150991"/>
                  </a:ext>
                </a:extLst>
              </a:tr>
              <a:tr h="1372010">
                <a:tc>
                  <a:txBody>
                    <a:bodyPr/>
                    <a:lstStyle/>
                    <a:p>
                      <a:pPr algn="ctr"/>
                      <a:r>
                        <a:rPr lang="en-US" sz="4200" dirty="0">
                          <a:latin typeface="Times New Roman" panose="02020603050405020304" pitchFamily="18" charset="0"/>
                          <a:cs typeface="Times New Roman" panose="02020603050405020304" pitchFamily="18" charset="0"/>
                        </a:rPr>
                        <a:t>Jaung et al (2021)</a:t>
                      </a:r>
                    </a:p>
                  </a:txBody>
                  <a:tcPr/>
                </a:tc>
                <a:tc>
                  <a:txBody>
                    <a:bodyPr/>
                    <a:lstStyle/>
                    <a:p>
                      <a:pPr algn="ctr"/>
                      <a:r>
                        <a:rPr lang="en-US" sz="4200" dirty="0">
                          <a:latin typeface="Times New Roman" panose="02020603050405020304" pitchFamily="18" charset="0"/>
                          <a:cs typeface="Times New Roman" panose="02020603050405020304" pitchFamily="18" charset="0"/>
                        </a:rPr>
                        <a:t>NS</a:t>
                      </a:r>
                    </a:p>
                  </a:txBody>
                  <a:tcPr/>
                </a:tc>
                <a:tc>
                  <a:txBody>
                    <a:bodyPr/>
                    <a:lstStyle/>
                    <a:p>
                      <a:pPr algn="ctr"/>
                      <a:r>
                        <a:rPr lang="en-US" sz="4200" dirty="0">
                          <a:latin typeface="Times New Roman" panose="02020603050405020304" pitchFamily="18" charset="0"/>
                          <a:cs typeface="Times New Roman" panose="02020603050405020304" pitchFamily="18" charset="0"/>
                        </a:rPr>
                        <a:t>NS</a:t>
                      </a:r>
                    </a:p>
                  </a:txBody>
                  <a:tcPr/>
                </a:tc>
                <a:tc>
                  <a:txBody>
                    <a:bodyPr/>
                    <a:lstStyle/>
                    <a:p>
                      <a:pPr marL="0" marR="0" lvl="0" indent="0" algn="ctr" defTabSz="2560320" rtl="0" eaLnBrk="1" fontAlgn="auto" latinLnBrk="0" hangingPunct="1">
                        <a:lnSpc>
                          <a:spcPct val="100000"/>
                        </a:lnSpc>
                        <a:spcBef>
                          <a:spcPts val="0"/>
                        </a:spcBef>
                        <a:spcAft>
                          <a:spcPts val="0"/>
                        </a:spcAft>
                        <a:buClrTx/>
                        <a:buSzTx/>
                        <a:buFontTx/>
                        <a:buNone/>
                        <a:tabLst/>
                        <a:defRPr/>
                      </a:pPr>
                      <a:r>
                        <a:rPr lang="en-US" sz="4200" dirty="0">
                          <a:latin typeface="Times New Roman" panose="02020603050405020304" pitchFamily="18" charset="0"/>
                          <a:cs typeface="Times New Roman" panose="02020603050405020304" pitchFamily="18" charset="0"/>
                        </a:rPr>
                        <a:t>N/A</a:t>
                      </a:r>
                    </a:p>
                    <a:p>
                      <a:pPr algn="ctr"/>
                      <a:endParaRPr lang="en-US" sz="4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6905107"/>
                  </a:ext>
                </a:extLst>
              </a:tr>
              <a:tr h="1372010">
                <a:tc>
                  <a:txBody>
                    <a:bodyPr/>
                    <a:lstStyle/>
                    <a:p>
                      <a:pPr algn="ctr"/>
                      <a:r>
                        <a:rPr lang="en-US" sz="4200" dirty="0">
                          <a:latin typeface="Times New Roman" panose="02020603050405020304" pitchFamily="18" charset="0"/>
                          <a:cs typeface="Times New Roman" panose="02020603050405020304" pitchFamily="18" charset="0"/>
                        </a:rPr>
                        <a:t>Kim et al (2019)</a:t>
                      </a:r>
                    </a:p>
                  </a:txBody>
                  <a:tcPr/>
                </a:tc>
                <a:tc>
                  <a:txBody>
                    <a:bodyPr/>
                    <a:lstStyle/>
                    <a:p>
                      <a:pPr algn="ctr"/>
                      <a:r>
                        <a:rPr lang="en-US" sz="4200" dirty="0">
                          <a:latin typeface="Times New Roman" panose="02020603050405020304" pitchFamily="18" charset="0"/>
                          <a:cs typeface="Times New Roman" panose="02020603050405020304" pitchFamily="18" charset="0"/>
                        </a:rPr>
                        <a:t>NS</a:t>
                      </a:r>
                    </a:p>
                  </a:txBody>
                  <a:tcPr/>
                </a:tc>
                <a:tc>
                  <a:txBody>
                    <a:bodyPr/>
                    <a:lstStyle/>
                    <a:p>
                      <a:pPr marL="0" marR="0" lvl="0" indent="0" algn="ctr" defTabSz="2560320" rtl="0" eaLnBrk="1" fontAlgn="auto" latinLnBrk="0" hangingPunct="1">
                        <a:lnSpc>
                          <a:spcPct val="100000"/>
                        </a:lnSpc>
                        <a:spcBef>
                          <a:spcPts val="0"/>
                        </a:spcBef>
                        <a:spcAft>
                          <a:spcPts val="0"/>
                        </a:spcAft>
                        <a:buClrTx/>
                        <a:buSzTx/>
                        <a:buFontTx/>
                        <a:buNone/>
                        <a:tabLst/>
                        <a:defRPr/>
                      </a:pPr>
                      <a:r>
                        <a:rPr lang="en-US" sz="4200" dirty="0">
                          <a:latin typeface="Times New Roman" panose="02020603050405020304" pitchFamily="18" charset="0"/>
                          <a:cs typeface="Times New Roman" panose="02020603050405020304" pitchFamily="18" charset="0"/>
                        </a:rPr>
                        <a:t>N/A</a:t>
                      </a:r>
                    </a:p>
                    <a:p>
                      <a:pPr algn="ctr"/>
                      <a:endParaRPr lang="en-US" sz="42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2560320" rtl="0" eaLnBrk="1" fontAlgn="auto" latinLnBrk="0" hangingPunct="1">
                        <a:lnSpc>
                          <a:spcPct val="100000"/>
                        </a:lnSpc>
                        <a:spcBef>
                          <a:spcPts val="0"/>
                        </a:spcBef>
                        <a:spcAft>
                          <a:spcPts val="0"/>
                        </a:spcAft>
                        <a:buClrTx/>
                        <a:buSzTx/>
                        <a:buFontTx/>
                        <a:buNone/>
                        <a:tabLst/>
                        <a:defRPr/>
                      </a:pPr>
                      <a:r>
                        <a:rPr lang="en-US" sz="4200" dirty="0">
                          <a:latin typeface="Times New Roman" panose="02020603050405020304" pitchFamily="18" charset="0"/>
                          <a:cs typeface="Times New Roman" panose="02020603050405020304" pitchFamily="18" charset="0"/>
                        </a:rPr>
                        <a:t>N/A</a:t>
                      </a:r>
                    </a:p>
                    <a:p>
                      <a:pPr algn="ctr"/>
                      <a:endParaRPr lang="en-US" sz="4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04973839"/>
                  </a:ext>
                </a:extLst>
              </a:tr>
              <a:tr h="1372010">
                <a:tc>
                  <a:txBody>
                    <a:bodyPr/>
                    <a:lstStyle/>
                    <a:p>
                      <a:pPr algn="ctr"/>
                      <a:r>
                        <a:rPr lang="en-US" sz="4200" dirty="0">
                          <a:latin typeface="Times New Roman" panose="02020603050405020304" pitchFamily="18" charset="0"/>
                          <a:cs typeface="Times New Roman" panose="02020603050405020304" pitchFamily="18" charset="0"/>
                        </a:rPr>
                        <a:t>Lee et al (2021)</a:t>
                      </a:r>
                    </a:p>
                  </a:txBody>
                  <a:tcPr/>
                </a:tc>
                <a:tc>
                  <a:txBody>
                    <a:bodyPr/>
                    <a:lstStyle/>
                    <a:p>
                      <a:pPr algn="ctr"/>
                      <a:r>
                        <a:rPr lang="en-US" sz="4200" dirty="0">
                          <a:latin typeface="Times New Roman" panose="02020603050405020304" pitchFamily="18" charset="0"/>
                          <a:cs typeface="Times New Roman" panose="02020603050405020304" pitchFamily="18" charset="0"/>
                        </a:rPr>
                        <a:t>NS</a:t>
                      </a:r>
                    </a:p>
                  </a:txBody>
                  <a:tcPr/>
                </a:tc>
                <a:tc>
                  <a:txBody>
                    <a:bodyPr/>
                    <a:lstStyle/>
                    <a:p>
                      <a:pPr algn="ctr"/>
                      <a:r>
                        <a:rPr lang="en-US" sz="4200" dirty="0">
                          <a:latin typeface="Times New Roman" panose="02020603050405020304" pitchFamily="18" charset="0"/>
                          <a:cs typeface="Times New Roman" panose="02020603050405020304" pitchFamily="18" charset="0"/>
                        </a:rPr>
                        <a:t>NS</a:t>
                      </a:r>
                    </a:p>
                  </a:txBody>
                  <a:tcPr/>
                </a:tc>
                <a:tc>
                  <a:txBody>
                    <a:bodyPr/>
                    <a:lstStyle/>
                    <a:p>
                      <a:pPr marL="0" marR="0" lvl="0" indent="0" algn="ctr" defTabSz="2560320" rtl="0" eaLnBrk="1" fontAlgn="auto" latinLnBrk="0" hangingPunct="1">
                        <a:lnSpc>
                          <a:spcPct val="100000"/>
                        </a:lnSpc>
                        <a:spcBef>
                          <a:spcPts val="0"/>
                        </a:spcBef>
                        <a:spcAft>
                          <a:spcPts val="0"/>
                        </a:spcAft>
                        <a:buClrTx/>
                        <a:buSzTx/>
                        <a:buFontTx/>
                        <a:buNone/>
                        <a:tabLst/>
                        <a:defRPr/>
                      </a:pPr>
                      <a:r>
                        <a:rPr lang="en-US" sz="4200" dirty="0">
                          <a:latin typeface="Times New Roman" panose="02020603050405020304" pitchFamily="18" charset="0"/>
                          <a:cs typeface="Times New Roman" panose="02020603050405020304" pitchFamily="18" charset="0"/>
                        </a:rPr>
                        <a:t>N/A</a:t>
                      </a:r>
                    </a:p>
                    <a:p>
                      <a:pPr algn="ctr"/>
                      <a:endParaRPr lang="en-US" sz="4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04482815"/>
                  </a:ext>
                </a:extLst>
              </a:tr>
              <a:tr h="1372010">
                <a:tc>
                  <a:txBody>
                    <a:bodyPr/>
                    <a:lstStyle/>
                    <a:p>
                      <a:pPr algn="ctr"/>
                      <a:r>
                        <a:rPr lang="en-US" sz="4200" dirty="0">
                          <a:latin typeface="Times New Roman" panose="02020603050405020304" pitchFamily="18" charset="0"/>
                          <a:cs typeface="Times New Roman" panose="02020603050405020304" pitchFamily="18" charset="0"/>
                        </a:rPr>
                        <a:t>Isacson et al (2020)</a:t>
                      </a:r>
                    </a:p>
                  </a:txBody>
                  <a:tcPr/>
                </a:tc>
                <a:tc>
                  <a:txBody>
                    <a:bodyPr/>
                    <a:lstStyle/>
                    <a:p>
                      <a:pPr marL="0" marR="0" lvl="0" indent="0" algn="ctr" defTabSz="2560320" rtl="0" eaLnBrk="1" fontAlgn="auto" latinLnBrk="0" hangingPunct="1">
                        <a:lnSpc>
                          <a:spcPct val="100000"/>
                        </a:lnSpc>
                        <a:spcBef>
                          <a:spcPts val="0"/>
                        </a:spcBef>
                        <a:spcAft>
                          <a:spcPts val="0"/>
                        </a:spcAft>
                        <a:buClrTx/>
                        <a:buSzTx/>
                        <a:buFontTx/>
                        <a:buNone/>
                        <a:tabLst/>
                        <a:defRPr/>
                      </a:pPr>
                      <a:r>
                        <a:rPr lang="en-US" sz="4200" dirty="0">
                          <a:latin typeface="Times New Roman" panose="02020603050405020304" pitchFamily="18" charset="0"/>
                          <a:cs typeface="Times New Roman" panose="02020603050405020304" pitchFamily="18" charset="0"/>
                        </a:rPr>
                        <a:t>N/A</a:t>
                      </a:r>
                    </a:p>
                    <a:p>
                      <a:pPr algn="ctr"/>
                      <a:endParaRPr lang="en-US" sz="4200" dirty="0">
                        <a:latin typeface="Times New Roman" panose="02020603050405020304" pitchFamily="18" charset="0"/>
                        <a:cs typeface="Times New Roman" panose="02020603050405020304" pitchFamily="18" charset="0"/>
                      </a:endParaRPr>
                    </a:p>
                  </a:txBody>
                  <a:tcPr/>
                </a:tc>
                <a:tc>
                  <a:txBody>
                    <a:bodyPr/>
                    <a:lstStyle/>
                    <a:p>
                      <a:pPr algn="ctr"/>
                      <a:r>
                        <a:rPr lang="en-US" sz="4200" dirty="0">
                          <a:latin typeface="Times New Roman" panose="02020603050405020304" pitchFamily="18" charset="0"/>
                          <a:cs typeface="Times New Roman" panose="02020603050405020304" pitchFamily="18" charset="0"/>
                        </a:rPr>
                        <a:t>NS</a:t>
                      </a:r>
                    </a:p>
                  </a:txBody>
                  <a:tcPr/>
                </a:tc>
                <a:tc>
                  <a:txBody>
                    <a:bodyPr/>
                    <a:lstStyle/>
                    <a:p>
                      <a:pPr algn="ctr"/>
                      <a:r>
                        <a:rPr lang="en-US" sz="4200" dirty="0">
                          <a:latin typeface="Times New Roman" panose="02020603050405020304" pitchFamily="18" charset="0"/>
                          <a:cs typeface="Times New Roman" panose="02020603050405020304" pitchFamily="18" charset="0"/>
                        </a:rPr>
                        <a:t>NS</a:t>
                      </a:r>
                    </a:p>
                  </a:txBody>
                  <a:tcPr/>
                </a:tc>
                <a:extLst>
                  <a:ext uri="{0D108BD9-81ED-4DB2-BD59-A6C34878D82A}">
                    <a16:rowId xmlns:a16="http://schemas.microsoft.com/office/drawing/2014/main" val="3158511313"/>
                  </a:ext>
                </a:extLst>
              </a:tr>
              <a:tr h="1372010">
                <a:tc>
                  <a:txBody>
                    <a:bodyPr/>
                    <a:lstStyle/>
                    <a:p>
                      <a:pPr algn="ctr"/>
                      <a:r>
                        <a:rPr lang="en-US" sz="4200" dirty="0">
                          <a:latin typeface="Times New Roman" panose="02020603050405020304" pitchFamily="18" charset="0"/>
                          <a:cs typeface="Times New Roman" panose="02020603050405020304" pitchFamily="18" charset="0"/>
                        </a:rPr>
                        <a:t>Van Dijk et al (2020)</a:t>
                      </a:r>
                    </a:p>
                  </a:txBody>
                  <a:tcPr/>
                </a:tc>
                <a:tc>
                  <a:txBody>
                    <a:bodyPr/>
                    <a:lstStyle/>
                    <a:p>
                      <a:pPr marL="0" marR="0" lvl="0" indent="0" algn="ctr" defTabSz="2560320" rtl="0" eaLnBrk="1" fontAlgn="auto" latinLnBrk="0" hangingPunct="1">
                        <a:lnSpc>
                          <a:spcPct val="100000"/>
                        </a:lnSpc>
                        <a:spcBef>
                          <a:spcPts val="0"/>
                        </a:spcBef>
                        <a:spcAft>
                          <a:spcPts val="0"/>
                        </a:spcAft>
                        <a:buClrTx/>
                        <a:buSzTx/>
                        <a:buFontTx/>
                        <a:buNone/>
                        <a:tabLst/>
                        <a:defRPr/>
                      </a:pPr>
                      <a:r>
                        <a:rPr lang="en-US" sz="4200" dirty="0">
                          <a:latin typeface="Times New Roman" panose="02020603050405020304" pitchFamily="18" charset="0"/>
                          <a:cs typeface="Times New Roman" panose="02020603050405020304" pitchFamily="18" charset="0"/>
                        </a:rPr>
                        <a:t>N/A</a:t>
                      </a:r>
                    </a:p>
                    <a:p>
                      <a:pPr algn="ctr"/>
                      <a:endParaRPr lang="en-US" sz="4200" dirty="0">
                        <a:latin typeface="Times New Roman" panose="02020603050405020304" pitchFamily="18" charset="0"/>
                        <a:cs typeface="Times New Roman" panose="02020603050405020304" pitchFamily="18" charset="0"/>
                      </a:endParaRPr>
                    </a:p>
                  </a:txBody>
                  <a:tcPr/>
                </a:tc>
                <a:tc>
                  <a:txBody>
                    <a:bodyPr/>
                    <a:lstStyle/>
                    <a:p>
                      <a:pPr algn="ctr"/>
                      <a:r>
                        <a:rPr lang="en-US" sz="4200" dirty="0">
                          <a:latin typeface="Times New Roman" panose="02020603050405020304" pitchFamily="18" charset="0"/>
                          <a:cs typeface="Times New Roman" panose="02020603050405020304" pitchFamily="18" charset="0"/>
                        </a:rPr>
                        <a:t>NS</a:t>
                      </a:r>
                    </a:p>
                  </a:txBody>
                  <a:tcPr/>
                </a:tc>
                <a:tc>
                  <a:txBody>
                    <a:bodyPr/>
                    <a:lstStyle/>
                    <a:p>
                      <a:pPr algn="ctr"/>
                      <a:r>
                        <a:rPr lang="en-US" sz="4200" dirty="0">
                          <a:latin typeface="Times New Roman" panose="02020603050405020304" pitchFamily="18" charset="0"/>
                          <a:cs typeface="Times New Roman" panose="02020603050405020304" pitchFamily="18" charset="0"/>
                        </a:rPr>
                        <a:t>NS</a:t>
                      </a:r>
                    </a:p>
                  </a:txBody>
                  <a:tcPr/>
                </a:tc>
                <a:extLst>
                  <a:ext uri="{0D108BD9-81ED-4DB2-BD59-A6C34878D82A}">
                    <a16:rowId xmlns:a16="http://schemas.microsoft.com/office/drawing/2014/main" val="4092845295"/>
                  </a:ext>
                </a:extLst>
              </a:tr>
              <a:tr h="1372010">
                <a:tc gridSpan="4">
                  <a:txBody>
                    <a:bodyPr/>
                    <a:lstStyle/>
                    <a:p>
                      <a:r>
                        <a:rPr lang="en-US" sz="4200" dirty="0">
                          <a:latin typeface="Times New Roman" panose="02020603050405020304" pitchFamily="18" charset="0"/>
                          <a:cs typeface="Times New Roman" panose="02020603050405020304" pitchFamily="18" charset="0"/>
                        </a:rPr>
                        <a:t>Key: S = significant; NS = not significant; N/A = not applicable</a:t>
                      </a:r>
                    </a:p>
                    <a:p>
                      <a:r>
                        <a:rPr lang="en-US" sz="4200" dirty="0">
                          <a:latin typeface="Times New Roman" panose="02020603050405020304" pitchFamily="18" charset="0"/>
                          <a:cs typeface="Times New Roman" panose="02020603050405020304" pitchFamily="18" charset="0"/>
                        </a:rPr>
                        <a:t>P = 0.05</a:t>
                      </a:r>
                    </a:p>
                  </a:txBody>
                  <a:tcPr/>
                </a:tc>
                <a:tc hMerge="1">
                  <a:txBody>
                    <a:bodyPr/>
                    <a:lstStyle/>
                    <a:p>
                      <a:endParaRPr lang="en-US" sz="4000" dirty="0"/>
                    </a:p>
                  </a:txBody>
                  <a:tcPr/>
                </a:tc>
                <a:tc hMerge="1">
                  <a:txBody>
                    <a:bodyPr/>
                    <a:lstStyle/>
                    <a:p>
                      <a:endParaRPr lang="en-US" sz="4000" dirty="0"/>
                    </a:p>
                  </a:txBody>
                  <a:tcPr/>
                </a:tc>
                <a:tc hMerge="1">
                  <a:txBody>
                    <a:bodyPr/>
                    <a:lstStyle/>
                    <a:p>
                      <a:endParaRPr lang="en-US" sz="4000" dirty="0"/>
                    </a:p>
                  </a:txBody>
                  <a:tcPr/>
                </a:tc>
                <a:extLst>
                  <a:ext uri="{0D108BD9-81ED-4DB2-BD59-A6C34878D82A}">
                    <a16:rowId xmlns:a16="http://schemas.microsoft.com/office/drawing/2014/main" val="3115512571"/>
                  </a:ext>
                </a:extLst>
              </a:tr>
            </a:tbl>
          </a:graphicData>
        </a:graphic>
      </p:graphicFrame>
      <p:pic>
        <p:nvPicPr>
          <p:cNvPr id="9" name="Picture 8" descr="A picture containing vessel, bottle&#10;&#10;Description automatically generated">
            <a:extLst>
              <a:ext uri="{FF2B5EF4-FFF2-40B4-BE49-F238E27FC236}">
                <a16:creationId xmlns:a16="http://schemas.microsoft.com/office/drawing/2014/main" id="{31F0FF8F-E663-4FA6-BFE4-8B09E3342DA4}"/>
              </a:ext>
            </a:extLst>
          </p:cNvPr>
          <p:cNvPicPr>
            <a:picLocks noChangeAspect="1"/>
          </p:cNvPicPr>
          <p:nvPr/>
        </p:nvPicPr>
        <p:blipFill>
          <a:blip r:embed="rId4"/>
          <a:stretch>
            <a:fillRect/>
          </a:stretch>
        </p:blipFill>
        <p:spPr>
          <a:xfrm>
            <a:off x="34259958" y="17845814"/>
            <a:ext cx="5410200" cy="4258960"/>
          </a:xfrm>
          <a:prstGeom prst="rect">
            <a:avLst/>
          </a:prstGeom>
        </p:spPr>
      </p:pic>
      <p:pic>
        <p:nvPicPr>
          <p:cNvPr id="14" name="Picture 13" descr="Icon&#10;&#10;Description automatically generated">
            <a:extLst>
              <a:ext uri="{FF2B5EF4-FFF2-40B4-BE49-F238E27FC236}">
                <a16:creationId xmlns:a16="http://schemas.microsoft.com/office/drawing/2014/main" id="{C6F3A164-F5DD-4F5C-B100-F7E4FD06F13D}"/>
              </a:ext>
            </a:extLst>
          </p:cNvPr>
          <p:cNvPicPr>
            <a:picLocks noChangeAspect="1"/>
          </p:cNvPicPr>
          <p:nvPr/>
        </p:nvPicPr>
        <p:blipFill>
          <a:blip r:embed="rId5"/>
          <a:stretch>
            <a:fillRect/>
          </a:stretch>
        </p:blipFill>
        <p:spPr>
          <a:xfrm>
            <a:off x="43815000" y="17845814"/>
            <a:ext cx="4108342" cy="4209092"/>
          </a:xfrm>
          <a:prstGeom prst="rect">
            <a:avLst/>
          </a:prstGeom>
        </p:spPr>
      </p:pic>
      <p:sp>
        <p:nvSpPr>
          <p:cNvPr id="15" name="Equals 14">
            <a:extLst>
              <a:ext uri="{FF2B5EF4-FFF2-40B4-BE49-F238E27FC236}">
                <a16:creationId xmlns:a16="http://schemas.microsoft.com/office/drawing/2014/main" id="{F3D472D7-DA35-4056-A4BF-D73DBFA4C193}"/>
              </a:ext>
            </a:extLst>
          </p:cNvPr>
          <p:cNvSpPr/>
          <p:nvPr/>
        </p:nvSpPr>
        <p:spPr>
          <a:xfrm>
            <a:off x="40599579" y="19202400"/>
            <a:ext cx="2286000" cy="1705748"/>
          </a:xfrm>
          <a:prstGeom prst="mathEqual">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TextBox 15">
            <a:extLst>
              <a:ext uri="{FF2B5EF4-FFF2-40B4-BE49-F238E27FC236}">
                <a16:creationId xmlns:a16="http://schemas.microsoft.com/office/drawing/2014/main" id="{C9FD1517-FA93-4639-8695-457B09006EFD}"/>
              </a:ext>
            </a:extLst>
          </p:cNvPr>
          <p:cNvSpPr txBox="1"/>
          <p:nvPr/>
        </p:nvSpPr>
        <p:spPr>
          <a:xfrm>
            <a:off x="1023899" y="29337543"/>
            <a:ext cx="16892528" cy="7786747"/>
          </a:xfrm>
          <a:prstGeom prst="rect">
            <a:avLst/>
          </a:prstGeom>
          <a:solidFill>
            <a:schemeClr val="accent4">
              <a:lumMod val="20000"/>
              <a:lumOff val="80000"/>
            </a:schemeClr>
          </a:solidFill>
        </p:spPr>
        <p:txBody>
          <a:bodyPr wrap="square" rtlCol="0">
            <a:spAutoFit/>
          </a:bodyPr>
          <a:lstStyle/>
          <a:p>
            <a:pPr marR="0" lvl="0">
              <a:spcBef>
                <a:spcPts val="0"/>
              </a:spcBef>
              <a:spcAft>
                <a:spcPts val="0"/>
              </a:spcAft>
            </a:pPr>
            <a:r>
              <a:rPr lang="en-US" sz="4000" u="sng" dirty="0">
                <a:latin typeface="Times New Roman" panose="02020603050405020304" pitchFamily="18" charset="0"/>
                <a:cs typeface="Times New Roman" panose="02020603050405020304" pitchFamily="18" charset="0"/>
              </a:rPr>
              <a:t>Literature Search:</a:t>
            </a:r>
          </a:p>
          <a:p>
            <a:pPr marR="0" lvl="0">
              <a:spcBef>
                <a:spcPts val="0"/>
              </a:spcBef>
              <a:spcAft>
                <a:spcPts val="0"/>
              </a:spcAft>
            </a:pPr>
            <a:r>
              <a:rPr lang="en-US" sz="4000" dirty="0">
                <a:latin typeface="Times New Roman" panose="02020603050405020304" pitchFamily="18" charset="0"/>
                <a:cs typeface="Times New Roman" panose="02020603050405020304" pitchFamily="18" charset="0"/>
              </a:rPr>
              <a:t>Performed in October 2021 using:</a:t>
            </a: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Landman Library’s databases </a:t>
            </a: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EBSCOhost</a:t>
            </a:r>
          </a:p>
          <a:p>
            <a:pPr marL="571500" marR="0" lvl="0" indent="-571500">
              <a:spcBef>
                <a:spcPts val="0"/>
              </a:spcBef>
              <a:spcAft>
                <a:spcPts val="120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Wiley Online Library</a:t>
            </a:r>
          </a:p>
          <a:p>
            <a:pPr marR="0" lvl="0">
              <a:spcBef>
                <a:spcPts val="0"/>
              </a:spcBef>
              <a:spcAft>
                <a:spcPts val="0"/>
              </a:spcAft>
            </a:pPr>
            <a:r>
              <a:rPr lang="en-US" sz="4000" u="sng" dirty="0">
                <a:latin typeface="Times New Roman" panose="02020603050405020304" pitchFamily="18" charset="0"/>
                <a:cs typeface="Times New Roman" panose="02020603050405020304" pitchFamily="18" charset="0"/>
              </a:rPr>
              <a:t>Search Terms:</a:t>
            </a: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“Acute diverticulitis treatment” AND “without antibiotics”</a:t>
            </a: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“Diverticulitis” and “healthcare burden” </a:t>
            </a:r>
          </a:p>
          <a:p>
            <a:pPr marL="571500" marR="0" lvl="0" indent="-571500">
              <a:spcBef>
                <a:spcPts val="0"/>
              </a:spcBef>
              <a:spcAft>
                <a:spcPts val="120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“Treatment of diverticulitis without antibiotics”  </a:t>
            </a:r>
          </a:p>
          <a:p>
            <a:pPr marR="0" lvl="0">
              <a:spcBef>
                <a:spcPts val="0"/>
              </a:spcBef>
              <a:spcAft>
                <a:spcPts val="0"/>
              </a:spcAft>
            </a:pPr>
            <a:r>
              <a:rPr lang="en-US" sz="4000" u="sng" dirty="0">
                <a:latin typeface="Times New Roman" panose="02020603050405020304" pitchFamily="18" charset="0"/>
                <a:cs typeface="Times New Roman" panose="02020603050405020304" pitchFamily="18" charset="0"/>
              </a:rPr>
              <a:t>Inclusion Criteria:</a:t>
            </a: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Publication range of past 10 years</a:t>
            </a: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Full-text, peer-reviewed articles</a:t>
            </a:r>
          </a:p>
        </p:txBody>
      </p:sp>
      <p:sp>
        <p:nvSpPr>
          <p:cNvPr id="17" name="TextBox 16">
            <a:extLst>
              <a:ext uri="{FF2B5EF4-FFF2-40B4-BE49-F238E27FC236}">
                <a16:creationId xmlns:a16="http://schemas.microsoft.com/office/drawing/2014/main" id="{5283008E-F633-4A80-BDC2-4993595D5E58}"/>
              </a:ext>
            </a:extLst>
          </p:cNvPr>
          <p:cNvSpPr txBox="1"/>
          <p:nvPr/>
        </p:nvSpPr>
        <p:spPr>
          <a:xfrm>
            <a:off x="32974572" y="29244317"/>
            <a:ext cx="16916400" cy="769441"/>
          </a:xfrm>
          <a:prstGeom prst="rect">
            <a:avLst/>
          </a:prstGeom>
          <a:solidFill>
            <a:schemeClr val="accent4">
              <a:lumMod val="40000"/>
              <a:lumOff val="60000"/>
            </a:schemeClr>
          </a:solid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1518700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15348</TotalTime>
  <Words>1375</Words>
  <Application>Microsoft Office PowerPoint</Application>
  <PresentationFormat>Custom</PresentationFormat>
  <Paragraphs>100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Madison Gump</cp:lastModifiedBy>
  <cp:revision>126</cp:revision>
  <dcterms:created xsi:type="dcterms:W3CDTF">2017-04-15T00:49:32Z</dcterms:created>
  <dcterms:modified xsi:type="dcterms:W3CDTF">2022-04-29T19:38:09Z</dcterms:modified>
  <cp:category/>
</cp:coreProperties>
</file>