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51206400" cy="38404800"/>
  <p:notesSz cx="9144000" cy="6858000"/>
  <p:defaultText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84">
          <p15:clr>
            <a:srgbClr val="A4A3A4"/>
          </p15:clr>
        </p15:guide>
        <p15:guide id="2" pos="31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77B6"/>
    <a:srgbClr val="992A3D"/>
    <a:srgbClr val="00A1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B8B069-0A8D-439F-9986-72E29E9A5966}" v="32" dt="2022-04-28T23:39:47.816"/>
  </p1510:revLst>
</p1510:revInfo>
</file>

<file path=ppt/tableStyles.xml><?xml version="1.0" encoding="utf-8"?>
<a:tblStyleLst xmlns:a="http://schemas.openxmlformats.org/drawingml/2006/main" def="{5C22544A-7EE6-4342-B048-85BDC9FD1C3A}">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8776" autoAdjust="0"/>
  </p:normalViewPr>
  <p:slideViewPr>
    <p:cSldViewPr>
      <p:cViewPr varScale="1">
        <p:scale>
          <a:sx n="20" d="100"/>
          <a:sy n="20" d="100"/>
        </p:scale>
        <p:origin x="2046" y="78"/>
      </p:cViewPr>
      <p:guideLst>
        <p:guide orient="horz" pos="5184"/>
        <p:guide pos="3153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i Hepner" userId="62a46bc194db3f9f" providerId="LiveId" clId="{81B8B069-0A8D-439F-9986-72E29E9A5966}"/>
    <pc:docChg chg="undo redo custSel modSld">
      <pc:chgData name="Kali Hepner" userId="62a46bc194db3f9f" providerId="LiveId" clId="{81B8B069-0A8D-439F-9986-72E29E9A5966}" dt="2022-04-29T02:44:06.036" v="8955" actId="20577"/>
      <pc:docMkLst>
        <pc:docMk/>
      </pc:docMkLst>
      <pc:sldChg chg="addSp delSp modSp mod">
        <pc:chgData name="Kali Hepner" userId="62a46bc194db3f9f" providerId="LiveId" clId="{81B8B069-0A8D-439F-9986-72E29E9A5966}" dt="2022-04-29T02:44:06.036" v="8955" actId="20577"/>
        <pc:sldMkLst>
          <pc:docMk/>
          <pc:sldMk cId="1925272742" sldId="256"/>
        </pc:sldMkLst>
        <pc:spChg chg="add mod">
          <ac:chgData name="Kali Hepner" userId="62a46bc194db3f9f" providerId="LiveId" clId="{81B8B069-0A8D-439F-9986-72E29E9A5966}" dt="2022-04-29T02:44:06.036" v="8955" actId="20577"/>
          <ac:spMkLst>
            <pc:docMk/>
            <pc:sldMk cId="1925272742" sldId="256"/>
            <ac:spMk id="7" creationId="{3CE02F51-586C-4208-BD2D-2EF3B7C91FFD}"/>
          </ac:spMkLst>
        </pc:spChg>
        <pc:spChg chg="mod">
          <ac:chgData name="Kali Hepner" userId="62a46bc194db3f9f" providerId="LiveId" clId="{81B8B069-0A8D-439F-9986-72E29E9A5966}" dt="2022-04-28T21:49:14.138" v="3010" actId="1076"/>
          <ac:spMkLst>
            <pc:docMk/>
            <pc:sldMk cId="1925272742" sldId="256"/>
            <ac:spMk id="11" creationId="{00000000-0000-0000-0000-000000000000}"/>
          </ac:spMkLst>
        </pc:spChg>
        <pc:spChg chg="mod">
          <ac:chgData name="Kali Hepner" userId="62a46bc194db3f9f" providerId="LiveId" clId="{81B8B069-0A8D-439F-9986-72E29E9A5966}" dt="2022-04-28T21:49:16.355" v="3011" actId="1076"/>
          <ac:spMkLst>
            <pc:docMk/>
            <pc:sldMk cId="1925272742" sldId="256"/>
            <ac:spMk id="13" creationId="{00000000-0000-0000-0000-000000000000}"/>
          </ac:spMkLst>
        </pc:spChg>
        <pc:spChg chg="mod">
          <ac:chgData name="Kali Hepner" userId="62a46bc194db3f9f" providerId="LiveId" clId="{81B8B069-0A8D-439F-9986-72E29E9A5966}" dt="2022-04-28T21:39:34.855" v="2657" actId="20577"/>
          <ac:spMkLst>
            <pc:docMk/>
            <pc:sldMk cId="1925272742" sldId="256"/>
            <ac:spMk id="19" creationId="{00000000-0000-0000-0000-000000000000}"/>
          </ac:spMkLst>
        </pc:spChg>
        <pc:spChg chg="mod">
          <ac:chgData name="Kali Hepner" userId="62a46bc194db3f9f" providerId="LiveId" clId="{81B8B069-0A8D-439F-9986-72E29E9A5966}" dt="2022-04-28T21:24:04.717" v="2406" actId="1076"/>
          <ac:spMkLst>
            <pc:docMk/>
            <pc:sldMk cId="1925272742" sldId="256"/>
            <ac:spMk id="20" creationId="{00000000-0000-0000-0000-000000000000}"/>
          </ac:spMkLst>
        </pc:spChg>
        <pc:spChg chg="del">
          <ac:chgData name="Kali Hepner" userId="62a46bc194db3f9f" providerId="LiveId" clId="{81B8B069-0A8D-439F-9986-72E29E9A5966}" dt="2022-04-28T21:11:54.124" v="2227" actId="478"/>
          <ac:spMkLst>
            <pc:docMk/>
            <pc:sldMk cId="1925272742" sldId="256"/>
            <ac:spMk id="23" creationId="{00000000-0000-0000-0000-000000000000}"/>
          </ac:spMkLst>
        </pc:spChg>
        <pc:spChg chg="del">
          <ac:chgData name="Kali Hepner" userId="62a46bc194db3f9f" providerId="LiveId" clId="{81B8B069-0A8D-439F-9986-72E29E9A5966}" dt="2022-04-28T21:12:01.840" v="2230" actId="478"/>
          <ac:spMkLst>
            <pc:docMk/>
            <pc:sldMk cId="1925272742" sldId="256"/>
            <ac:spMk id="25" creationId="{00000000-0000-0000-0000-000000000000}"/>
          </ac:spMkLst>
        </pc:spChg>
        <pc:spChg chg="mod">
          <ac:chgData name="Kali Hepner" userId="62a46bc194db3f9f" providerId="LiveId" clId="{81B8B069-0A8D-439F-9986-72E29E9A5966}" dt="2022-04-28T21:54:42.830" v="3075" actId="1076"/>
          <ac:spMkLst>
            <pc:docMk/>
            <pc:sldMk cId="1925272742" sldId="256"/>
            <ac:spMk id="36" creationId="{00000000-0000-0000-0000-000000000000}"/>
          </ac:spMkLst>
        </pc:spChg>
        <pc:spChg chg="mod">
          <ac:chgData name="Kali Hepner" userId="62a46bc194db3f9f" providerId="LiveId" clId="{81B8B069-0A8D-439F-9986-72E29E9A5966}" dt="2022-04-28T21:47:58.949" v="3000" actId="14100"/>
          <ac:spMkLst>
            <pc:docMk/>
            <pc:sldMk cId="1925272742" sldId="256"/>
            <ac:spMk id="37" creationId="{00000000-0000-0000-0000-000000000000}"/>
          </ac:spMkLst>
        </pc:spChg>
        <pc:spChg chg="mod">
          <ac:chgData name="Kali Hepner" userId="62a46bc194db3f9f" providerId="LiveId" clId="{81B8B069-0A8D-439F-9986-72E29E9A5966}" dt="2022-04-28T23:49:49.611" v="8912" actId="20577"/>
          <ac:spMkLst>
            <pc:docMk/>
            <pc:sldMk cId="1925272742" sldId="256"/>
            <ac:spMk id="38" creationId="{00000000-0000-0000-0000-000000000000}"/>
          </ac:spMkLst>
        </pc:spChg>
        <pc:spChg chg="mod">
          <ac:chgData name="Kali Hepner" userId="62a46bc194db3f9f" providerId="LiveId" clId="{81B8B069-0A8D-439F-9986-72E29E9A5966}" dt="2022-04-28T23:40:21.881" v="8005" actId="14100"/>
          <ac:spMkLst>
            <pc:docMk/>
            <pc:sldMk cId="1925272742" sldId="256"/>
            <ac:spMk id="39" creationId="{00000000-0000-0000-0000-000000000000}"/>
          </ac:spMkLst>
        </pc:spChg>
        <pc:spChg chg="del">
          <ac:chgData name="Kali Hepner" userId="62a46bc194db3f9f" providerId="LiveId" clId="{81B8B069-0A8D-439F-9986-72E29E9A5966}" dt="2022-04-28T21:13:15.820" v="2298" actId="478"/>
          <ac:spMkLst>
            <pc:docMk/>
            <pc:sldMk cId="1925272742" sldId="256"/>
            <ac:spMk id="40" creationId="{00000000-0000-0000-0000-000000000000}"/>
          </ac:spMkLst>
        </pc:spChg>
        <pc:spChg chg="mod">
          <ac:chgData name="Kali Hepner" userId="62a46bc194db3f9f" providerId="LiveId" clId="{81B8B069-0A8D-439F-9986-72E29E9A5966}" dt="2022-04-28T21:54:17.821" v="3073" actId="1076"/>
          <ac:spMkLst>
            <pc:docMk/>
            <pc:sldMk cId="1925272742" sldId="256"/>
            <ac:spMk id="41" creationId="{00000000-0000-0000-0000-000000000000}"/>
          </ac:spMkLst>
        </pc:spChg>
        <pc:spChg chg="mod">
          <ac:chgData name="Kali Hepner" userId="62a46bc194db3f9f" providerId="LiveId" clId="{81B8B069-0A8D-439F-9986-72E29E9A5966}" dt="2022-04-28T22:52:14.027" v="6108" actId="20577"/>
          <ac:spMkLst>
            <pc:docMk/>
            <pc:sldMk cId="1925272742" sldId="256"/>
            <ac:spMk id="42" creationId="{00000000-0000-0000-0000-000000000000}"/>
          </ac:spMkLst>
        </pc:spChg>
        <pc:spChg chg="mod">
          <ac:chgData name="Kali Hepner" userId="62a46bc194db3f9f" providerId="LiveId" clId="{81B8B069-0A8D-439F-9986-72E29E9A5966}" dt="2022-04-28T21:28:48.878" v="2438" actId="1076"/>
          <ac:spMkLst>
            <pc:docMk/>
            <pc:sldMk cId="1925272742" sldId="256"/>
            <ac:spMk id="45" creationId="{00000000-0000-0000-0000-000000000000}"/>
          </ac:spMkLst>
        </pc:spChg>
        <pc:spChg chg="mod">
          <ac:chgData name="Kali Hepner" userId="62a46bc194db3f9f" providerId="LiveId" clId="{81B8B069-0A8D-439F-9986-72E29E9A5966}" dt="2022-04-28T23:51:14.298" v="8934" actId="20577"/>
          <ac:spMkLst>
            <pc:docMk/>
            <pc:sldMk cId="1925272742" sldId="256"/>
            <ac:spMk id="49" creationId="{00000000-0000-0000-0000-000000000000}"/>
          </ac:spMkLst>
        </pc:spChg>
        <pc:spChg chg="del mod">
          <ac:chgData name="Kali Hepner" userId="62a46bc194db3f9f" providerId="LiveId" clId="{81B8B069-0A8D-439F-9986-72E29E9A5966}" dt="2022-04-28T21:26:09.078" v="2421" actId="478"/>
          <ac:spMkLst>
            <pc:docMk/>
            <pc:sldMk cId="1925272742" sldId="256"/>
            <ac:spMk id="51" creationId="{00000000-0000-0000-0000-000000000000}"/>
          </ac:spMkLst>
        </pc:spChg>
        <pc:spChg chg="mod">
          <ac:chgData name="Kali Hepner" userId="62a46bc194db3f9f" providerId="LiveId" clId="{81B8B069-0A8D-439F-9986-72E29E9A5966}" dt="2022-04-28T23:31:47.291" v="7112" actId="20577"/>
          <ac:spMkLst>
            <pc:docMk/>
            <pc:sldMk cId="1925272742" sldId="256"/>
            <ac:spMk id="52" creationId="{00000000-0000-0000-0000-000000000000}"/>
          </ac:spMkLst>
        </pc:spChg>
        <pc:spChg chg="del mod">
          <ac:chgData name="Kali Hepner" userId="62a46bc194db3f9f" providerId="LiveId" clId="{81B8B069-0A8D-439F-9986-72E29E9A5966}" dt="2022-04-28T21:25:44.718" v="2415" actId="478"/>
          <ac:spMkLst>
            <pc:docMk/>
            <pc:sldMk cId="1925272742" sldId="256"/>
            <ac:spMk id="55" creationId="{00000000-0000-0000-0000-000000000000}"/>
          </ac:spMkLst>
        </pc:spChg>
        <pc:spChg chg="mod">
          <ac:chgData name="Kali Hepner" userId="62a46bc194db3f9f" providerId="LiveId" clId="{81B8B069-0A8D-439F-9986-72E29E9A5966}" dt="2022-04-28T22:01:40.944" v="3160" actId="20577"/>
          <ac:spMkLst>
            <pc:docMk/>
            <pc:sldMk cId="1925272742" sldId="256"/>
            <ac:spMk id="58" creationId="{00000000-0000-0000-0000-000000000000}"/>
          </ac:spMkLst>
        </pc:spChg>
        <pc:spChg chg="mod">
          <ac:chgData name="Kali Hepner" userId="62a46bc194db3f9f" providerId="LiveId" clId="{81B8B069-0A8D-439F-9986-72E29E9A5966}" dt="2022-04-28T21:58:19.791" v="3154" actId="1076"/>
          <ac:spMkLst>
            <pc:docMk/>
            <pc:sldMk cId="1925272742" sldId="256"/>
            <ac:spMk id="86" creationId="{00000000-0000-0000-0000-000000000000}"/>
          </ac:spMkLst>
        </pc:spChg>
        <pc:grpChg chg="mod">
          <ac:chgData name="Kali Hepner" userId="62a46bc194db3f9f" providerId="LiveId" clId="{81B8B069-0A8D-439F-9986-72E29E9A5966}" dt="2022-04-28T21:54:48.419" v="3076" actId="1076"/>
          <ac:grpSpMkLst>
            <pc:docMk/>
            <pc:sldMk cId="1925272742" sldId="256"/>
            <ac:grpSpMk id="2" creationId="{00000000-0000-0000-0000-000000000000}"/>
          </ac:grpSpMkLst>
        </pc:grpChg>
        <pc:grpChg chg="mod">
          <ac:chgData name="Kali Hepner" userId="62a46bc194db3f9f" providerId="LiveId" clId="{81B8B069-0A8D-439F-9986-72E29E9A5966}" dt="2022-04-28T23:48:38.747" v="8767" actId="14100"/>
          <ac:grpSpMkLst>
            <pc:docMk/>
            <pc:sldMk cId="1925272742" sldId="256"/>
            <ac:grpSpMk id="4" creationId="{00000000-0000-0000-0000-000000000000}"/>
          </ac:grpSpMkLst>
        </pc:grpChg>
        <pc:graphicFrameChg chg="add del mod modGraphic">
          <ac:chgData name="Kali Hepner" userId="62a46bc194db3f9f" providerId="LiveId" clId="{81B8B069-0A8D-439F-9986-72E29E9A5966}" dt="2022-04-28T21:13:48.428" v="2314"/>
          <ac:graphicFrameMkLst>
            <pc:docMk/>
            <pc:sldMk cId="1925272742" sldId="256"/>
            <ac:graphicFrameMk id="3" creationId="{CF46CBBC-9CAD-4611-BE88-8F6BB1B9A4B0}"/>
          </ac:graphicFrameMkLst>
        </pc:graphicFrameChg>
        <pc:graphicFrameChg chg="add del mod">
          <ac:chgData name="Kali Hepner" userId="62a46bc194db3f9f" providerId="LiveId" clId="{81B8B069-0A8D-439F-9986-72E29E9A5966}" dt="2022-04-28T21:13:59.496" v="2326"/>
          <ac:graphicFrameMkLst>
            <pc:docMk/>
            <pc:sldMk cId="1925272742" sldId="256"/>
            <ac:graphicFrameMk id="5" creationId="{5D051891-2D39-4501-B418-65E3D6D39258}"/>
          </ac:graphicFrameMkLst>
        </pc:graphicFrameChg>
        <pc:graphicFrameChg chg="add mod modGraphic">
          <ac:chgData name="Kali Hepner" userId="62a46bc194db3f9f" providerId="LiveId" clId="{81B8B069-0A8D-439F-9986-72E29E9A5966}" dt="2022-04-28T23:50:55.071" v="8913" actId="20577"/>
          <ac:graphicFrameMkLst>
            <pc:docMk/>
            <pc:sldMk cId="1925272742" sldId="256"/>
            <ac:graphicFrameMk id="6" creationId="{6AA3DDBC-1F24-47A8-B090-344394DAC0EA}"/>
          </ac:graphicFrameMkLst>
        </pc:graphicFrameChg>
        <pc:graphicFrameChg chg="del modGraphic">
          <ac:chgData name="Kali Hepner" userId="62a46bc194db3f9f" providerId="LiveId" clId="{81B8B069-0A8D-439F-9986-72E29E9A5966}" dt="2022-04-28T21:11:57.836" v="2229" actId="478"/>
          <ac:graphicFrameMkLst>
            <pc:docMk/>
            <pc:sldMk cId="1925272742" sldId="256"/>
            <ac:graphicFrameMk id="21" creationId="{00000000-0000-0000-0000-000000000000}"/>
          </ac:graphicFrameMkLst>
        </pc:graphicFrameChg>
        <pc:graphicFrameChg chg="del modGraphic">
          <ac:chgData name="Kali Hepner" userId="62a46bc194db3f9f" providerId="LiveId" clId="{81B8B069-0A8D-439F-9986-72E29E9A5966}" dt="2022-04-28T21:13:19.881" v="2300" actId="478"/>
          <ac:graphicFrameMkLst>
            <pc:docMk/>
            <pc:sldMk cId="1925272742" sldId="256"/>
            <ac:graphicFrameMk id="46" creationId="{00000000-0000-0000-0000-000000000000}"/>
          </ac:graphicFrameMkLst>
        </pc:graphicFrameChg>
        <pc:graphicFrameChg chg="del mod">
          <ac:chgData name="Kali Hepner" userId="62a46bc194db3f9f" providerId="LiveId" clId="{81B8B069-0A8D-439F-9986-72E29E9A5966}" dt="2022-04-28T21:25:41.167" v="2414" actId="478"/>
          <ac:graphicFrameMkLst>
            <pc:docMk/>
            <pc:sldMk cId="1925272742" sldId="256"/>
            <ac:graphicFrameMk id="47" creationId="{00000000-0000-0000-0000-000000000000}"/>
          </ac:graphicFrameMkLst>
        </pc:graphicFrameChg>
        <pc:picChg chg="mod">
          <ac:chgData name="Kali Hepner" userId="62a46bc194db3f9f" providerId="LiveId" clId="{81B8B069-0A8D-439F-9986-72E29E9A5966}" dt="2022-04-28T21:14:11.572" v="2331" actId="1076"/>
          <ac:picMkLst>
            <pc:docMk/>
            <pc:sldMk cId="1925272742" sldId="256"/>
            <ac:picMk id="27"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4F614AD-F5A4-3940-87D4-1172031E7C61}" type="datetimeFigureOut">
              <a:rPr lang="en-US" smtClean="0"/>
              <a:t>4/28/2022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274927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614AD-F5A4-3940-87D4-1172031E7C61}" type="datetimeFigureOut">
              <a:rPr lang="en-US" smtClean="0"/>
              <a:t>4/28/2022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287469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8614416"/>
            <a:ext cx="64514733" cy="183498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339576" y="8614416"/>
            <a:ext cx="192708527" cy="183498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614AD-F5A4-3940-87D4-1172031E7C61}" type="datetimeFigureOut">
              <a:rPr lang="en-US" smtClean="0"/>
              <a:t>4/28/2022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158318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614AD-F5A4-3940-87D4-1172031E7C61}" type="datetimeFigureOut">
              <a:rPr lang="en-US" smtClean="0"/>
              <a:t>4/28/2022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239234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a:t>Click to edit Master title style</a:t>
            </a:r>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F614AD-F5A4-3940-87D4-1172031E7C61}" type="datetimeFigureOut">
              <a:rPr lang="en-US" smtClean="0"/>
              <a:t>4/28/2022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148681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339573" y="50184056"/>
            <a:ext cx="128611627"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3804643" y="50184056"/>
            <a:ext cx="128611633"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4F614AD-F5A4-3940-87D4-1172031E7C61}" type="datetimeFigureOut">
              <a:rPr lang="en-US" smtClean="0"/>
              <a:t>4/28/2022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596750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3"/>
            <a:ext cx="4608576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4F614AD-F5A4-3940-87D4-1172031E7C61}" type="datetimeFigureOut">
              <a:rPr lang="en-US" smtClean="0"/>
              <a:t>4/28/2022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897906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4F614AD-F5A4-3940-87D4-1172031E7C61}" type="datetimeFigureOut">
              <a:rPr lang="en-US" smtClean="0"/>
              <a:t>4/28/2022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872914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F614AD-F5A4-3940-87D4-1172031E7C61}" type="datetimeFigureOut">
              <a:rPr lang="en-US" smtClean="0"/>
              <a:t>4/28/2022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146427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a:t>Click to edit Master title style</a:t>
            </a:r>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C4F614AD-F5A4-3940-87D4-1172031E7C61}" type="datetimeFigureOut">
              <a:rPr lang="en-US" smtClean="0"/>
              <a:t>4/28/2022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793171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C4F614AD-F5A4-3940-87D4-1172031E7C61}" type="datetimeFigureOut">
              <a:rPr lang="en-US" smtClean="0"/>
              <a:t>4/28/2022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961480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2064" tIns="256032" rIns="512064" bIns="256032" rtlCol="0" anchor="ctr">
            <a:normAutofit/>
          </a:bodyPr>
          <a:lstStyle/>
          <a:p>
            <a:r>
              <a:rPr lang="en-US"/>
              <a:t>Click to edit Master title style</a:t>
            </a:r>
          </a:p>
        </p:txBody>
      </p:sp>
      <p:sp>
        <p:nvSpPr>
          <p:cNvPr id="3" name="Text Placeholder 2"/>
          <p:cNvSpPr>
            <a:spLocks noGrp="1"/>
          </p:cNvSpPr>
          <p:nvPr>
            <p:ph type="body" idx="1"/>
          </p:nvPr>
        </p:nvSpPr>
        <p:spPr>
          <a:xfrm>
            <a:off x="2560320" y="8961123"/>
            <a:ext cx="46085760" cy="25345393"/>
          </a:xfrm>
          <a:prstGeom prst="rect">
            <a:avLst/>
          </a:prstGeom>
        </p:spPr>
        <p:txBody>
          <a:bodyPr vert="horz" lIns="512064" tIns="256032" rIns="512064" bIns="256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3"/>
            <a:ext cx="11948160" cy="2044700"/>
          </a:xfrm>
          <a:prstGeom prst="rect">
            <a:avLst/>
          </a:prstGeom>
        </p:spPr>
        <p:txBody>
          <a:bodyPr vert="horz" lIns="512064" tIns="256032" rIns="512064" bIns="256032" rtlCol="0" anchor="ctr"/>
          <a:lstStyle>
            <a:lvl1pPr algn="l">
              <a:defRPr sz="6700">
                <a:solidFill>
                  <a:schemeClr val="tx1">
                    <a:tint val="75000"/>
                  </a:schemeClr>
                </a:solidFill>
              </a:defRPr>
            </a:lvl1pPr>
          </a:lstStyle>
          <a:p>
            <a:fld id="{C4F614AD-F5A4-3940-87D4-1172031E7C61}" type="datetimeFigureOut">
              <a:rPr lang="en-US" smtClean="0"/>
              <a:t>4/28/2022</a:t>
            </a:fld>
            <a:endParaRPr lang="en-US"/>
          </a:p>
        </p:txBody>
      </p:sp>
      <p:sp>
        <p:nvSpPr>
          <p:cNvPr id="5" name="Footer Placeholder 4"/>
          <p:cNvSpPr>
            <a:spLocks noGrp="1"/>
          </p:cNvSpPr>
          <p:nvPr>
            <p:ph type="ftr" sz="quarter" idx="3"/>
          </p:nvPr>
        </p:nvSpPr>
        <p:spPr>
          <a:xfrm>
            <a:off x="17495520" y="35595563"/>
            <a:ext cx="16215360" cy="2044700"/>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3"/>
            <a:ext cx="11948160" cy="2044700"/>
          </a:xfrm>
          <a:prstGeom prst="rect">
            <a:avLst/>
          </a:prstGeom>
        </p:spPr>
        <p:txBody>
          <a:bodyPr vert="horz" lIns="512064" tIns="256032" rIns="512064" bIns="256032" rtlCol="0" anchor="ctr"/>
          <a:lstStyle>
            <a:lvl1pPr algn="r">
              <a:defRPr sz="6700">
                <a:solidFill>
                  <a:schemeClr val="tx1">
                    <a:tint val="75000"/>
                  </a:schemeClr>
                </a:solidFill>
              </a:defRPr>
            </a:lvl1pPr>
          </a:lstStyle>
          <a:p>
            <a:fld id="{443581D4-F1BD-9840-A13F-0578135BD8DE}" type="slidenum">
              <a:rPr lang="en-US" smtClean="0"/>
              <a:t>‹#›</a:t>
            </a:fld>
            <a:endParaRPr lang="en-US"/>
          </a:p>
        </p:txBody>
      </p:sp>
    </p:spTree>
    <p:extLst>
      <p:ext uri="{BB962C8B-B14F-4D97-AF65-F5344CB8AC3E}">
        <p14:creationId xmlns:p14="http://schemas.microsoft.com/office/powerpoint/2010/main" val="4178461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32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2560320" rtl="0" eaLnBrk="1" latinLnBrk="0" hangingPunct="1">
        <a:spcBef>
          <a:spcPct val="20000"/>
        </a:spcBef>
        <a:buFont typeface="Arial"/>
        <a:buChar char="•"/>
        <a:defRPr sz="17900" kern="1200">
          <a:solidFill>
            <a:schemeClr val="tx1"/>
          </a:solidFill>
          <a:latin typeface="+mn-lt"/>
          <a:ea typeface="+mn-ea"/>
          <a:cs typeface="+mn-cs"/>
        </a:defRPr>
      </a:lvl1pPr>
      <a:lvl2pPr marL="4160520" indent="-1600200" algn="l" defTabSz="2560320" rtl="0" eaLnBrk="1" latinLnBrk="0" hangingPunct="1">
        <a:spcBef>
          <a:spcPct val="20000"/>
        </a:spcBef>
        <a:buFont typeface="Arial"/>
        <a:buChar char="–"/>
        <a:defRPr sz="15700" kern="1200">
          <a:solidFill>
            <a:schemeClr val="tx1"/>
          </a:solidFill>
          <a:latin typeface="+mn-lt"/>
          <a:ea typeface="+mn-ea"/>
          <a:cs typeface="+mn-cs"/>
        </a:defRPr>
      </a:lvl2pPr>
      <a:lvl3pPr marL="6400800" indent="-1280160" algn="l" defTabSz="2560320" rtl="0" eaLnBrk="1" latinLnBrk="0" hangingPunct="1">
        <a:spcBef>
          <a:spcPct val="20000"/>
        </a:spcBef>
        <a:buFont typeface="Arial"/>
        <a:buChar char="•"/>
        <a:defRPr sz="13400" kern="1200">
          <a:solidFill>
            <a:schemeClr val="tx1"/>
          </a:solidFill>
          <a:latin typeface="+mn-lt"/>
          <a:ea typeface="+mn-ea"/>
          <a:cs typeface="+mn-cs"/>
        </a:defRPr>
      </a:lvl3pPr>
      <a:lvl4pPr marL="8961120" indent="-1280160" algn="l" defTabSz="2560320" rtl="0" eaLnBrk="1" latinLnBrk="0" hangingPunct="1">
        <a:spcBef>
          <a:spcPct val="20000"/>
        </a:spcBef>
        <a:buFont typeface="Arial"/>
        <a:buChar char="–"/>
        <a:defRPr sz="11200" kern="1200">
          <a:solidFill>
            <a:schemeClr val="tx1"/>
          </a:solidFill>
          <a:latin typeface="+mn-lt"/>
          <a:ea typeface="+mn-ea"/>
          <a:cs typeface="+mn-cs"/>
        </a:defRPr>
      </a:lvl4pPr>
      <a:lvl5pPr marL="11521440" indent="-1280160" algn="l" defTabSz="2560320" rtl="0" eaLnBrk="1" latinLnBrk="0" hangingPunct="1">
        <a:spcBef>
          <a:spcPct val="20000"/>
        </a:spcBef>
        <a:buFont typeface="Arial"/>
        <a:buChar char="»"/>
        <a:defRPr sz="11200" kern="1200">
          <a:solidFill>
            <a:schemeClr val="tx1"/>
          </a:solidFill>
          <a:latin typeface="+mn-lt"/>
          <a:ea typeface="+mn-ea"/>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881742" y="8816192"/>
            <a:ext cx="15544800" cy="1190917"/>
          </a:xfrm>
          <a:prstGeom prst="rect">
            <a:avLst/>
          </a:prstGeom>
          <a:solidFill>
            <a:schemeClr val="accent1">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Abstract</a:t>
            </a:r>
            <a:endParaRPr lang="en-US" sz="6000" b="1" dirty="0">
              <a:latin typeface="+mj-lt"/>
              <a:cs typeface="Arial"/>
            </a:endParaRPr>
          </a:p>
        </p:txBody>
      </p:sp>
      <p:sp>
        <p:nvSpPr>
          <p:cNvPr id="11" name="Rectangle 10"/>
          <p:cNvSpPr/>
          <p:nvPr/>
        </p:nvSpPr>
        <p:spPr>
          <a:xfrm>
            <a:off x="881742" y="10029980"/>
            <a:ext cx="15544800" cy="686341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en-US" sz="4300" dirty="0">
                <a:solidFill>
                  <a:schemeClr val="tx1"/>
                </a:solidFill>
              </a:rPr>
              <a:t>With an increasing number of individuals traveling to high altitudes, it is important to address the risk these individuals face of developing altitude related illnesses. An example of high altitude related illness might be the elevation transition of travelers flying into Denver, Colorado (1,673 m) with the intention to then drive up to Rocky Mountain National Park’s Alpine Visitor Center (3,595 m) in the same day. This poses increased risk of unacclimatized visitors experiencing altitude illness in remote areas of the national park. This article discusses the diagnosis, prevention, and treatment of altitude illnesses so that clinicians and travelers may be better prepared.</a:t>
            </a:r>
          </a:p>
        </p:txBody>
      </p:sp>
      <p:sp>
        <p:nvSpPr>
          <p:cNvPr id="20" name="TextBox 19"/>
          <p:cNvSpPr txBox="1"/>
          <p:nvPr/>
        </p:nvSpPr>
        <p:spPr>
          <a:xfrm>
            <a:off x="10574838" y="4619647"/>
            <a:ext cx="27988438" cy="4875181"/>
          </a:xfrm>
          <a:prstGeom prst="rect">
            <a:avLst/>
          </a:prstGeom>
          <a:noFill/>
        </p:spPr>
        <p:txBody>
          <a:bodyPr wrap="square" rtlCol="0">
            <a:spAutoFit/>
          </a:bodyPr>
          <a:lstStyle/>
          <a:p>
            <a:pPr algn="ctr"/>
            <a:r>
              <a:rPr lang="en-US" sz="9000" b="1" dirty="0">
                <a:latin typeface="+mj-lt"/>
                <a:cs typeface="Arial"/>
              </a:rPr>
              <a:t>Kali Hepner, MMS PA-S</a:t>
            </a:r>
          </a:p>
          <a:p>
            <a:pPr algn="ctr"/>
            <a:endParaRPr lang="en-US" sz="1400" b="1" dirty="0">
              <a:latin typeface="+mj-lt"/>
              <a:cs typeface="Arial"/>
            </a:endParaRPr>
          </a:p>
          <a:p>
            <a:pPr algn="ctr">
              <a:lnSpc>
                <a:spcPct val="80000"/>
              </a:lnSpc>
            </a:pPr>
            <a:r>
              <a:rPr lang="en-US" sz="8000" b="1" dirty="0">
                <a:latin typeface="+mj-lt"/>
                <a:cs typeface="Arial"/>
              </a:rPr>
              <a:t>Faculty Advisor:  Lisa </a:t>
            </a:r>
            <a:r>
              <a:rPr lang="en-US" sz="8000" b="1" dirty="0" err="1">
                <a:latin typeface="+mj-lt"/>
                <a:cs typeface="Arial"/>
              </a:rPr>
              <a:t>Akselrad</a:t>
            </a:r>
            <a:r>
              <a:rPr lang="en-US" sz="8000" b="1" dirty="0">
                <a:latin typeface="+mj-lt"/>
                <a:cs typeface="Arial"/>
              </a:rPr>
              <a:t> PA-C MSPAS</a:t>
            </a:r>
          </a:p>
          <a:p>
            <a:pPr algn="ctr">
              <a:lnSpc>
                <a:spcPct val="80000"/>
              </a:lnSpc>
            </a:pPr>
            <a:endParaRPr lang="en-US" sz="2400" b="1" dirty="0">
              <a:latin typeface="+mj-lt"/>
              <a:cs typeface="Arial"/>
            </a:endParaRPr>
          </a:p>
          <a:p>
            <a:pPr algn="ctr">
              <a:lnSpc>
                <a:spcPct val="80000"/>
              </a:lnSpc>
            </a:pPr>
            <a:r>
              <a:rPr lang="en-US" sz="7200" b="1" dirty="0">
                <a:latin typeface="+mj-lt"/>
                <a:cs typeface="Arial"/>
              </a:rPr>
              <a:t>Department of Medical Science</a:t>
            </a:r>
          </a:p>
          <a:p>
            <a:endParaRPr lang="en-US" sz="6600" b="1" dirty="0">
              <a:latin typeface="+mj-lt"/>
              <a:cs typeface="Arial"/>
            </a:endParaRPr>
          </a:p>
        </p:txBody>
      </p:sp>
      <p:grpSp>
        <p:nvGrpSpPr>
          <p:cNvPr id="2" name="Group 1"/>
          <p:cNvGrpSpPr/>
          <p:nvPr/>
        </p:nvGrpSpPr>
        <p:grpSpPr>
          <a:xfrm>
            <a:off x="881742" y="17524013"/>
            <a:ext cx="15544800" cy="10547174"/>
            <a:chOff x="1164771" y="18705174"/>
            <a:chExt cx="16916400" cy="5626198"/>
          </a:xfrm>
        </p:grpSpPr>
        <p:sp>
          <p:nvSpPr>
            <p:cNvPr id="37" name="TextBox 36"/>
            <p:cNvSpPr txBox="1"/>
            <p:nvPr/>
          </p:nvSpPr>
          <p:spPr>
            <a:xfrm>
              <a:off x="1164771" y="19342641"/>
              <a:ext cx="16916400" cy="49887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chor="ctr">
              <a:noAutofit/>
            </a:bodyPr>
            <a:lstStyle/>
            <a:p>
              <a:pPr algn="just">
                <a:buSzPct val="100000"/>
                <a:defRPr/>
              </a:pPr>
              <a:r>
                <a:rPr lang="en-US" sz="4300" u="sng" kern="0" dirty="0">
                  <a:ea typeface="Arial"/>
                  <a:cs typeface="Arial"/>
                  <a:sym typeface="Arial"/>
                </a:rPr>
                <a:t>Three types of altitude illness: </a:t>
              </a:r>
            </a:p>
            <a:p>
              <a:pPr marL="571500" indent="-571500" algn="just">
                <a:buSzPct val="100000"/>
                <a:buFont typeface="Arial" panose="020B0604020202020204" pitchFamily="34" charset="0"/>
                <a:buChar char="•"/>
                <a:defRPr/>
              </a:pPr>
              <a:r>
                <a:rPr lang="en-US" sz="4300" kern="0" dirty="0">
                  <a:ea typeface="Arial"/>
                  <a:cs typeface="Arial"/>
                  <a:sym typeface="Arial"/>
                </a:rPr>
                <a:t>acute mountain sickness (AMS)</a:t>
              </a:r>
            </a:p>
            <a:p>
              <a:pPr marL="571500" indent="-571500" algn="just">
                <a:buSzPct val="100000"/>
                <a:buFont typeface="Arial" panose="020B0604020202020204" pitchFamily="34" charset="0"/>
                <a:buChar char="•"/>
                <a:defRPr/>
              </a:pPr>
              <a:r>
                <a:rPr lang="en-US" sz="4300" kern="0" dirty="0">
                  <a:ea typeface="Arial"/>
                  <a:cs typeface="Arial"/>
                  <a:sym typeface="Arial"/>
                </a:rPr>
                <a:t>high altitude cerebral edema (HACE)</a:t>
              </a:r>
            </a:p>
            <a:p>
              <a:pPr marL="571500" indent="-571500" algn="just">
                <a:buSzPct val="100000"/>
                <a:buFont typeface="Arial" panose="020B0604020202020204" pitchFamily="34" charset="0"/>
                <a:buChar char="•"/>
                <a:defRPr/>
              </a:pPr>
              <a:r>
                <a:rPr lang="en-US" sz="4300" kern="0" dirty="0">
                  <a:ea typeface="Arial"/>
                  <a:cs typeface="Arial"/>
                  <a:sym typeface="Arial"/>
                </a:rPr>
                <a:t>high altitude pulmonary edema (HAPE)</a:t>
              </a:r>
            </a:p>
            <a:p>
              <a:pPr algn="just">
                <a:buSzPct val="100000"/>
                <a:defRPr/>
              </a:pPr>
              <a:r>
                <a:rPr lang="en-US" sz="4300" kern="0" dirty="0">
                  <a:ea typeface="Arial"/>
                  <a:cs typeface="Arial"/>
                  <a:sym typeface="Arial"/>
                </a:rPr>
                <a:t> </a:t>
              </a:r>
            </a:p>
            <a:p>
              <a:pPr algn="just">
                <a:buSzPct val="100000"/>
                <a:defRPr/>
              </a:pPr>
              <a:r>
                <a:rPr lang="en-US" sz="4300" u="sng" kern="0" dirty="0">
                  <a:ea typeface="Arial"/>
                  <a:cs typeface="Arial"/>
                  <a:sym typeface="Arial"/>
                </a:rPr>
                <a:t>Acute altitude illness varies depending on</a:t>
              </a:r>
              <a:r>
                <a:rPr lang="en-US" sz="4300" kern="0" dirty="0">
                  <a:ea typeface="Arial"/>
                  <a:cs typeface="Arial"/>
                  <a:sym typeface="Arial"/>
                </a:rPr>
                <a:t>:</a:t>
              </a:r>
            </a:p>
            <a:p>
              <a:pPr marL="571500" indent="-571500" algn="just">
                <a:buSzPct val="100000"/>
                <a:buFont typeface="Arial" panose="020B0604020202020204" pitchFamily="34" charset="0"/>
                <a:buChar char="•"/>
                <a:defRPr/>
              </a:pPr>
              <a:r>
                <a:rPr lang="en-US" sz="4300" kern="0" dirty="0">
                  <a:ea typeface="Arial"/>
                  <a:cs typeface="Arial"/>
                  <a:sym typeface="Arial"/>
                </a:rPr>
                <a:t>individual</a:t>
              </a:r>
            </a:p>
            <a:p>
              <a:pPr marL="571500" indent="-571500" algn="just">
                <a:buSzPct val="100000"/>
                <a:buFont typeface="Arial" panose="020B0604020202020204" pitchFamily="34" charset="0"/>
                <a:buChar char="•"/>
                <a:defRPr/>
              </a:pPr>
              <a:r>
                <a:rPr lang="en-US" sz="4300" kern="0" dirty="0">
                  <a:ea typeface="Arial"/>
                  <a:cs typeface="Arial"/>
                  <a:sym typeface="Arial"/>
                </a:rPr>
                <a:t>rate of ascent</a:t>
              </a:r>
            </a:p>
            <a:p>
              <a:pPr marL="571500" indent="-571500" algn="just">
                <a:buSzPct val="100000"/>
                <a:buFont typeface="Arial" panose="020B0604020202020204" pitchFamily="34" charset="0"/>
                <a:buChar char="•"/>
                <a:defRPr/>
              </a:pPr>
              <a:r>
                <a:rPr lang="en-US" sz="4300" kern="0" dirty="0">
                  <a:ea typeface="Arial"/>
                  <a:cs typeface="Arial"/>
                  <a:sym typeface="Arial"/>
                </a:rPr>
                <a:t>number of acclimatization days</a:t>
              </a:r>
            </a:p>
            <a:p>
              <a:pPr marL="571500" indent="-571500" algn="just">
                <a:buSzPct val="100000"/>
                <a:buFont typeface="Arial" panose="020B0604020202020204" pitchFamily="34" charset="0"/>
                <a:buChar char="•"/>
                <a:defRPr/>
              </a:pPr>
              <a:r>
                <a:rPr lang="en-US" sz="4300" kern="0" dirty="0">
                  <a:ea typeface="Arial"/>
                  <a:cs typeface="Arial"/>
                  <a:sym typeface="Arial"/>
                </a:rPr>
                <a:t>altitude destination</a:t>
              </a:r>
            </a:p>
            <a:p>
              <a:pPr algn="just">
                <a:buSzPct val="100000"/>
                <a:defRPr/>
              </a:pPr>
              <a:endParaRPr lang="en-US" sz="4300" kern="0" dirty="0">
                <a:ea typeface="Arial"/>
                <a:cs typeface="Arial"/>
                <a:sym typeface="Arial"/>
              </a:endParaRPr>
            </a:p>
            <a:p>
              <a:pPr algn="just">
                <a:buSzPct val="100000"/>
                <a:defRPr/>
              </a:pPr>
              <a:r>
                <a:rPr lang="en-US" sz="4300" kern="0" dirty="0">
                  <a:ea typeface="Arial"/>
                  <a:cs typeface="Arial"/>
                  <a:sym typeface="Arial"/>
                </a:rPr>
                <a:t>Unacclimatized individuals who ascend to elevations ≥2500 m are at risk of developing acute altitude illness </a:t>
              </a:r>
              <a:r>
                <a:rPr lang="en-US" sz="4300" b="1" kern="0" dirty="0">
                  <a:ea typeface="Arial"/>
                  <a:cs typeface="Arial"/>
                  <a:sym typeface="Arial"/>
                </a:rPr>
                <a:t>1-5 days </a:t>
              </a:r>
              <a:r>
                <a:rPr lang="en-US" sz="4300" kern="0" dirty="0">
                  <a:ea typeface="Arial"/>
                  <a:cs typeface="Arial"/>
                  <a:sym typeface="Arial"/>
                </a:rPr>
                <a:t>following the ascent.</a:t>
              </a:r>
              <a:endParaRPr lang="en-US" sz="4300" dirty="0"/>
            </a:p>
          </p:txBody>
        </p:sp>
        <p:sp>
          <p:nvSpPr>
            <p:cNvPr id="36" name="TextBox 35"/>
            <p:cNvSpPr txBox="1"/>
            <p:nvPr/>
          </p:nvSpPr>
          <p:spPr>
            <a:xfrm>
              <a:off x="1164771" y="18705174"/>
              <a:ext cx="16916400" cy="634101"/>
            </a:xfrm>
            <a:prstGeom prst="rect">
              <a:avLst/>
            </a:prstGeo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Introduction</a:t>
              </a:r>
            </a:p>
          </p:txBody>
        </p:sp>
      </p:grpSp>
      <p:sp>
        <p:nvSpPr>
          <p:cNvPr id="41" name="TextBox 40"/>
          <p:cNvSpPr txBox="1"/>
          <p:nvPr/>
        </p:nvSpPr>
        <p:spPr>
          <a:xfrm>
            <a:off x="881742" y="28701804"/>
            <a:ext cx="15544800" cy="1200329"/>
          </a:xfrm>
          <a:prstGeom prst="rect">
            <a:avLst/>
          </a:prstGeo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Test Your Knowledge</a:t>
            </a:r>
          </a:p>
        </p:txBody>
      </p:sp>
      <p:sp>
        <p:nvSpPr>
          <p:cNvPr id="42" name="Rectangle 41"/>
          <p:cNvSpPr/>
          <p:nvPr/>
        </p:nvSpPr>
        <p:spPr>
          <a:xfrm>
            <a:off x="881742" y="29914752"/>
            <a:ext cx="15544800" cy="7615480"/>
          </a:xfrm>
          <a:prstGeom prst="rect">
            <a:avLst/>
          </a:prstGeom>
        </p:spPr>
        <p:style>
          <a:lnRef idx="1">
            <a:schemeClr val="accent1"/>
          </a:lnRef>
          <a:fillRef idx="2">
            <a:schemeClr val="accent1"/>
          </a:fillRef>
          <a:effectRef idx="1">
            <a:schemeClr val="accent1"/>
          </a:effectRef>
          <a:fontRef idx="minor">
            <a:schemeClr val="dk1"/>
          </a:fontRef>
        </p:style>
        <p:txBody>
          <a:bodyPr wrap="square" numCol="1">
            <a:noAutofit/>
          </a:bodyPr>
          <a:lstStyle/>
          <a:p>
            <a:pPr marL="514350" marR="0" lvl="0" indent="-514350">
              <a:lnSpc>
                <a:spcPct val="115000"/>
              </a:lnSpc>
              <a:spcBef>
                <a:spcPts val="0"/>
              </a:spcBef>
              <a:spcAft>
                <a:spcPts val="0"/>
              </a:spcAft>
              <a:buFont typeface="+mj-lt"/>
              <a:buAutoNum type="arabicPeriod"/>
            </a:pPr>
            <a:r>
              <a:rPr lang="en-US" sz="3200" b="1" dirty="0">
                <a:ea typeface="Calibri"/>
                <a:cs typeface="Arial" panose="020B0604020202020204" pitchFamily="34" charset="0"/>
              </a:rPr>
              <a:t>What is the accepted threshold of elevation in which altitude illness can occur?</a:t>
            </a:r>
          </a:p>
          <a:p>
            <a:pPr marL="514350" marR="0" lvl="0" indent="-514350">
              <a:lnSpc>
                <a:spcPct val="115000"/>
              </a:lnSpc>
              <a:spcBef>
                <a:spcPts val="0"/>
              </a:spcBef>
              <a:spcAft>
                <a:spcPts val="0"/>
              </a:spcAft>
              <a:buAutoNum type="alphaLcPeriod"/>
            </a:pPr>
            <a:r>
              <a:rPr lang="en-US" sz="3200" dirty="0">
                <a:ea typeface="Calibri"/>
                <a:cs typeface="Arial" panose="020B0604020202020204" pitchFamily="34" charset="0"/>
              </a:rPr>
              <a:t>2000 m	b.  2500 m</a:t>
            </a:r>
          </a:p>
          <a:p>
            <a:pPr marR="0" lvl="0">
              <a:lnSpc>
                <a:spcPct val="115000"/>
              </a:lnSpc>
              <a:spcBef>
                <a:spcPts val="0"/>
              </a:spcBef>
              <a:spcAft>
                <a:spcPts val="0"/>
              </a:spcAft>
            </a:pPr>
            <a:r>
              <a:rPr lang="en-US" sz="3200" dirty="0">
                <a:ea typeface="Calibri"/>
                <a:cs typeface="Arial" panose="020B0604020202020204" pitchFamily="34" charset="0"/>
              </a:rPr>
              <a:t>c.  3000 m	d.  3500 m</a:t>
            </a:r>
          </a:p>
          <a:p>
            <a:pPr marL="514350" marR="0" lvl="0" indent="-514350">
              <a:lnSpc>
                <a:spcPct val="115000"/>
              </a:lnSpc>
              <a:spcBef>
                <a:spcPts val="0"/>
              </a:spcBef>
              <a:spcAft>
                <a:spcPts val="0"/>
              </a:spcAft>
              <a:buFont typeface="+mj-lt"/>
              <a:buAutoNum type="arabicPeriod" startAt="3"/>
            </a:pPr>
            <a:r>
              <a:rPr lang="en-US" sz="3200" b="1" dirty="0">
                <a:ea typeface="Calibri"/>
                <a:cs typeface="Arial" panose="020B0604020202020204" pitchFamily="34" charset="0"/>
              </a:rPr>
              <a:t>Which altitude illness is currently responsible for  the majority of altitude-related deaths?</a:t>
            </a:r>
          </a:p>
          <a:p>
            <a:pPr marL="514350" marR="0" lvl="0" indent="-514350">
              <a:lnSpc>
                <a:spcPct val="115000"/>
              </a:lnSpc>
              <a:spcBef>
                <a:spcPts val="0"/>
              </a:spcBef>
              <a:spcAft>
                <a:spcPts val="0"/>
              </a:spcAft>
              <a:buAutoNum type="alphaLcPeriod"/>
            </a:pPr>
            <a:r>
              <a:rPr lang="en-US" sz="3200" dirty="0">
                <a:ea typeface="Calibri"/>
                <a:cs typeface="Arial" panose="020B0604020202020204" pitchFamily="34" charset="0"/>
              </a:rPr>
              <a:t>HAPE	b.  AMS</a:t>
            </a:r>
          </a:p>
          <a:p>
            <a:pPr marL="514350" marR="0" lvl="0" indent="-514350">
              <a:lnSpc>
                <a:spcPct val="115000"/>
              </a:lnSpc>
              <a:spcBef>
                <a:spcPts val="0"/>
              </a:spcBef>
              <a:spcAft>
                <a:spcPts val="0"/>
              </a:spcAft>
              <a:buAutoNum type="alphaLcPeriod" startAt="3"/>
            </a:pPr>
            <a:r>
              <a:rPr lang="en-US" sz="3200" dirty="0">
                <a:ea typeface="Calibri"/>
                <a:cs typeface="Arial" panose="020B0604020202020204" pitchFamily="34" charset="0"/>
              </a:rPr>
              <a:t>HACE	d.  Avalanches</a:t>
            </a:r>
          </a:p>
          <a:p>
            <a:pPr marL="514350" marR="0" lvl="0" indent="-514350">
              <a:lnSpc>
                <a:spcPct val="115000"/>
              </a:lnSpc>
              <a:spcBef>
                <a:spcPts val="0"/>
              </a:spcBef>
              <a:spcAft>
                <a:spcPts val="0"/>
              </a:spcAft>
              <a:buFont typeface="+mj-lt"/>
              <a:buAutoNum type="arabicPeriod" startAt="4"/>
            </a:pPr>
            <a:r>
              <a:rPr lang="en-US" sz="3200" b="1" dirty="0">
                <a:ea typeface="Calibri"/>
                <a:cs typeface="Arial" panose="020B0604020202020204" pitchFamily="34" charset="0"/>
              </a:rPr>
              <a:t>What is the first-line treatment for AMS or HACE?</a:t>
            </a:r>
          </a:p>
          <a:p>
            <a:pPr marL="514350" marR="0" lvl="0" indent="-514350">
              <a:lnSpc>
                <a:spcPct val="115000"/>
              </a:lnSpc>
              <a:spcBef>
                <a:spcPts val="0"/>
              </a:spcBef>
              <a:spcAft>
                <a:spcPts val="0"/>
              </a:spcAft>
              <a:buAutoNum type="alphaLcPeriod"/>
            </a:pPr>
            <a:r>
              <a:rPr lang="en-US" sz="3200" dirty="0">
                <a:ea typeface="Calibri"/>
                <a:cs typeface="Arial" panose="020B0604020202020204" pitchFamily="34" charset="0"/>
              </a:rPr>
              <a:t>Oxygen</a:t>
            </a:r>
          </a:p>
          <a:p>
            <a:pPr marL="514350" marR="0" lvl="0" indent="-514350">
              <a:lnSpc>
                <a:spcPct val="115000"/>
              </a:lnSpc>
              <a:spcBef>
                <a:spcPts val="0"/>
              </a:spcBef>
              <a:spcAft>
                <a:spcPts val="0"/>
              </a:spcAft>
              <a:buAutoNum type="alphaLcPeriod"/>
            </a:pPr>
            <a:r>
              <a:rPr lang="en-US" sz="3200" dirty="0">
                <a:ea typeface="Calibri"/>
                <a:cs typeface="Arial" panose="020B0604020202020204" pitchFamily="34" charset="0"/>
              </a:rPr>
              <a:t>Acetazolamide</a:t>
            </a:r>
          </a:p>
          <a:p>
            <a:pPr marL="514350" marR="0" lvl="0" indent="-514350">
              <a:lnSpc>
                <a:spcPct val="115000"/>
              </a:lnSpc>
              <a:spcBef>
                <a:spcPts val="0"/>
              </a:spcBef>
              <a:spcAft>
                <a:spcPts val="0"/>
              </a:spcAft>
              <a:buAutoNum type="alphaLcPeriod"/>
            </a:pPr>
            <a:r>
              <a:rPr lang="en-US" sz="3200" dirty="0">
                <a:ea typeface="Calibri"/>
                <a:cs typeface="Arial" panose="020B0604020202020204" pitchFamily="34" charset="0"/>
              </a:rPr>
              <a:t>Dexamethasone</a:t>
            </a:r>
          </a:p>
          <a:p>
            <a:pPr marL="514350" marR="0" lvl="0" indent="-514350">
              <a:lnSpc>
                <a:spcPct val="115000"/>
              </a:lnSpc>
              <a:spcBef>
                <a:spcPts val="0"/>
              </a:spcBef>
              <a:spcAft>
                <a:spcPts val="0"/>
              </a:spcAft>
              <a:buAutoNum type="alphaLcPeriod"/>
            </a:pPr>
            <a:r>
              <a:rPr lang="en-US" sz="3200" dirty="0">
                <a:ea typeface="Calibri"/>
                <a:cs typeface="Arial" panose="020B0604020202020204" pitchFamily="34" charset="0"/>
              </a:rPr>
              <a:t>Descent if possible</a:t>
            </a:r>
          </a:p>
          <a:p>
            <a:pPr lvl="1">
              <a:lnSpc>
                <a:spcPct val="115000"/>
              </a:lnSpc>
            </a:pPr>
            <a:r>
              <a:rPr lang="en-US" sz="3200" dirty="0">
                <a:ea typeface="Calibri"/>
                <a:cs typeface="Arial" panose="020B0604020202020204" pitchFamily="34" charset="0"/>
              </a:rPr>
              <a:t>			             </a:t>
            </a:r>
            <a:r>
              <a:rPr lang="en-US" sz="3200" dirty="0">
                <a:solidFill>
                  <a:schemeClr val="tx1">
                    <a:lumMod val="50000"/>
                    <a:lumOff val="50000"/>
                  </a:schemeClr>
                </a:solidFill>
                <a:ea typeface="Calibri"/>
                <a:cs typeface="Arial" panose="020B0604020202020204" pitchFamily="34" charset="0"/>
              </a:rPr>
              <a:t>Answers = 1:b, 2:a, 3:d</a:t>
            </a:r>
          </a:p>
        </p:txBody>
      </p:sp>
      <p:sp>
        <p:nvSpPr>
          <p:cNvPr id="49" name="TextBox 48"/>
          <p:cNvSpPr txBox="1"/>
          <p:nvPr/>
        </p:nvSpPr>
        <p:spPr>
          <a:xfrm>
            <a:off x="34775723" y="10029980"/>
            <a:ext cx="15544800" cy="1398844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R="0" lvl="0" algn="ctr">
              <a:spcBef>
                <a:spcPts val="0"/>
              </a:spcBef>
              <a:spcAft>
                <a:spcPts val="0"/>
              </a:spcAft>
            </a:pPr>
            <a:r>
              <a:rPr lang="en-US" sz="4300" dirty="0"/>
              <a:t>*Responsible for most altitude-related deaths*</a:t>
            </a:r>
          </a:p>
          <a:p>
            <a:pPr marR="0" lvl="0">
              <a:spcBef>
                <a:spcPts val="0"/>
              </a:spcBef>
              <a:spcAft>
                <a:spcPts val="0"/>
              </a:spcAft>
            </a:pPr>
            <a:r>
              <a:rPr lang="en-US" sz="4300" dirty="0"/>
              <a:t>Diagnosis:</a:t>
            </a:r>
          </a:p>
          <a:p>
            <a:pPr marL="571500" marR="0" lvl="0" indent="-571500">
              <a:spcBef>
                <a:spcPts val="0"/>
              </a:spcBef>
              <a:spcAft>
                <a:spcPts val="0"/>
              </a:spcAft>
              <a:buFont typeface="Arial" panose="020B0604020202020204" pitchFamily="34" charset="0"/>
              <a:buChar char="•"/>
            </a:pPr>
            <a:r>
              <a:rPr lang="en-US" sz="4300" dirty="0"/>
              <a:t>Symptoms – reduced exercise ability, longer recovery time after exercise at altitude, dry cough, dyspnea on exertion or rest, chest discomfort</a:t>
            </a:r>
          </a:p>
          <a:p>
            <a:pPr marL="571500" marR="0" lvl="0" indent="-571500">
              <a:spcBef>
                <a:spcPts val="0"/>
              </a:spcBef>
              <a:spcAft>
                <a:spcPts val="0"/>
              </a:spcAft>
              <a:buFont typeface="Arial" panose="020B0604020202020204" pitchFamily="34" charset="0"/>
              <a:buChar char="•"/>
            </a:pPr>
            <a:r>
              <a:rPr lang="en-US" sz="4300" dirty="0"/>
              <a:t>Physical Exam – tachypnea, tachycardia, asymmetric rales</a:t>
            </a:r>
          </a:p>
          <a:p>
            <a:pPr marL="571500" marR="0" lvl="0" indent="-571500">
              <a:spcBef>
                <a:spcPts val="0"/>
              </a:spcBef>
              <a:spcAft>
                <a:spcPts val="0"/>
              </a:spcAft>
              <a:buFont typeface="Arial" panose="020B0604020202020204" pitchFamily="34" charset="0"/>
              <a:buChar char="•"/>
            </a:pPr>
            <a:r>
              <a:rPr lang="en-US" sz="4300" dirty="0"/>
              <a:t>Signs – low-grade fever, orthopnea, cyanosis</a:t>
            </a:r>
          </a:p>
          <a:p>
            <a:pPr marL="571500" marR="0" lvl="0" indent="-571500">
              <a:spcBef>
                <a:spcPts val="0"/>
              </a:spcBef>
              <a:spcAft>
                <a:spcPts val="0"/>
              </a:spcAft>
              <a:buFont typeface="Arial" panose="020B0604020202020204" pitchFamily="34" charset="0"/>
              <a:buChar char="•"/>
            </a:pPr>
            <a:r>
              <a:rPr lang="en-US" sz="4300" dirty="0"/>
              <a:t>EKG – tachycardia, right axis deviation, right ventricular hypertrophy, right bundle branch block, right atrial enlargement</a:t>
            </a:r>
          </a:p>
          <a:p>
            <a:pPr marL="571500" marR="0" lvl="0" indent="-571500">
              <a:spcBef>
                <a:spcPts val="0"/>
              </a:spcBef>
              <a:spcAft>
                <a:spcPts val="0"/>
              </a:spcAft>
              <a:buFont typeface="Arial" panose="020B0604020202020204" pitchFamily="34" charset="0"/>
              <a:buChar char="•"/>
            </a:pPr>
            <a:r>
              <a:rPr lang="en-US" sz="4300" dirty="0"/>
              <a:t>Diagnostic Developments: brain natriuretic peptide (BNP) and asymmetric dimethylarginine (ADMA)</a:t>
            </a:r>
          </a:p>
          <a:p>
            <a:pPr marR="0" lvl="0">
              <a:spcBef>
                <a:spcPts val="0"/>
              </a:spcBef>
              <a:spcAft>
                <a:spcPts val="0"/>
              </a:spcAft>
            </a:pPr>
            <a:r>
              <a:rPr lang="en-US" sz="4300" dirty="0"/>
              <a:t>Prevention:</a:t>
            </a:r>
          </a:p>
          <a:p>
            <a:pPr marL="571500" marR="0" lvl="0" indent="-571500">
              <a:spcBef>
                <a:spcPts val="0"/>
              </a:spcBef>
              <a:spcAft>
                <a:spcPts val="0"/>
              </a:spcAft>
              <a:buFont typeface="Arial" panose="020B0604020202020204" pitchFamily="34" charset="0"/>
              <a:buChar char="•"/>
            </a:pPr>
            <a:r>
              <a:rPr lang="en-US" sz="4300" dirty="0"/>
              <a:t>Lack of data supporting preventive measures</a:t>
            </a:r>
          </a:p>
          <a:p>
            <a:pPr marL="571500" marR="0" lvl="0" indent="-571500">
              <a:spcBef>
                <a:spcPts val="0"/>
              </a:spcBef>
              <a:spcAft>
                <a:spcPts val="0"/>
              </a:spcAft>
              <a:buFont typeface="Arial" panose="020B0604020202020204" pitchFamily="34" charset="0"/>
              <a:buChar char="•"/>
            </a:pPr>
            <a:r>
              <a:rPr lang="en-US" sz="4300" dirty="0"/>
              <a:t>Gold Standard –  gradual ascent</a:t>
            </a:r>
          </a:p>
          <a:p>
            <a:pPr marL="571500" marR="0" lvl="0" indent="-571500">
              <a:spcBef>
                <a:spcPts val="0"/>
              </a:spcBef>
              <a:spcAft>
                <a:spcPts val="0"/>
              </a:spcAft>
              <a:buFont typeface="Arial" panose="020B0604020202020204" pitchFamily="34" charset="0"/>
              <a:buChar char="•"/>
            </a:pPr>
            <a:r>
              <a:rPr lang="en-US" sz="4300" dirty="0"/>
              <a:t>Medication </a:t>
            </a:r>
            <a:r>
              <a:rPr lang="en-US" sz="4300"/>
              <a:t>– nifedipine </a:t>
            </a:r>
            <a:r>
              <a:rPr lang="en-US" sz="4300" dirty="0"/>
              <a:t>initiated one day before ascent and continued until descent or when having spent ≥4 days at highest elevation intended to reach</a:t>
            </a:r>
          </a:p>
          <a:p>
            <a:pPr marR="0" lvl="0">
              <a:spcBef>
                <a:spcPts val="0"/>
              </a:spcBef>
              <a:spcAft>
                <a:spcPts val="0"/>
              </a:spcAft>
            </a:pPr>
            <a:r>
              <a:rPr lang="en-US" sz="4300" dirty="0"/>
              <a:t>Treatment:</a:t>
            </a:r>
          </a:p>
          <a:p>
            <a:pPr marL="571500" marR="0" lvl="0" indent="-571500">
              <a:spcBef>
                <a:spcPts val="0"/>
              </a:spcBef>
              <a:spcAft>
                <a:spcPts val="0"/>
              </a:spcAft>
              <a:buFont typeface="Arial" panose="020B0604020202020204" pitchFamily="34" charset="0"/>
              <a:buChar char="•"/>
            </a:pPr>
            <a:r>
              <a:rPr lang="en-US" sz="4300" dirty="0"/>
              <a:t>First-line – descent with minimal exertion</a:t>
            </a:r>
          </a:p>
          <a:p>
            <a:pPr marL="571500" marR="0" lvl="0" indent="-571500">
              <a:spcBef>
                <a:spcPts val="0"/>
              </a:spcBef>
              <a:spcAft>
                <a:spcPts val="0"/>
              </a:spcAft>
              <a:buFont typeface="Arial" panose="020B0604020202020204" pitchFamily="34" charset="0"/>
              <a:buChar char="•"/>
            </a:pPr>
            <a:r>
              <a:rPr lang="en-US" sz="4300" dirty="0"/>
              <a:t>Medication – supplemental oxygen </a:t>
            </a:r>
            <a:r>
              <a:rPr lang="en-US" sz="4300" dirty="0">
                <a:solidFill>
                  <a:schemeClr val="tx1"/>
                </a:solidFill>
              </a:rPr>
              <a:t>(SpO2 goal &gt;90%), hyperbaric chamber</a:t>
            </a:r>
            <a:endParaRPr lang="en-US" sz="4300" dirty="0"/>
          </a:p>
        </p:txBody>
      </p:sp>
      <p:sp>
        <p:nvSpPr>
          <p:cNvPr id="58" name="TextBox 57"/>
          <p:cNvSpPr txBox="1"/>
          <p:nvPr/>
        </p:nvSpPr>
        <p:spPr>
          <a:xfrm>
            <a:off x="34779858" y="8777346"/>
            <a:ext cx="15544800" cy="1200329"/>
          </a:xfrm>
          <a:prstGeom prst="rect">
            <a:avLst/>
          </a:prstGeom>
          <a:solidFill>
            <a:srgbClr val="95B3D7"/>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HAPE </a:t>
            </a:r>
          </a:p>
        </p:txBody>
      </p:sp>
      <p:pic>
        <p:nvPicPr>
          <p:cNvPr id="27" name="Picture 26" descr="au_logo_4C_castle_fn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3857" y="3655338"/>
            <a:ext cx="10287000" cy="4005072"/>
          </a:xfrm>
          <a:prstGeom prst="rect">
            <a:avLst/>
          </a:prstGeom>
        </p:spPr>
      </p:pic>
      <p:sp>
        <p:nvSpPr>
          <p:cNvPr id="45" name="TextBox 44"/>
          <p:cNvSpPr txBox="1"/>
          <p:nvPr/>
        </p:nvSpPr>
        <p:spPr>
          <a:xfrm>
            <a:off x="17117786" y="8797895"/>
            <a:ext cx="16916400" cy="1200329"/>
          </a:xfrm>
          <a:prstGeom prst="rect">
            <a:avLst/>
          </a:prstGeo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AMS &amp; HACE </a:t>
            </a:r>
          </a:p>
        </p:txBody>
      </p:sp>
      <p:sp>
        <p:nvSpPr>
          <p:cNvPr id="86" name="TextBox 85"/>
          <p:cNvSpPr txBox="1"/>
          <p:nvPr/>
        </p:nvSpPr>
        <p:spPr>
          <a:xfrm>
            <a:off x="34820902" y="33291146"/>
            <a:ext cx="15544800" cy="424731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800" b="1" dirty="0"/>
              <a:t>References</a:t>
            </a:r>
            <a:r>
              <a:rPr lang="en-US" sz="1800" dirty="0"/>
              <a:t>:</a:t>
            </a:r>
          </a:p>
          <a:p>
            <a:r>
              <a:rPr lang="en-US" sz="1800" dirty="0"/>
              <a:t>1. Luks AM, Auerbach PS, Freer L, et al. Wilderness Medical Society Clinical Practice Guidelines for the Prevention and Treatment of Acute Altitude Illness: 2019 Update. Wilderness Environ Med. 2019;30(4S):S3-S18. doi:10.1016/j.wem.2019.04.006</a:t>
            </a:r>
          </a:p>
          <a:p>
            <a:r>
              <a:rPr lang="en-US" sz="1800" dirty="0"/>
              <a:t>2. Tremblay JC, Ainslie PN. Global and country-level estimates of human population at high altitude. Proc Natl </a:t>
            </a:r>
            <a:r>
              <a:rPr lang="en-US" sz="1800" dirty="0" err="1"/>
              <a:t>Acad</a:t>
            </a:r>
            <a:r>
              <a:rPr lang="en-US" sz="1800" dirty="0"/>
              <a:t> Sci U S A. 2021;118(18):e2102463118. doi:10.1073/pnas.2102463118</a:t>
            </a:r>
          </a:p>
          <a:p>
            <a:r>
              <a:rPr lang="en-US" sz="1800" dirty="0"/>
              <a:t>3. Luks AM, Swenson ER, </a:t>
            </a:r>
            <a:r>
              <a:rPr lang="en-US" sz="1800" dirty="0" err="1"/>
              <a:t>Bärtsch</a:t>
            </a:r>
            <a:r>
              <a:rPr lang="en-US" sz="1800" dirty="0"/>
              <a:t> P. Acute high-altitude sickness. </a:t>
            </a:r>
            <a:r>
              <a:rPr lang="en-US" sz="1800" dirty="0" err="1"/>
              <a:t>Eur</a:t>
            </a:r>
            <a:r>
              <a:rPr lang="en-US" sz="1800" dirty="0"/>
              <a:t> Respir Rev. 2017;26(143):160096. Published 2017 Jan 31. doi:10.1183/16000617.0096-2016</a:t>
            </a:r>
          </a:p>
          <a:p>
            <a:r>
              <a:rPr lang="en-US" sz="1800" dirty="0"/>
              <a:t>4. Roach RC, Hackett PH, </a:t>
            </a:r>
            <a:r>
              <a:rPr lang="en-US" sz="1800" dirty="0" err="1"/>
              <a:t>Oelz</a:t>
            </a:r>
            <a:r>
              <a:rPr lang="en-US" sz="1800" dirty="0"/>
              <a:t> O, et al. The 2018 Lake Louise Acute Mountain Sickness Score. High Alt Med Biol. 2018;19(1):4-6. doi:10.1089/ham.2017.0164</a:t>
            </a:r>
          </a:p>
          <a:p>
            <a:r>
              <a:rPr lang="en-US" sz="1800" dirty="0"/>
              <a:t>5. Luks AM, Swenson ER, </a:t>
            </a:r>
            <a:r>
              <a:rPr lang="en-US" sz="1800" dirty="0" err="1"/>
              <a:t>Bärtsch</a:t>
            </a:r>
            <a:r>
              <a:rPr lang="en-US" sz="1800" dirty="0"/>
              <a:t> P. Acute high-altitude sickness. </a:t>
            </a:r>
            <a:r>
              <a:rPr lang="en-US" sz="1800" dirty="0" err="1"/>
              <a:t>Eur</a:t>
            </a:r>
            <a:r>
              <a:rPr lang="en-US" sz="1800" dirty="0"/>
              <a:t> Respir Rev. 2017;26(143):160096. Published 2017 Jan 31. doi:10.1183/16000617.0096-2016</a:t>
            </a:r>
          </a:p>
          <a:p>
            <a:r>
              <a:rPr lang="en-US" sz="1800" dirty="0"/>
              <a:t>6. </a:t>
            </a:r>
            <a:r>
              <a:rPr lang="en-US" sz="1800" dirty="0" err="1"/>
              <a:t>Pennardt</a:t>
            </a:r>
            <a:r>
              <a:rPr lang="en-US" sz="1800" dirty="0"/>
              <a:t> A. High-altitude pulmonary edema: diagnosis, prevention, and treatment. </a:t>
            </a:r>
            <a:r>
              <a:rPr lang="en-US" sz="1800" dirty="0" err="1"/>
              <a:t>Curr</a:t>
            </a:r>
            <a:r>
              <a:rPr lang="en-US" sz="1800" dirty="0"/>
              <a:t> Sports Med Rep. 2013;12(2):115-119. doi:10.1249/JSR.0b013e318287713b</a:t>
            </a:r>
          </a:p>
          <a:p>
            <a:r>
              <a:rPr lang="en-US" sz="1800" dirty="0"/>
              <a:t>7. Shah NM, Hussain S, Cooke M, O'Hara JP, Mellor A. Wilderness medicine at high altitude: recent developments in the field. Open Access J Sports Med. 2015;6:319-328. Published 2015 Sep 24. doi:10.2147/OAJSM.S89856</a:t>
            </a:r>
          </a:p>
          <a:p>
            <a:r>
              <a:rPr lang="en-US" sz="1800" dirty="0"/>
              <a:t>8. Woods DR, Begley J, Stacey M, et al. Severe acute mountain sickness, brain natriuretic peptide and NT-</a:t>
            </a:r>
            <a:r>
              <a:rPr lang="en-US" sz="1800" dirty="0" err="1"/>
              <a:t>proBNP</a:t>
            </a:r>
            <a:r>
              <a:rPr lang="en-US" sz="1800" dirty="0"/>
              <a:t> in humans. Acta </a:t>
            </a:r>
            <a:r>
              <a:rPr lang="en-US" sz="1800" dirty="0" err="1"/>
              <a:t>Physiol</a:t>
            </a:r>
            <a:r>
              <a:rPr lang="en-US" sz="1800" dirty="0"/>
              <a:t> (</a:t>
            </a:r>
            <a:r>
              <a:rPr lang="en-US" sz="1800" dirty="0" err="1"/>
              <a:t>Oxf</a:t>
            </a:r>
            <a:r>
              <a:rPr lang="en-US" sz="1800" dirty="0"/>
              <a:t>). 2012;205(3):349-355. doi:10.1111/j.1748-1716.2012.02407.x</a:t>
            </a:r>
          </a:p>
          <a:p>
            <a:r>
              <a:rPr lang="en-US" sz="1800" dirty="0"/>
              <a:t>9. </a:t>
            </a:r>
            <a:r>
              <a:rPr lang="en-US" sz="1800" dirty="0" err="1"/>
              <a:t>Shlim</a:t>
            </a:r>
            <a:r>
              <a:rPr lang="en-US" sz="1800" dirty="0"/>
              <a:t> DR. The use of acetazolamide for the prevention of high-altitude illness. J Travel Med. 2020;27(6):taz106. doi:10.1093/</a:t>
            </a:r>
            <a:r>
              <a:rPr lang="en-US" sz="1800" dirty="0" err="1"/>
              <a:t>jtm</a:t>
            </a:r>
            <a:r>
              <a:rPr lang="en-US" sz="1800" dirty="0"/>
              <a:t>/taz106</a:t>
            </a:r>
          </a:p>
        </p:txBody>
      </p:sp>
      <p:sp>
        <p:nvSpPr>
          <p:cNvPr id="19" name="TextBox 18"/>
          <p:cNvSpPr txBox="1"/>
          <p:nvPr/>
        </p:nvSpPr>
        <p:spPr>
          <a:xfrm>
            <a:off x="4968056" y="2617215"/>
            <a:ext cx="39202002" cy="1569660"/>
          </a:xfrm>
          <a:prstGeom prst="rect">
            <a:avLst/>
          </a:prstGeom>
          <a:noFill/>
        </p:spPr>
        <p:txBody>
          <a:bodyPr wrap="square" rtlCol="0">
            <a:spAutoFit/>
          </a:bodyPr>
          <a:lstStyle/>
          <a:p>
            <a:pPr algn="ctr"/>
            <a:r>
              <a:rPr lang="en-US" sz="9600" b="1" dirty="0">
                <a:latin typeface="Arial" panose="020B0604020202020204" pitchFamily="34" charset="0"/>
                <a:cs typeface="Arial" panose="020B0604020202020204" pitchFamily="34" charset="0"/>
              </a:rPr>
              <a:t>ALTITUDE ILLNESS</a:t>
            </a:r>
          </a:p>
        </p:txBody>
      </p:sp>
      <p:grpSp>
        <p:nvGrpSpPr>
          <p:cNvPr id="4" name="Group 3"/>
          <p:cNvGrpSpPr/>
          <p:nvPr/>
        </p:nvGrpSpPr>
        <p:grpSpPr>
          <a:xfrm>
            <a:off x="34820902" y="24553570"/>
            <a:ext cx="15544800" cy="8083095"/>
            <a:chOff x="33137868" y="26023762"/>
            <a:chExt cx="16925532" cy="5813794"/>
          </a:xfrm>
        </p:grpSpPr>
        <p:sp>
          <p:nvSpPr>
            <p:cNvPr id="38" name="TextBox 37"/>
            <p:cNvSpPr txBox="1"/>
            <p:nvPr/>
          </p:nvSpPr>
          <p:spPr>
            <a:xfrm>
              <a:off x="33147000" y="27011704"/>
              <a:ext cx="16916400" cy="482585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571500" indent="-571500">
                <a:buFont typeface="Arial" panose="020B0604020202020204" pitchFamily="34" charset="0"/>
                <a:buChar char="•"/>
              </a:pPr>
              <a:r>
                <a:rPr lang="en-US" sz="4300" dirty="0"/>
                <a:t>Risk of missing AMS diagnosis by making headache a required symptom</a:t>
              </a:r>
            </a:p>
            <a:p>
              <a:pPr marL="571500" indent="-571500">
                <a:buFont typeface="Arial" panose="020B0604020202020204" pitchFamily="34" charset="0"/>
                <a:buChar char="•"/>
              </a:pPr>
              <a:r>
                <a:rPr lang="en-US" sz="4300" dirty="0"/>
                <a:t>Lack of research in other preventative measures for AMS &amp; HAPE (staged ascent, preacclimatization, inhaled budesonide, ginkgo biloba, ibuprofen, acetaminophen)</a:t>
              </a:r>
            </a:p>
            <a:p>
              <a:pPr marL="571500" indent="-571500">
                <a:buFont typeface="Arial" panose="020B0604020202020204" pitchFamily="34" charset="0"/>
                <a:buChar char="•"/>
              </a:pPr>
              <a:r>
                <a:rPr lang="en-US" sz="4300" dirty="0"/>
                <a:t>Other preventative measures for HAPE (tadalafil, dexamethasone) have shown promise</a:t>
              </a:r>
              <a:r>
                <a:rPr lang="en-US" sz="4300" dirty="0">
                  <a:sym typeface="Wingdings" panose="05000000000000000000" pitchFamily="2" charset="2"/>
                </a:rPr>
                <a:t> but need more research before recommending clinical use</a:t>
              </a:r>
              <a:endParaRPr lang="en-US" sz="4300" dirty="0"/>
            </a:p>
            <a:p>
              <a:pPr marL="571500" indent="-571500">
                <a:buFont typeface="Arial" panose="020B0604020202020204" pitchFamily="34" charset="0"/>
                <a:buChar char="•"/>
              </a:pPr>
              <a:r>
                <a:rPr lang="en-US" sz="4300" dirty="0"/>
                <a:t>Treatment of HAPE is limited to access of supplemental oxygen which can be difficult to acquire in remote, high altitude locations</a:t>
              </a:r>
            </a:p>
          </p:txBody>
        </p:sp>
        <p:sp>
          <p:nvSpPr>
            <p:cNvPr id="39" name="TextBox 38"/>
            <p:cNvSpPr txBox="1"/>
            <p:nvPr/>
          </p:nvSpPr>
          <p:spPr>
            <a:xfrm>
              <a:off x="33137868" y="26023762"/>
              <a:ext cx="16916400" cy="987942"/>
            </a:xfrm>
            <a:prstGeom prst="rect">
              <a:avLst/>
            </a:prstGeom>
            <a:solidFill>
              <a:srgbClr val="95B3D7"/>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Considerations</a:t>
              </a:r>
            </a:p>
          </p:txBody>
        </p:sp>
      </p:grpSp>
      <p:sp>
        <p:nvSpPr>
          <p:cNvPr id="52" name="Rectangle 51"/>
          <p:cNvSpPr/>
          <p:nvPr/>
        </p:nvSpPr>
        <p:spPr>
          <a:xfrm>
            <a:off x="17117785" y="9993362"/>
            <a:ext cx="16916400" cy="1465016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sz="4300" u="sng" dirty="0">
                <a:solidFill>
                  <a:schemeClr val="tx1"/>
                </a:solidFill>
              </a:rPr>
              <a:t>Diagnosis</a:t>
            </a:r>
            <a:r>
              <a:rPr lang="en-US" sz="4300" dirty="0">
                <a:solidFill>
                  <a:schemeClr val="tx1"/>
                </a:solidFill>
              </a:rPr>
              <a:t>:</a:t>
            </a:r>
          </a:p>
          <a:p>
            <a:pPr marL="571500" indent="-571500">
              <a:buFont typeface="Arial" panose="020B0604020202020204" pitchFamily="34" charset="0"/>
              <a:buChar char="•"/>
            </a:pPr>
            <a:r>
              <a:rPr lang="en-US" sz="4300" dirty="0">
                <a:solidFill>
                  <a:schemeClr val="tx1"/>
                </a:solidFill>
              </a:rPr>
              <a:t>AMS </a:t>
            </a:r>
            <a:r>
              <a:rPr lang="en-US" sz="4300" dirty="0">
                <a:solidFill>
                  <a:schemeClr val="tx1"/>
                </a:solidFill>
                <a:sym typeface="Wingdings" panose="05000000000000000000" pitchFamily="2" charset="2"/>
              </a:rPr>
              <a:t>– </a:t>
            </a:r>
            <a:r>
              <a:rPr lang="en-US" sz="4300" dirty="0">
                <a:solidFill>
                  <a:schemeClr val="tx1"/>
                </a:solidFill>
              </a:rPr>
              <a:t>2018 Lake Louise AMS Score (see Table 1)</a:t>
            </a:r>
          </a:p>
          <a:p>
            <a:pPr marL="15875" lvl="1" defTabSz="849313"/>
            <a:r>
              <a:rPr lang="en-US" sz="4300" dirty="0">
                <a:solidFill>
                  <a:schemeClr val="tx1"/>
                </a:solidFill>
              </a:rPr>
              <a:t>	- </a:t>
            </a:r>
            <a:r>
              <a:rPr lang="en-US" sz="4300" u="sng" dirty="0">
                <a:solidFill>
                  <a:schemeClr val="tx1"/>
                </a:solidFill>
              </a:rPr>
              <a:t>Must</a:t>
            </a:r>
            <a:r>
              <a:rPr lang="en-US" sz="4300" dirty="0">
                <a:solidFill>
                  <a:schemeClr val="tx1"/>
                </a:solidFill>
              </a:rPr>
              <a:t> score at least 1 point towards </a:t>
            </a:r>
            <a:r>
              <a:rPr lang="en-US" sz="4300" b="1" dirty="0">
                <a:solidFill>
                  <a:schemeClr val="tx1"/>
                </a:solidFill>
              </a:rPr>
              <a:t>headache</a:t>
            </a:r>
          </a:p>
          <a:p>
            <a:pPr marL="15875" lvl="1" defTabSz="849313"/>
            <a:r>
              <a:rPr lang="en-US" sz="4300" dirty="0">
                <a:solidFill>
                  <a:schemeClr val="tx1"/>
                </a:solidFill>
              </a:rPr>
              <a:t>	- 3-5 pts = mild      6-9 pts = moderate      ≥10 = severe AMS</a:t>
            </a:r>
          </a:p>
          <a:p>
            <a:pPr marL="587375" lvl="1" indent="-571500">
              <a:buFont typeface="Arial" panose="020B0604020202020204" pitchFamily="34" charset="0"/>
              <a:buChar char="•"/>
            </a:pPr>
            <a:r>
              <a:rPr lang="en-US" sz="4300" dirty="0">
                <a:solidFill>
                  <a:schemeClr val="tx1"/>
                </a:solidFill>
              </a:rPr>
              <a:t>HACE </a:t>
            </a:r>
            <a:r>
              <a:rPr lang="en-US" sz="4300" dirty="0">
                <a:solidFill>
                  <a:schemeClr val="tx1"/>
                </a:solidFill>
                <a:sym typeface="Wingdings" panose="05000000000000000000" pitchFamily="2" charset="2"/>
              </a:rPr>
              <a:t>– </a:t>
            </a:r>
            <a:r>
              <a:rPr lang="en-US" sz="4300" dirty="0">
                <a:solidFill>
                  <a:schemeClr val="tx1"/>
                </a:solidFill>
              </a:rPr>
              <a:t>AMS diagnosis is </a:t>
            </a:r>
            <a:r>
              <a:rPr lang="en-US" sz="4300" b="1" u="sng" dirty="0">
                <a:solidFill>
                  <a:schemeClr val="tx1"/>
                </a:solidFill>
              </a:rPr>
              <a:t>not</a:t>
            </a:r>
            <a:r>
              <a:rPr lang="en-US" sz="4300" dirty="0">
                <a:solidFill>
                  <a:schemeClr val="tx1"/>
                </a:solidFill>
              </a:rPr>
              <a:t> required to diagnose HACE</a:t>
            </a:r>
          </a:p>
          <a:p>
            <a:pPr marL="15875" lvl="1" defTabSz="815975"/>
            <a:r>
              <a:rPr lang="en-US" sz="4300" dirty="0">
                <a:solidFill>
                  <a:schemeClr val="tx1"/>
                </a:solidFill>
              </a:rPr>
              <a:t>	- Decreased consciousness, ataxia, or worsening AMS symptoms</a:t>
            </a:r>
          </a:p>
          <a:p>
            <a:pPr marL="15875" lvl="1" defTabSz="815975"/>
            <a:r>
              <a:rPr lang="en-US" sz="4300" dirty="0">
                <a:solidFill>
                  <a:schemeClr val="tx1"/>
                </a:solidFill>
              </a:rPr>
              <a:t>	- Presence of headache is not required to diagnose HACE</a:t>
            </a:r>
          </a:p>
          <a:p>
            <a:pPr marL="587375" lvl="1" indent="-571500" defTabSz="815975">
              <a:buFont typeface="Arial" panose="020B0604020202020204" pitchFamily="34" charset="0"/>
              <a:buChar char="•"/>
            </a:pPr>
            <a:r>
              <a:rPr lang="en-US" sz="4300" dirty="0">
                <a:solidFill>
                  <a:schemeClr val="tx1"/>
                </a:solidFill>
              </a:rPr>
              <a:t>Lab and Image Findings:</a:t>
            </a:r>
          </a:p>
          <a:p>
            <a:pPr marL="15875" lvl="1" defTabSz="815975"/>
            <a:r>
              <a:rPr lang="en-US" sz="4300" dirty="0">
                <a:solidFill>
                  <a:schemeClr val="tx1"/>
                </a:solidFill>
              </a:rPr>
              <a:t>	- AMS can be normal</a:t>
            </a:r>
          </a:p>
          <a:p>
            <a:pPr marL="15875" lvl="1" defTabSz="815975"/>
            <a:r>
              <a:rPr lang="en-US" sz="4300" dirty="0">
                <a:solidFill>
                  <a:schemeClr val="tx1"/>
                </a:solidFill>
              </a:rPr>
              <a:t>	- HACE can have: CSF pressure increased, SaO2 and PaO2 decreased, edema in corpus callosum territory on MRI brain</a:t>
            </a:r>
          </a:p>
          <a:p>
            <a:pPr marL="587375" lvl="1" indent="-571500" defTabSz="815975">
              <a:buFont typeface="Arial" panose="020B0604020202020204" pitchFamily="34" charset="0"/>
              <a:buChar char="•"/>
            </a:pPr>
            <a:r>
              <a:rPr lang="en-US" sz="4300" dirty="0">
                <a:solidFill>
                  <a:schemeClr val="tx1"/>
                </a:solidFill>
              </a:rPr>
              <a:t>Diagnostic Developments: brain natriuretic peptide (BNP) </a:t>
            </a:r>
          </a:p>
          <a:p>
            <a:pPr marL="15875" lvl="1" defTabSz="815975"/>
            <a:r>
              <a:rPr lang="en-US" sz="4300" u="sng" dirty="0">
                <a:solidFill>
                  <a:schemeClr val="tx1"/>
                </a:solidFill>
              </a:rPr>
              <a:t>Prevention</a:t>
            </a:r>
            <a:r>
              <a:rPr lang="en-US" sz="4300" dirty="0">
                <a:solidFill>
                  <a:schemeClr val="tx1"/>
                </a:solidFill>
              </a:rPr>
              <a:t>:</a:t>
            </a:r>
          </a:p>
          <a:p>
            <a:pPr marL="587375" lvl="1" indent="-571500" defTabSz="815975">
              <a:buFont typeface="Arial" panose="020B0604020202020204" pitchFamily="34" charset="0"/>
              <a:buChar char="•"/>
            </a:pPr>
            <a:r>
              <a:rPr lang="en-US" sz="4300" dirty="0">
                <a:solidFill>
                  <a:schemeClr val="tx1"/>
                </a:solidFill>
              </a:rPr>
              <a:t>Gold Standard – gradual ascent at a rate of 500m per day with a rest day every 3-4 days</a:t>
            </a:r>
          </a:p>
          <a:p>
            <a:pPr marL="587375" lvl="1" indent="-571500" defTabSz="815975">
              <a:buFont typeface="Arial" panose="020B0604020202020204" pitchFamily="34" charset="0"/>
              <a:buChar char="•"/>
            </a:pPr>
            <a:r>
              <a:rPr lang="en-US" sz="4300" dirty="0">
                <a:solidFill>
                  <a:schemeClr val="tx1"/>
                </a:solidFill>
              </a:rPr>
              <a:t>Medication –  acetazolamide (1</a:t>
            </a:r>
            <a:r>
              <a:rPr lang="en-US" sz="4300" baseline="30000" dirty="0">
                <a:solidFill>
                  <a:schemeClr val="tx1"/>
                </a:solidFill>
              </a:rPr>
              <a:t>st</a:t>
            </a:r>
            <a:r>
              <a:rPr lang="en-US" sz="4300" dirty="0">
                <a:solidFill>
                  <a:schemeClr val="tx1"/>
                </a:solidFill>
              </a:rPr>
              <a:t> line) or dexamethasone preferably started 1 day before beginning ascent</a:t>
            </a:r>
          </a:p>
          <a:p>
            <a:pPr marL="587375" lvl="1" indent="-571500" defTabSz="815975">
              <a:buFont typeface="Arial" panose="020B0604020202020204" pitchFamily="34" charset="0"/>
              <a:buChar char="•"/>
            </a:pPr>
            <a:r>
              <a:rPr lang="en-US" sz="4300" dirty="0">
                <a:solidFill>
                  <a:schemeClr val="tx1"/>
                </a:solidFill>
              </a:rPr>
              <a:t>Other – staged ascent, preacclimatization, inhaled budesonide, ginkgo biloba, ibuprofen, acetaminophen</a:t>
            </a:r>
          </a:p>
          <a:p>
            <a:pPr marL="15875" lvl="1" defTabSz="815975"/>
            <a:r>
              <a:rPr lang="en-US" sz="4300" u="sng" dirty="0">
                <a:solidFill>
                  <a:schemeClr val="tx1"/>
                </a:solidFill>
              </a:rPr>
              <a:t>Treatment</a:t>
            </a:r>
            <a:r>
              <a:rPr lang="en-US" sz="4300" dirty="0">
                <a:solidFill>
                  <a:schemeClr val="tx1"/>
                </a:solidFill>
              </a:rPr>
              <a:t>:</a:t>
            </a:r>
          </a:p>
          <a:p>
            <a:pPr marL="587375" lvl="1" indent="-571500" defTabSz="815975">
              <a:buFont typeface="Arial" panose="020B0604020202020204" pitchFamily="34" charset="0"/>
              <a:buChar char="•"/>
            </a:pPr>
            <a:r>
              <a:rPr lang="en-US" sz="4300" dirty="0">
                <a:solidFill>
                  <a:schemeClr val="tx1"/>
                </a:solidFill>
              </a:rPr>
              <a:t>First-line – descent</a:t>
            </a:r>
          </a:p>
          <a:p>
            <a:pPr marL="587375" lvl="1" indent="-571500" defTabSz="815975">
              <a:buFont typeface="Arial" panose="020B0604020202020204" pitchFamily="34" charset="0"/>
              <a:buChar char="•"/>
            </a:pPr>
            <a:r>
              <a:rPr lang="en-US" sz="4300" dirty="0">
                <a:solidFill>
                  <a:schemeClr val="tx1"/>
                </a:solidFill>
              </a:rPr>
              <a:t>Medication – dexamethasone, supplemental oxygen (SpO2 goal &gt;90%)</a:t>
            </a:r>
          </a:p>
        </p:txBody>
      </p:sp>
      <p:graphicFrame>
        <p:nvGraphicFramePr>
          <p:cNvPr id="6" name="Table 5">
            <a:extLst>
              <a:ext uri="{FF2B5EF4-FFF2-40B4-BE49-F238E27FC236}">
                <a16:creationId xmlns:a16="http://schemas.microsoft.com/office/drawing/2014/main" id="{6AA3DDBC-1F24-47A8-B090-344394DAC0EA}"/>
              </a:ext>
            </a:extLst>
          </p:cNvPr>
          <p:cNvGraphicFramePr>
            <a:graphicFrameLocks noGrp="1"/>
          </p:cNvGraphicFramePr>
          <p:nvPr>
            <p:extLst>
              <p:ext uri="{D42A27DB-BD31-4B8C-83A1-F6EECF244321}">
                <p14:modId xmlns:p14="http://schemas.microsoft.com/office/powerpoint/2010/main" val="3806675370"/>
              </p:ext>
            </p:extLst>
          </p:nvPr>
        </p:nvGraphicFramePr>
        <p:xfrm>
          <a:off x="17108654" y="25176029"/>
          <a:ext cx="16916400" cy="12362434"/>
        </p:xfrm>
        <a:graphic>
          <a:graphicData uri="http://schemas.openxmlformats.org/drawingml/2006/table">
            <a:tbl>
              <a:tblPr firstRow="1" firstCol="1" bandRow="1">
                <a:tableStyleId>{3C2FFA5D-87B4-456A-9821-1D502468CF0F}</a:tableStyleId>
              </a:tblPr>
              <a:tblGrid>
                <a:gridCol w="5527231">
                  <a:extLst>
                    <a:ext uri="{9D8B030D-6E8A-4147-A177-3AD203B41FA5}">
                      <a16:colId xmlns:a16="http://schemas.microsoft.com/office/drawing/2014/main" val="3791769027"/>
                    </a:ext>
                  </a:extLst>
                </a:gridCol>
                <a:gridCol w="11389169">
                  <a:extLst>
                    <a:ext uri="{9D8B030D-6E8A-4147-A177-3AD203B41FA5}">
                      <a16:colId xmlns:a16="http://schemas.microsoft.com/office/drawing/2014/main" val="2957497308"/>
                    </a:ext>
                  </a:extLst>
                </a:gridCol>
              </a:tblGrid>
              <a:tr h="424914">
                <a:tc gridSpan="2">
                  <a:txBody>
                    <a:bodyPr/>
                    <a:lstStyle/>
                    <a:p>
                      <a:pPr marL="0" marR="0">
                        <a:lnSpc>
                          <a:spcPct val="107000"/>
                        </a:lnSpc>
                        <a:spcBef>
                          <a:spcPts val="0"/>
                        </a:spcBef>
                        <a:spcAft>
                          <a:spcPts val="0"/>
                        </a:spcAft>
                      </a:pPr>
                      <a:r>
                        <a:rPr lang="en-US" sz="3200" dirty="0">
                          <a:effectLst/>
                        </a:rPr>
                        <a:t>Table 1. 2018 Lake Louise Acute Mountain Sickness </a:t>
                      </a:r>
                      <a:r>
                        <a:rPr lang="en-US" sz="3200" dirty="0" err="1">
                          <a:effectLst/>
                        </a:rPr>
                        <a:t>Score</a:t>
                      </a:r>
                      <a:r>
                        <a:rPr lang="en-US" sz="3200" baseline="30000" dirty="0" err="1">
                          <a:effectLst/>
                        </a:rPr>
                        <a:t>a</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4209113364"/>
                  </a:ext>
                </a:extLst>
              </a:tr>
              <a:tr h="1758735">
                <a:tc>
                  <a:txBody>
                    <a:bodyPr/>
                    <a:lstStyle/>
                    <a:p>
                      <a:pPr marL="0" marR="0">
                        <a:lnSpc>
                          <a:spcPct val="107000"/>
                        </a:lnSpc>
                        <a:spcBef>
                          <a:spcPts val="0"/>
                        </a:spcBef>
                        <a:spcAft>
                          <a:spcPts val="0"/>
                        </a:spcAft>
                      </a:pPr>
                      <a:r>
                        <a:rPr lang="en-US" sz="3200" dirty="0">
                          <a:effectLst/>
                        </a:rPr>
                        <a:t>Headache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3200" dirty="0">
                          <a:effectLst/>
                        </a:rPr>
                        <a:t>0 – None at all</a:t>
                      </a:r>
                    </a:p>
                    <a:p>
                      <a:pPr marL="0" marR="0">
                        <a:lnSpc>
                          <a:spcPct val="107000"/>
                        </a:lnSpc>
                        <a:spcBef>
                          <a:spcPts val="0"/>
                        </a:spcBef>
                        <a:spcAft>
                          <a:spcPts val="0"/>
                        </a:spcAft>
                      </a:pPr>
                      <a:r>
                        <a:rPr lang="en-US" sz="3200" dirty="0">
                          <a:effectLst/>
                        </a:rPr>
                        <a:t>1 – Mild headache</a:t>
                      </a:r>
                    </a:p>
                    <a:p>
                      <a:pPr marL="0" marR="0">
                        <a:lnSpc>
                          <a:spcPct val="107000"/>
                        </a:lnSpc>
                        <a:spcBef>
                          <a:spcPts val="0"/>
                        </a:spcBef>
                        <a:spcAft>
                          <a:spcPts val="0"/>
                        </a:spcAft>
                      </a:pPr>
                      <a:r>
                        <a:rPr lang="en-US" sz="3200" dirty="0">
                          <a:effectLst/>
                        </a:rPr>
                        <a:t>2 – Moderate headache</a:t>
                      </a:r>
                    </a:p>
                    <a:p>
                      <a:pPr marL="0" marR="0">
                        <a:lnSpc>
                          <a:spcPct val="107000"/>
                        </a:lnSpc>
                        <a:spcBef>
                          <a:spcPts val="0"/>
                        </a:spcBef>
                        <a:spcAft>
                          <a:spcPts val="0"/>
                        </a:spcAft>
                      </a:pPr>
                      <a:r>
                        <a:rPr lang="en-US" sz="3200" dirty="0">
                          <a:effectLst/>
                        </a:rPr>
                        <a:t>3 – Severe headache, incapacitating</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42514925"/>
                  </a:ext>
                </a:extLst>
              </a:tr>
              <a:tr h="1758735">
                <a:tc>
                  <a:txBody>
                    <a:bodyPr/>
                    <a:lstStyle/>
                    <a:p>
                      <a:pPr marL="0" marR="0">
                        <a:lnSpc>
                          <a:spcPct val="107000"/>
                        </a:lnSpc>
                        <a:spcBef>
                          <a:spcPts val="0"/>
                        </a:spcBef>
                        <a:spcAft>
                          <a:spcPts val="0"/>
                        </a:spcAft>
                      </a:pPr>
                      <a:r>
                        <a:rPr lang="en-US" sz="3200" dirty="0">
                          <a:effectLst/>
                        </a:rPr>
                        <a:t>Gastrointestinal symptoms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3200" dirty="0">
                          <a:effectLst/>
                        </a:rPr>
                        <a:t>0 – Good appetite</a:t>
                      </a:r>
                    </a:p>
                    <a:p>
                      <a:pPr marL="0" marR="0">
                        <a:lnSpc>
                          <a:spcPct val="107000"/>
                        </a:lnSpc>
                        <a:spcBef>
                          <a:spcPts val="0"/>
                        </a:spcBef>
                        <a:spcAft>
                          <a:spcPts val="0"/>
                        </a:spcAft>
                      </a:pPr>
                      <a:r>
                        <a:rPr lang="en-US" sz="3200" dirty="0">
                          <a:effectLst/>
                        </a:rPr>
                        <a:t>1 – Poor appetite or nausea</a:t>
                      </a:r>
                    </a:p>
                    <a:p>
                      <a:pPr marL="0" marR="0">
                        <a:lnSpc>
                          <a:spcPct val="107000"/>
                        </a:lnSpc>
                        <a:spcBef>
                          <a:spcPts val="0"/>
                        </a:spcBef>
                        <a:spcAft>
                          <a:spcPts val="0"/>
                        </a:spcAft>
                      </a:pPr>
                      <a:r>
                        <a:rPr lang="en-US" sz="3200" dirty="0">
                          <a:effectLst/>
                        </a:rPr>
                        <a:t>2 – Moderate nausea or vomiting</a:t>
                      </a:r>
                    </a:p>
                    <a:p>
                      <a:pPr marL="0" marR="0">
                        <a:lnSpc>
                          <a:spcPct val="107000"/>
                        </a:lnSpc>
                        <a:spcBef>
                          <a:spcPts val="0"/>
                        </a:spcBef>
                        <a:spcAft>
                          <a:spcPts val="0"/>
                        </a:spcAft>
                      </a:pPr>
                      <a:r>
                        <a:rPr lang="en-US" sz="3200" dirty="0">
                          <a:effectLst/>
                        </a:rPr>
                        <a:t>3 – Severe nausea and vomiting, incapacitating</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27738047"/>
                  </a:ext>
                </a:extLst>
              </a:tr>
              <a:tr h="1758735">
                <a:tc>
                  <a:txBody>
                    <a:bodyPr/>
                    <a:lstStyle/>
                    <a:p>
                      <a:pPr marL="0" marR="0">
                        <a:lnSpc>
                          <a:spcPct val="107000"/>
                        </a:lnSpc>
                        <a:spcBef>
                          <a:spcPts val="0"/>
                        </a:spcBef>
                        <a:spcAft>
                          <a:spcPts val="0"/>
                        </a:spcAft>
                      </a:pPr>
                      <a:r>
                        <a:rPr lang="en-US" sz="3200" dirty="0">
                          <a:effectLst/>
                        </a:rPr>
                        <a:t>Fatigue and/or weakness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3200" dirty="0">
                          <a:effectLst/>
                        </a:rPr>
                        <a:t>0 – Not tired or weak</a:t>
                      </a:r>
                    </a:p>
                    <a:p>
                      <a:pPr marL="0" marR="0">
                        <a:lnSpc>
                          <a:spcPct val="107000"/>
                        </a:lnSpc>
                        <a:spcBef>
                          <a:spcPts val="0"/>
                        </a:spcBef>
                        <a:spcAft>
                          <a:spcPts val="0"/>
                        </a:spcAft>
                      </a:pPr>
                      <a:r>
                        <a:rPr lang="en-US" sz="3200" dirty="0">
                          <a:effectLst/>
                        </a:rPr>
                        <a:t>1 – Mild fatigue/weakness</a:t>
                      </a:r>
                    </a:p>
                    <a:p>
                      <a:pPr marL="0" marR="0">
                        <a:lnSpc>
                          <a:spcPct val="107000"/>
                        </a:lnSpc>
                        <a:spcBef>
                          <a:spcPts val="0"/>
                        </a:spcBef>
                        <a:spcAft>
                          <a:spcPts val="0"/>
                        </a:spcAft>
                      </a:pPr>
                      <a:r>
                        <a:rPr lang="en-US" sz="3200" dirty="0">
                          <a:effectLst/>
                        </a:rPr>
                        <a:t>2 – Moderate fatigue/weakness</a:t>
                      </a:r>
                    </a:p>
                    <a:p>
                      <a:pPr marL="0" marR="0">
                        <a:lnSpc>
                          <a:spcPct val="107000"/>
                        </a:lnSpc>
                        <a:spcBef>
                          <a:spcPts val="0"/>
                        </a:spcBef>
                        <a:spcAft>
                          <a:spcPts val="0"/>
                        </a:spcAft>
                      </a:pPr>
                      <a:r>
                        <a:rPr lang="en-US" sz="3200" dirty="0">
                          <a:effectLst/>
                        </a:rPr>
                        <a:t>3 – Severe fatigue/weakness, incapacitating</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9093122"/>
                  </a:ext>
                </a:extLst>
              </a:tr>
              <a:tr h="1758735">
                <a:tc>
                  <a:txBody>
                    <a:bodyPr/>
                    <a:lstStyle/>
                    <a:p>
                      <a:pPr marL="0" marR="0">
                        <a:lnSpc>
                          <a:spcPct val="107000"/>
                        </a:lnSpc>
                        <a:spcBef>
                          <a:spcPts val="0"/>
                        </a:spcBef>
                        <a:spcAft>
                          <a:spcPts val="0"/>
                        </a:spcAft>
                      </a:pPr>
                      <a:r>
                        <a:rPr lang="en-US" sz="3200">
                          <a:effectLst/>
                        </a:rPr>
                        <a:t>Dizziness/light-headedness</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3200" dirty="0">
                          <a:effectLst/>
                        </a:rPr>
                        <a:t>0 – No dizziness/light-headedness</a:t>
                      </a:r>
                    </a:p>
                    <a:p>
                      <a:pPr marL="0" marR="0">
                        <a:lnSpc>
                          <a:spcPct val="107000"/>
                        </a:lnSpc>
                        <a:spcBef>
                          <a:spcPts val="0"/>
                        </a:spcBef>
                        <a:spcAft>
                          <a:spcPts val="0"/>
                        </a:spcAft>
                      </a:pPr>
                      <a:r>
                        <a:rPr lang="en-US" sz="3200" dirty="0">
                          <a:effectLst/>
                        </a:rPr>
                        <a:t>1 – Mild dizziness/light-headedness</a:t>
                      </a:r>
                    </a:p>
                    <a:p>
                      <a:pPr marL="0" marR="0">
                        <a:lnSpc>
                          <a:spcPct val="107000"/>
                        </a:lnSpc>
                        <a:spcBef>
                          <a:spcPts val="0"/>
                        </a:spcBef>
                        <a:spcAft>
                          <a:spcPts val="0"/>
                        </a:spcAft>
                      </a:pPr>
                      <a:r>
                        <a:rPr lang="en-US" sz="3200" dirty="0">
                          <a:effectLst/>
                        </a:rPr>
                        <a:t>2 – Moderate dizziness/light-headedness</a:t>
                      </a:r>
                    </a:p>
                    <a:p>
                      <a:pPr marL="0" marR="0">
                        <a:lnSpc>
                          <a:spcPct val="107000"/>
                        </a:lnSpc>
                        <a:spcBef>
                          <a:spcPts val="0"/>
                        </a:spcBef>
                        <a:spcAft>
                          <a:spcPts val="0"/>
                        </a:spcAft>
                      </a:pPr>
                      <a:r>
                        <a:rPr lang="en-US" sz="3200" dirty="0">
                          <a:effectLst/>
                        </a:rPr>
                        <a:t>3 – Severe dizziness/light-headedness, incapacitating</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10333026"/>
                  </a:ext>
                </a:extLst>
              </a:tr>
              <a:tr h="2647949">
                <a:tc>
                  <a:txBody>
                    <a:bodyPr/>
                    <a:lstStyle/>
                    <a:p>
                      <a:pPr marL="0" marR="0">
                        <a:lnSpc>
                          <a:spcPct val="107000"/>
                        </a:lnSpc>
                        <a:spcBef>
                          <a:spcPts val="0"/>
                        </a:spcBef>
                        <a:spcAft>
                          <a:spcPts val="0"/>
                        </a:spcAft>
                      </a:pPr>
                      <a:r>
                        <a:rPr lang="en-US" sz="3200">
                          <a:effectLst/>
                        </a:rPr>
                        <a:t>AMS Clinical Functional Score</a:t>
                      </a:r>
                    </a:p>
                    <a:p>
                      <a:pPr marL="0" marR="0">
                        <a:lnSpc>
                          <a:spcPct val="107000"/>
                        </a:lnSpc>
                        <a:spcBef>
                          <a:spcPts val="0"/>
                        </a:spcBef>
                        <a:spcAft>
                          <a:spcPts val="0"/>
                        </a:spcAft>
                      </a:pPr>
                      <a:r>
                        <a:rPr lang="en-US" sz="3200">
                          <a:effectLst/>
                        </a:rPr>
                        <a:t>Overall, if you had AMS symptoms, how did they affect your activities?</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3200" dirty="0">
                          <a:effectLst/>
                        </a:rPr>
                        <a:t>0 – Not at all</a:t>
                      </a:r>
                    </a:p>
                    <a:p>
                      <a:pPr marL="0" marR="0">
                        <a:lnSpc>
                          <a:spcPct val="107000"/>
                        </a:lnSpc>
                        <a:spcBef>
                          <a:spcPts val="0"/>
                        </a:spcBef>
                        <a:spcAft>
                          <a:spcPts val="0"/>
                        </a:spcAft>
                      </a:pPr>
                      <a:r>
                        <a:rPr lang="en-US" sz="3200" dirty="0">
                          <a:effectLst/>
                        </a:rPr>
                        <a:t>1 – Symptoms present, but did not force any change in activity or itinerary</a:t>
                      </a:r>
                    </a:p>
                    <a:p>
                      <a:pPr marL="0" marR="0">
                        <a:lnSpc>
                          <a:spcPct val="107000"/>
                        </a:lnSpc>
                        <a:spcBef>
                          <a:spcPts val="0"/>
                        </a:spcBef>
                        <a:spcAft>
                          <a:spcPts val="0"/>
                        </a:spcAft>
                      </a:pPr>
                      <a:r>
                        <a:rPr lang="en-US" sz="3200" dirty="0">
                          <a:effectLst/>
                        </a:rPr>
                        <a:t>2 – My symptoms forced me to stop the ascent or to go down on my own power</a:t>
                      </a:r>
                    </a:p>
                    <a:p>
                      <a:pPr marL="0" marR="0">
                        <a:lnSpc>
                          <a:spcPct val="107000"/>
                        </a:lnSpc>
                        <a:spcBef>
                          <a:spcPts val="0"/>
                        </a:spcBef>
                        <a:spcAft>
                          <a:spcPts val="0"/>
                        </a:spcAft>
                      </a:pPr>
                      <a:r>
                        <a:rPr lang="en-US" sz="3200" dirty="0">
                          <a:effectLst/>
                        </a:rPr>
                        <a:t>3 – Had to be evacuated to a lower altitude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810976"/>
                  </a:ext>
                </a:extLst>
              </a:tr>
              <a:tr h="424914">
                <a:tc gridSpan="2">
                  <a:txBody>
                    <a:bodyPr/>
                    <a:lstStyle/>
                    <a:p>
                      <a:pPr marL="0" marR="0">
                        <a:lnSpc>
                          <a:spcPct val="107000"/>
                        </a:lnSpc>
                        <a:spcBef>
                          <a:spcPts val="0"/>
                        </a:spcBef>
                        <a:spcAft>
                          <a:spcPts val="0"/>
                        </a:spcAft>
                      </a:pPr>
                      <a:r>
                        <a:rPr lang="en-US" sz="3200" baseline="30000" dirty="0" err="1">
                          <a:effectLst/>
                        </a:rPr>
                        <a:t>a</a:t>
                      </a:r>
                      <a:r>
                        <a:rPr lang="en-US" sz="3200" dirty="0" err="1">
                          <a:effectLst/>
                        </a:rPr>
                        <a:t>Information</a:t>
                      </a:r>
                      <a:r>
                        <a:rPr lang="en-US" sz="3200" dirty="0">
                          <a:effectLst/>
                        </a:rPr>
                        <a:t> taken from The 2018 Lake Louise Acute Mountain Sickness Score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2799558265"/>
                  </a:ext>
                </a:extLst>
              </a:tr>
            </a:tbl>
          </a:graphicData>
        </a:graphic>
      </p:graphicFrame>
      <p:sp>
        <p:nvSpPr>
          <p:cNvPr id="7" name="TextBox 6">
            <a:extLst>
              <a:ext uri="{FF2B5EF4-FFF2-40B4-BE49-F238E27FC236}">
                <a16:creationId xmlns:a16="http://schemas.microsoft.com/office/drawing/2014/main" id="{3CE02F51-586C-4208-BD2D-2EF3B7C91FFD}"/>
              </a:ext>
            </a:extLst>
          </p:cNvPr>
          <p:cNvSpPr txBox="1"/>
          <p:nvPr/>
        </p:nvSpPr>
        <p:spPr>
          <a:xfrm>
            <a:off x="10574838" y="19191514"/>
            <a:ext cx="5503362" cy="2739211"/>
          </a:xfrm>
          <a:prstGeom prst="rect">
            <a:avLst/>
          </a:prstGeom>
          <a:solidFill>
            <a:schemeClr val="accent1">
              <a:lumMod val="60000"/>
              <a:lumOff val="40000"/>
            </a:schemeClr>
          </a:solidFill>
          <a:ln w="85725">
            <a:noFill/>
            <a:prstDash val="lgDash"/>
          </a:ln>
        </p:spPr>
        <p:txBody>
          <a:bodyPr wrap="square" rtlCol="0">
            <a:spAutoFit/>
          </a:bodyPr>
          <a:lstStyle/>
          <a:p>
            <a:pPr algn="ctr"/>
            <a:r>
              <a:rPr lang="en-US" sz="4300" dirty="0"/>
              <a:t>At what elevation does altitude illness occur?</a:t>
            </a:r>
          </a:p>
          <a:p>
            <a:pPr algn="ctr"/>
            <a:r>
              <a:rPr lang="en-US" sz="4300" dirty="0"/>
              <a:t>~~~</a:t>
            </a:r>
          </a:p>
          <a:p>
            <a:pPr algn="ctr"/>
            <a:r>
              <a:rPr lang="en-US" sz="4300" b="1" dirty="0"/>
              <a:t>2500 m</a:t>
            </a:r>
          </a:p>
        </p:txBody>
      </p:sp>
    </p:spTree>
    <p:extLst>
      <p:ext uri="{BB962C8B-B14F-4D97-AF65-F5344CB8AC3E}">
        <p14:creationId xmlns:p14="http://schemas.microsoft.com/office/powerpoint/2010/main" val="1925272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12382</TotalTime>
  <Words>1258</Words>
  <Application>Microsoft Office PowerPoint</Application>
  <PresentationFormat>Custom</PresentationFormat>
  <Paragraphs>114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Monica Giacomucci</dc:creator>
  <cp:keywords/>
  <dc:description/>
  <cp:lastModifiedBy>Kali Hepner</cp:lastModifiedBy>
  <cp:revision>122</cp:revision>
  <dcterms:created xsi:type="dcterms:W3CDTF">2017-04-15T00:49:32Z</dcterms:created>
  <dcterms:modified xsi:type="dcterms:W3CDTF">2022-04-29T02:44:12Z</dcterms:modified>
  <cp:category/>
</cp:coreProperties>
</file>