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3" autoAdjust="0"/>
    <p:restoredTop sz="98776" autoAdjust="0"/>
  </p:normalViewPr>
  <p:slideViewPr>
    <p:cSldViewPr>
      <p:cViewPr varScale="1">
        <p:scale>
          <a:sx n="15" d="100"/>
          <a:sy n="15" d="100"/>
        </p:scale>
        <p:origin x="1411" y="115"/>
      </p:cViewPr>
      <p:guideLst>
        <p:guide orient="horz" pos="5184"/>
        <p:guide pos="31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4/28/2022</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547D04-0A15-4293-88DD-F49D7DC695E8}"/>
              </a:ext>
            </a:extLst>
          </p:cNvPr>
          <p:cNvSpPr/>
          <p:nvPr/>
        </p:nvSpPr>
        <p:spPr>
          <a:xfrm rot="5400000">
            <a:off x="5143500" y="18046700"/>
            <a:ext cx="7162800" cy="10541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C3FB236-DFE9-4F23-BCF2-1AACFD9DFB02}"/>
              </a:ext>
            </a:extLst>
          </p:cNvPr>
          <p:cNvSpPr/>
          <p:nvPr/>
        </p:nvSpPr>
        <p:spPr>
          <a:xfrm>
            <a:off x="533400" y="27160069"/>
            <a:ext cx="16764000" cy="1063513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A9E017B-7923-4FF9-9A59-BE03FDBD20E3}"/>
              </a:ext>
            </a:extLst>
          </p:cNvPr>
          <p:cNvSpPr/>
          <p:nvPr/>
        </p:nvSpPr>
        <p:spPr>
          <a:xfrm>
            <a:off x="-1" y="0"/>
            <a:ext cx="51122599" cy="716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Case Report: Fournier’s Gangrene</a:t>
            </a:r>
          </a:p>
          <a:p>
            <a:pPr algn="ctr"/>
            <a:r>
              <a:rPr lang="en-US" b="1" dirty="0">
                <a:ln w="0"/>
                <a:solidFill>
                  <a:schemeClr val="tx1"/>
                </a:solidFill>
                <a:effectLst>
                  <a:outerShdw blurRad="38100" dist="19050" dir="2700000" algn="tl" rotWithShape="0">
                    <a:schemeClr val="dk1">
                      <a:alpha val="40000"/>
                    </a:schemeClr>
                  </a:outerShdw>
                </a:effectLst>
              </a:rPr>
              <a:t>Abigail Groos, MMS</a:t>
            </a:r>
          </a:p>
          <a:p>
            <a:pPr algn="ctr"/>
            <a:r>
              <a:rPr lang="en-US" dirty="0">
                <a:ln w="0"/>
                <a:solidFill>
                  <a:schemeClr val="tx1"/>
                </a:solidFill>
                <a:effectLst>
                  <a:outerShdw blurRad="38100" dist="19050" dir="2700000" algn="tl" rotWithShape="0">
                    <a:schemeClr val="dk1">
                      <a:alpha val="40000"/>
                    </a:schemeClr>
                  </a:outerShdw>
                </a:effectLst>
              </a:rPr>
              <a:t>Faculty Advisor: Sharonda Felton, MME, PA-C</a:t>
            </a:r>
          </a:p>
          <a:p>
            <a:pPr algn="ctr"/>
            <a:r>
              <a:rPr lang="en-US" dirty="0">
                <a:ln w="0"/>
                <a:solidFill>
                  <a:schemeClr val="tx1"/>
                </a:solidFill>
                <a:effectLst>
                  <a:outerShdw blurRad="38100" dist="19050" dir="2700000" algn="tl" rotWithShape="0">
                    <a:schemeClr val="dk1">
                      <a:alpha val="40000"/>
                    </a:schemeClr>
                  </a:outerShdw>
                </a:effectLst>
              </a:rPr>
              <a:t>Department of Medical Science</a:t>
            </a:r>
            <a:endParaRPr lang="en-US" dirty="0">
              <a:ln w="22225">
                <a:solidFill>
                  <a:schemeClr val="accent2"/>
                </a:solidFill>
                <a:prstDash val="solid"/>
              </a:ln>
              <a:solidFill>
                <a:schemeClr val="accent2">
                  <a:lumMod val="40000"/>
                  <a:lumOff val="60000"/>
                </a:schemeClr>
              </a:solidFill>
            </a:endParaRPr>
          </a:p>
        </p:txBody>
      </p:sp>
      <p:pic>
        <p:nvPicPr>
          <p:cNvPr id="35" name="Picture 34">
            <a:extLst>
              <a:ext uri="{FF2B5EF4-FFF2-40B4-BE49-F238E27FC236}">
                <a16:creationId xmlns:a16="http://schemas.microsoft.com/office/drawing/2014/main" id="{CBC0DADF-A28F-4C57-91E6-01893C0E5A2E}"/>
              </a:ext>
            </a:extLst>
          </p:cNvPr>
          <p:cNvPicPr>
            <a:picLocks noChangeAspect="1"/>
          </p:cNvPicPr>
          <p:nvPr/>
        </p:nvPicPr>
        <p:blipFill>
          <a:blip r:embed="rId2"/>
          <a:stretch>
            <a:fillRect/>
          </a:stretch>
        </p:blipFill>
        <p:spPr>
          <a:xfrm>
            <a:off x="533400" y="990600"/>
            <a:ext cx="12921295" cy="5029200"/>
          </a:xfrm>
          <a:prstGeom prst="rect">
            <a:avLst/>
          </a:prstGeom>
          <a:pattFill prst="pct5">
            <a:fgClr>
              <a:schemeClr val="accent1"/>
            </a:fgClr>
            <a:bgClr>
              <a:schemeClr val="bg1"/>
            </a:bgClr>
          </a:pattFill>
        </p:spPr>
      </p:pic>
      <p:sp>
        <p:nvSpPr>
          <p:cNvPr id="43" name="Rectangle: Rounded Corners 42">
            <a:extLst>
              <a:ext uri="{FF2B5EF4-FFF2-40B4-BE49-F238E27FC236}">
                <a16:creationId xmlns:a16="http://schemas.microsoft.com/office/drawing/2014/main" id="{0354B8DE-00E9-40D7-ABE1-0D6CA40D131C}"/>
              </a:ext>
            </a:extLst>
          </p:cNvPr>
          <p:cNvSpPr/>
          <p:nvPr/>
        </p:nvSpPr>
        <p:spPr>
          <a:xfrm>
            <a:off x="1066800" y="7678321"/>
            <a:ext cx="15316200" cy="1045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Introduction</a:t>
            </a:r>
          </a:p>
        </p:txBody>
      </p:sp>
      <p:sp>
        <p:nvSpPr>
          <p:cNvPr id="44" name="Rectangle: Rounded Corners 43">
            <a:extLst>
              <a:ext uri="{FF2B5EF4-FFF2-40B4-BE49-F238E27FC236}">
                <a16:creationId xmlns:a16="http://schemas.microsoft.com/office/drawing/2014/main" id="{F47BCD81-FFE4-4E41-B3F5-FEF2630EE6F6}"/>
              </a:ext>
            </a:extLst>
          </p:cNvPr>
          <p:cNvSpPr/>
          <p:nvPr/>
        </p:nvSpPr>
        <p:spPr>
          <a:xfrm>
            <a:off x="1092200" y="9150378"/>
            <a:ext cx="15316200" cy="1038325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buFont typeface="Arial" panose="020B0604020202020204" pitchFamily="34" charset="0"/>
              <a:buChar char="•"/>
            </a:pPr>
            <a:r>
              <a:rPr lang="en-US" sz="4800" dirty="0">
                <a:ln w="0"/>
                <a:solidFill>
                  <a:schemeClr val="tx1"/>
                </a:solidFill>
              </a:rPr>
              <a:t> Fournier’s gangrene is a rare manifestation of the already sparse skin infection known as necrotizing fasciitis, specifically of the scrotal and perineal region. This case illustrates a patient in the emergency department with a severe necrotizing skin infection who quickly progressed to sepsis and multiorgan damage. It is important to understand the common presentation, complications, and ideal management of patients with necrotizing fasciitis.</a:t>
            </a:r>
          </a:p>
          <a:p>
            <a:pPr marL="171450" indent="-171450">
              <a:buFont typeface="Arial" panose="020B0604020202020204" pitchFamily="34" charset="0"/>
              <a:buChar char="•"/>
            </a:pPr>
            <a:r>
              <a:rPr lang="en-US" sz="4800" dirty="0">
                <a:ln w="0"/>
                <a:solidFill>
                  <a:schemeClr val="tx1"/>
                </a:solidFill>
              </a:rPr>
              <a:t> Case: A 72-year-old Caucasian male was brought to the emergency department via emergency medical services following a fall associated with an episode of dizziness and generalized weakness</a:t>
            </a:r>
          </a:p>
        </p:txBody>
      </p:sp>
      <p:sp>
        <p:nvSpPr>
          <p:cNvPr id="48" name="Rectangle: Rounded Corners 47">
            <a:extLst>
              <a:ext uri="{FF2B5EF4-FFF2-40B4-BE49-F238E27FC236}">
                <a16:creationId xmlns:a16="http://schemas.microsoft.com/office/drawing/2014/main" id="{CF2D0A67-BAB3-472A-9261-3D7D2FE57060}"/>
              </a:ext>
            </a:extLst>
          </p:cNvPr>
          <p:cNvSpPr/>
          <p:nvPr/>
        </p:nvSpPr>
        <p:spPr>
          <a:xfrm>
            <a:off x="26022300" y="9067800"/>
            <a:ext cx="7239000" cy="104549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6600" dirty="0">
                <a:ln w="0"/>
                <a:solidFill>
                  <a:schemeClr val="tx1"/>
                </a:solidFill>
                <a:effectLst>
                  <a:outerShdw blurRad="38100" dist="19050" dir="2700000" algn="tl" rotWithShape="0">
                    <a:schemeClr val="dk1">
                      <a:alpha val="40000"/>
                    </a:schemeClr>
                  </a:outerShdw>
                </a:effectLst>
              </a:rPr>
              <a:t>Physical Exam</a:t>
            </a:r>
          </a:p>
        </p:txBody>
      </p:sp>
      <p:sp>
        <p:nvSpPr>
          <p:cNvPr id="50" name="Rectangle: Rounded Corners 49">
            <a:extLst>
              <a:ext uri="{FF2B5EF4-FFF2-40B4-BE49-F238E27FC236}">
                <a16:creationId xmlns:a16="http://schemas.microsoft.com/office/drawing/2014/main" id="{B5AE4A2E-D73C-4175-8A9A-0F70A74032D8}"/>
              </a:ext>
            </a:extLst>
          </p:cNvPr>
          <p:cNvSpPr/>
          <p:nvPr/>
        </p:nvSpPr>
        <p:spPr>
          <a:xfrm>
            <a:off x="18097500" y="10363200"/>
            <a:ext cx="7239000" cy="1038325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buFont typeface="Arial" panose="020B0604020202020204" pitchFamily="34" charset="0"/>
              <a:buChar char="•"/>
            </a:pPr>
            <a:r>
              <a:rPr lang="en-US" sz="4600" dirty="0">
                <a:ln w="0"/>
                <a:solidFill>
                  <a:schemeClr val="tx1"/>
                </a:solidFill>
              </a:rPr>
              <a:t> PMH: chronic kidney disease stage III, diabetes mellitus type 2, hypertension, hyperlipidemia, sleep apnea, and morbid obesity</a:t>
            </a:r>
          </a:p>
          <a:p>
            <a:pPr marL="171450" indent="-171450">
              <a:buFont typeface="Arial" panose="020B0604020202020204" pitchFamily="34" charset="0"/>
              <a:buChar char="•"/>
            </a:pPr>
            <a:r>
              <a:rPr lang="en-US" sz="4600" dirty="0">
                <a:ln w="0"/>
                <a:solidFill>
                  <a:schemeClr val="tx1"/>
                </a:solidFill>
              </a:rPr>
              <a:t> + ROS: activity change, appetite change, fatigue, scrotal swelling, painful abscess, abscess drainage draining foul smelling purulent material</a:t>
            </a:r>
          </a:p>
        </p:txBody>
      </p:sp>
      <p:sp>
        <p:nvSpPr>
          <p:cNvPr id="53" name="Rectangle: Rounded Corners 52">
            <a:extLst>
              <a:ext uri="{FF2B5EF4-FFF2-40B4-BE49-F238E27FC236}">
                <a16:creationId xmlns:a16="http://schemas.microsoft.com/office/drawing/2014/main" id="{1C83D747-D439-4B13-B2FA-4E5162CC9EF6}"/>
              </a:ext>
            </a:extLst>
          </p:cNvPr>
          <p:cNvSpPr/>
          <p:nvPr/>
        </p:nvSpPr>
        <p:spPr>
          <a:xfrm>
            <a:off x="17945100" y="7678321"/>
            <a:ext cx="15316200" cy="1045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Case Presentation</a:t>
            </a:r>
          </a:p>
        </p:txBody>
      </p:sp>
      <p:sp>
        <p:nvSpPr>
          <p:cNvPr id="54" name="Rectangle: Rounded Corners 53">
            <a:extLst>
              <a:ext uri="{FF2B5EF4-FFF2-40B4-BE49-F238E27FC236}">
                <a16:creationId xmlns:a16="http://schemas.microsoft.com/office/drawing/2014/main" id="{CC3DA65A-DC4B-4E38-86E8-54FFFEE15B73}"/>
              </a:ext>
            </a:extLst>
          </p:cNvPr>
          <p:cNvSpPr/>
          <p:nvPr/>
        </p:nvSpPr>
        <p:spPr>
          <a:xfrm>
            <a:off x="34823400" y="7678321"/>
            <a:ext cx="15316200" cy="1045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Discussion </a:t>
            </a:r>
          </a:p>
        </p:txBody>
      </p:sp>
      <p:sp>
        <p:nvSpPr>
          <p:cNvPr id="56" name="Rectangle: Rounded Corners 55">
            <a:extLst>
              <a:ext uri="{FF2B5EF4-FFF2-40B4-BE49-F238E27FC236}">
                <a16:creationId xmlns:a16="http://schemas.microsoft.com/office/drawing/2014/main" id="{5CB7A61B-6481-4124-A2DD-3739D25B922A}"/>
              </a:ext>
            </a:extLst>
          </p:cNvPr>
          <p:cNvSpPr/>
          <p:nvPr/>
        </p:nvSpPr>
        <p:spPr>
          <a:xfrm>
            <a:off x="34823400" y="9150376"/>
            <a:ext cx="15316200" cy="2028630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buFont typeface="Arial" panose="020B0604020202020204" pitchFamily="34" charset="0"/>
              <a:buChar char="•"/>
            </a:pPr>
            <a:r>
              <a:rPr lang="en-US" sz="4800" dirty="0">
                <a:ln w="0"/>
                <a:solidFill>
                  <a:schemeClr val="tx1"/>
                </a:solidFill>
              </a:rPr>
              <a:t> Necrotizing soft tissue infections can arise via direct portals of entry or less commonly, indirect portals of entry</a:t>
            </a:r>
          </a:p>
          <a:p>
            <a:pPr marL="171450" indent="-171450">
              <a:buFont typeface="Arial" panose="020B0604020202020204" pitchFamily="34" charset="0"/>
              <a:buChar char="•"/>
            </a:pPr>
            <a:r>
              <a:rPr lang="en-US" sz="4800" dirty="0">
                <a:ln w="0"/>
                <a:solidFill>
                  <a:schemeClr val="tx1"/>
                </a:solidFill>
              </a:rPr>
              <a:t> It is most commonly polymicrobial</a:t>
            </a:r>
          </a:p>
          <a:p>
            <a:pPr marL="171450" indent="-171450">
              <a:buFont typeface="Arial" panose="020B0604020202020204" pitchFamily="34" charset="0"/>
              <a:buChar char="•"/>
            </a:pPr>
            <a:r>
              <a:rPr lang="en-US" sz="4800" dirty="0">
                <a:ln w="0"/>
                <a:solidFill>
                  <a:schemeClr val="tx1"/>
                </a:solidFill>
              </a:rPr>
              <a:t> Clinical presentation: soft tissue edema, erythema, pain out of proportion, tenderness, fever, hypotension and skin necrosis</a:t>
            </a:r>
          </a:p>
          <a:p>
            <a:pPr marL="171450" indent="-171450">
              <a:buFont typeface="Arial" panose="020B0604020202020204" pitchFamily="34" charset="0"/>
              <a:buChar char="•"/>
            </a:pPr>
            <a:r>
              <a:rPr lang="en-US" sz="4800" dirty="0">
                <a:ln w="0"/>
                <a:solidFill>
                  <a:schemeClr val="tx1"/>
                </a:solidFill>
              </a:rPr>
              <a:t> Late clinical manifestations are tight skin, color changes, hemorrhagic bullae, cutaneous gangrene, sepsis, and multiorgan failure</a:t>
            </a:r>
          </a:p>
          <a:p>
            <a:pPr marL="171450" indent="-171450">
              <a:buFont typeface="Arial" panose="020B0604020202020204" pitchFamily="34" charset="0"/>
              <a:buChar char="•"/>
            </a:pPr>
            <a:r>
              <a:rPr lang="en-US" sz="4800" dirty="0">
                <a:ln w="0"/>
                <a:solidFill>
                  <a:schemeClr val="tx1"/>
                </a:solidFill>
              </a:rPr>
              <a:t> Clinical presentation is often not severe until complications arise and must be recognized quickly by clinicians in order to decrease mortality</a:t>
            </a:r>
          </a:p>
          <a:p>
            <a:pPr marL="171450" indent="-171450">
              <a:buFont typeface="Arial" panose="020B0604020202020204" pitchFamily="34" charset="0"/>
              <a:buChar char="•"/>
            </a:pPr>
            <a:r>
              <a:rPr lang="en-US" sz="4800" dirty="0">
                <a:ln w="0"/>
                <a:solidFill>
                  <a:schemeClr val="tx1"/>
                </a:solidFill>
              </a:rPr>
              <a:t> Complications of necrotizing fasciitis include organ failure, limb amputation, toxic and septic shock, and death</a:t>
            </a:r>
          </a:p>
          <a:p>
            <a:pPr marL="171450" indent="-171450">
              <a:buFont typeface="Arial" panose="020B0604020202020204" pitchFamily="34" charset="0"/>
              <a:buChar char="•"/>
            </a:pPr>
            <a:r>
              <a:rPr lang="en-US" sz="4800" dirty="0">
                <a:ln w="0"/>
                <a:solidFill>
                  <a:schemeClr val="tx1"/>
                </a:solidFill>
              </a:rPr>
              <a:t> Diagnosis is primarily clinical, with imaging and laboratory studies used to assess severity and presence of end-organ damage and/or sepsis</a:t>
            </a:r>
          </a:p>
          <a:p>
            <a:pPr marL="171450" indent="-171450">
              <a:buFont typeface="Arial" panose="020B0604020202020204" pitchFamily="34" charset="0"/>
              <a:buChar char="•"/>
            </a:pPr>
            <a:r>
              <a:rPr lang="en-US" sz="4800" dirty="0">
                <a:ln w="0"/>
                <a:solidFill>
                  <a:schemeClr val="tx1"/>
                </a:solidFill>
              </a:rPr>
              <a:t> Surgical management is the most important intervention for patients with Fournier’s Gangrene</a:t>
            </a:r>
          </a:p>
          <a:p>
            <a:pPr marL="171450" indent="-171450">
              <a:buFont typeface="Arial" panose="020B0604020202020204" pitchFamily="34" charset="0"/>
              <a:buChar char="•"/>
            </a:pPr>
            <a:r>
              <a:rPr lang="en-US" sz="4800" dirty="0">
                <a:ln w="0"/>
                <a:solidFill>
                  <a:schemeClr val="tx1"/>
                </a:solidFill>
              </a:rPr>
              <a:t> Broad spectrum antibiotics are used concomitantly to surgical management</a:t>
            </a:r>
          </a:p>
          <a:p>
            <a:pPr marL="171450" indent="-171450">
              <a:buFont typeface="Arial" panose="020B0604020202020204" pitchFamily="34" charset="0"/>
              <a:buChar char="•"/>
            </a:pPr>
            <a:r>
              <a:rPr lang="en-US" sz="4800" dirty="0">
                <a:ln w="0"/>
                <a:solidFill>
                  <a:schemeClr val="tx1"/>
                </a:solidFill>
              </a:rPr>
              <a:t>New managements include vacuum assisted therapy and hyperbaric oxygen therapy</a:t>
            </a:r>
          </a:p>
        </p:txBody>
      </p:sp>
      <p:sp>
        <p:nvSpPr>
          <p:cNvPr id="57" name="Rectangle: Rounded Corners 56">
            <a:extLst>
              <a:ext uri="{FF2B5EF4-FFF2-40B4-BE49-F238E27FC236}">
                <a16:creationId xmlns:a16="http://schemas.microsoft.com/office/drawing/2014/main" id="{FA2492B1-BC11-41E7-911E-E304B6352CC1}"/>
              </a:ext>
            </a:extLst>
          </p:cNvPr>
          <p:cNvSpPr/>
          <p:nvPr/>
        </p:nvSpPr>
        <p:spPr>
          <a:xfrm>
            <a:off x="35095950" y="29815508"/>
            <a:ext cx="15316200" cy="1045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Conclusion</a:t>
            </a:r>
          </a:p>
        </p:txBody>
      </p:sp>
      <p:pic>
        <p:nvPicPr>
          <p:cNvPr id="12" name="Picture 11">
            <a:extLst>
              <a:ext uri="{FF2B5EF4-FFF2-40B4-BE49-F238E27FC236}">
                <a16:creationId xmlns:a16="http://schemas.microsoft.com/office/drawing/2014/main" id="{4D63370A-EBAB-4EFB-89FD-48E4CBB7D9DD}"/>
              </a:ext>
            </a:extLst>
          </p:cNvPr>
          <p:cNvPicPr>
            <a:picLocks noChangeAspect="1"/>
          </p:cNvPicPr>
          <p:nvPr/>
        </p:nvPicPr>
        <p:blipFill rotWithShape="1">
          <a:blip r:embed="rId3">
            <a:extLst>
              <a:ext uri="{28A0092B-C50C-407E-A947-70E740481C1C}">
                <a14:useLocalDpi xmlns:a14="http://schemas.microsoft.com/office/drawing/2010/main" val="0"/>
              </a:ext>
            </a:extLst>
          </a:blip>
          <a:srcRect l="1" r="-2057" b="6739"/>
          <a:stretch/>
        </p:blipFill>
        <p:spPr bwMode="auto">
          <a:xfrm>
            <a:off x="794250" y="27721596"/>
            <a:ext cx="8033532" cy="9768804"/>
          </a:xfrm>
          <a:prstGeom prst="rect">
            <a:avLst/>
          </a:prstGeom>
          <a:noFill/>
          <a:ln>
            <a:noFill/>
          </a:ln>
        </p:spPr>
      </p:pic>
      <p:pic>
        <p:nvPicPr>
          <p:cNvPr id="2" name="Picture 1">
            <a:extLst>
              <a:ext uri="{FF2B5EF4-FFF2-40B4-BE49-F238E27FC236}">
                <a16:creationId xmlns:a16="http://schemas.microsoft.com/office/drawing/2014/main" id="{D6022E97-7927-406C-8E85-5AC2886E94B0}"/>
              </a:ext>
            </a:extLst>
          </p:cNvPr>
          <p:cNvPicPr>
            <a:picLocks noChangeAspect="1"/>
          </p:cNvPicPr>
          <p:nvPr/>
        </p:nvPicPr>
        <p:blipFill>
          <a:blip r:embed="rId4"/>
          <a:stretch>
            <a:fillRect/>
          </a:stretch>
        </p:blipFill>
        <p:spPr>
          <a:xfrm>
            <a:off x="3901999" y="20171423"/>
            <a:ext cx="9527296" cy="6346177"/>
          </a:xfrm>
          <a:prstGeom prst="rect">
            <a:avLst/>
          </a:prstGeom>
        </p:spPr>
      </p:pic>
      <p:sp>
        <p:nvSpPr>
          <p:cNvPr id="17" name="Rectangle: Rounded Corners 16">
            <a:extLst>
              <a:ext uri="{FF2B5EF4-FFF2-40B4-BE49-F238E27FC236}">
                <a16:creationId xmlns:a16="http://schemas.microsoft.com/office/drawing/2014/main" id="{224DF960-EC3B-4268-B567-8C49FF1F4439}"/>
              </a:ext>
            </a:extLst>
          </p:cNvPr>
          <p:cNvSpPr/>
          <p:nvPr/>
        </p:nvSpPr>
        <p:spPr>
          <a:xfrm>
            <a:off x="26022300" y="10363200"/>
            <a:ext cx="7239000" cy="1042791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buFont typeface="Arial" panose="020B0604020202020204" pitchFamily="34" charset="0"/>
              <a:buChar char="•"/>
            </a:pPr>
            <a:r>
              <a:rPr lang="en-US" sz="4600" dirty="0">
                <a:ln w="0"/>
                <a:solidFill>
                  <a:schemeClr val="tx1"/>
                </a:solidFill>
              </a:rPr>
              <a:t> Vital Signs: temperature, 98° F (36.7° C); pulse, 103 beats per minute; blood pressure, 97/55 mmHg; respirations, 20 breaths per minute; and Spo2, 98% on room air</a:t>
            </a:r>
          </a:p>
          <a:p>
            <a:pPr marL="171450" indent="-171450">
              <a:buFont typeface="Arial" panose="020B0604020202020204" pitchFamily="34" charset="0"/>
              <a:buChar char="•"/>
            </a:pPr>
            <a:r>
              <a:rPr lang="en-US" sz="4600" dirty="0">
                <a:ln w="0"/>
                <a:solidFill>
                  <a:schemeClr val="tx1"/>
                </a:solidFill>
              </a:rPr>
              <a:t>  Open necrotic gluteal wound (2.5cm x 2.5cm)</a:t>
            </a:r>
          </a:p>
          <a:p>
            <a:pPr marL="171450" indent="-171450">
              <a:buFont typeface="Arial" panose="020B0604020202020204" pitchFamily="34" charset="0"/>
              <a:buChar char="•"/>
            </a:pPr>
            <a:r>
              <a:rPr lang="en-US" sz="4600" dirty="0">
                <a:ln w="0"/>
                <a:solidFill>
                  <a:schemeClr val="tx1"/>
                </a:solidFill>
              </a:rPr>
              <a:t> Musculoskeletal edematous changes and overlying erythema to the left upper thigh into the left perineum and groin</a:t>
            </a:r>
          </a:p>
        </p:txBody>
      </p:sp>
      <p:sp>
        <p:nvSpPr>
          <p:cNvPr id="18" name="Rectangle: Rounded Corners 17">
            <a:extLst>
              <a:ext uri="{FF2B5EF4-FFF2-40B4-BE49-F238E27FC236}">
                <a16:creationId xmlns:a16="http://schemas.microsoft.com/office/drawing/2014/main" id="{8D4B295A-0DE3-4511-8BDE-5E29AA0B8C41}"/>
              </a:ext>
            </a:extLst>
          </p:cNvPr>
          <p:cNvSpPr/>
          <p:nvPr/>
        </p:nvSpPr>
        <p:spPr>
          <a:xfrm>
            <a:off x="18084800" y="22420679"/>
            <a:ext cx="15316200" cy="9235189"/>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685800" indent="-685800">
              <a:buFont typeface="Arial" panose="020B0604020202020204" pitchFamily="34" charset="0"/>
              <a:buChar char="•"/>
            </a:pPr>
            <a:r>
              <a:rPr lang="en-US" sz="4600" dirty="0">
                <a:ln w="0"/>
                <a:solidFill>
                  <a:schemeClr val="tx1"/>
                </a:solidFill>
              </a:rPr>
              <a:t>Remarkable lab values: alkaline phosphatase (150 U/L), AST (119 U/L), ALT (125 U/L), lactate (2.8 mmol/L), total CK (316 U/L), PBNP (833 Pg/ml), WBC (18.0 K/</a:t>
            </a:r>
            <a:r>
              <a:rPr lang="el-GR" sz="4600" dirty="0">
                <a:ln w="0"/>
                <a:solidFill>
                  <a:schemeClr val="tx1"/>
                </a:solidFill>
              </a:rPr>
              <a:t>μ</a:t>
            </a:r>
            <a:r>
              <a:rPr lang="en-US" sz="4600" dirty="0">
                <a:ln w="0"/>
                <a:solidFill>
                  <a:schemeClr val="tx1"/>
                </a:solidFill>
              </a:rPr>
              <a:t>L), absolute neutrophil count (16.1 K/</a:t>
            </a:r>
            <a:r>
              <a:rPr lang="en-US" sz="4600" dirty="0" err="1">
                <a:ln w="0"/>
                <a:solidFill>
                  <a:schemeClr val="tx1"/>
                </a:solidFill>
              </a:rPr>
              <a:t>uL</a:t>
            </a:r>
            <a:r>
              <a:rPr lang="en-US" sz="4600" dirty="0">
                <a:ln w="0"/>
                <a:solidFill>
                  <a:schemeClr val="tx1"/>
                </a:solidFill>
              </a:rPr>
              <a:t>), neutrophil % (89.2%), BUN (113 mg/dL), serum creatinine (6.3 mg/dL) and glucose (188 mg/dL), albumin (2.4 L), lymphocyte % (3.0%), sodium (128 mmol/L), chloride (95 mmol/L), CO2 (20.0 mmol/L), and estimated GFR (9 mL/min/1.73m*2)</a:t>
            </a:r>
          </a:p>
          <a:p>
            <a:pPr marL="685800" indent="-685800">
              <a:buFont typeface="Arial" panose="020B0604020202020204" pitchFamily="34" charset="0"/>
              <a:buChar char="•"/>
            </a:pPr>
            <a:r>
              <a:rPr lang="en-US" sz="4600" dirty="0">
                <a:ln w="0"/>
                <a:solidFill>
                  <a:schemeClr val="tx1"/>
                </a:solidFill>
              </a:rPr>
              <a:t>Chest radiograph: no acute abnormalities and had no evidence of infiltrates or pleural effusions</a:t>
            </a:r>
          </a:p>
          <a:p>
            <a:pPr marL="685800" indent="-685800">
              <a:buFont typeface="Arial" panose="020B0604020202020204" pitchFamily="34" charset="0"/>
              <a:buChar char="•"/>
            </a:pPr>
            <a:r>
              <a:rPr lang="en-US" sz="4600" dirty="0">
                <a:ln w="0"/>
                <a:solidFill>
                  <a:schemeClr val="tx1"/>
                </a:solidFill>
              </a:rPr>
              <a:t>EKG: sinus tachycardia with no evidence of acute ischemic changes</a:t>
            </a:r>
          </a:p>
        </p:txBody>
      </p:sp>
      <p:sp>
        <p:nvSpPr>
          <p:cNvPr id="19" name="Rectangle: Rounded Corners 18">
            <a:extLst>
              <a:ext uri="{FF2B5EF4-FFF2-40B4-BE49-F238E27FC236}">
                <a16:creationId xmlns:a16="http://schemas.microsoft.com/office/drawing/2014/main" id="{A1938D17-9CA1-4115-9D00-56E75A89D24E}"/>
              </a:ext>
            </a:extLst>
          </p:cNvPr>
          <p:cNvSpPr/>
          <p:nvPr/>
        </p:nvSpPr>
        <p:spPr>
          <a:xfrm>
            <a:off x="35052000" y="31239826"/>
            <a:ext cx="15316200" cy="655537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buFont typeface="Arial" panose="020B0604020202020204" pitchFamily="34" charset="0"/>
              <a:buChar char="•"/>
            </a:pPr>
            <a:r>
              <a:rPr lang="en-US" sz="4800" dirty="0">
                <a:ln w="0"/>
                <a:solidFill>
                  <a:schemeClr val="tx1"/>
                </a:solidFill>
              </a:rPr>
              <a:t> Prompt identification of necrotizing skin infections is important to initiate early surgical intervention and decrease mortality. Prognosis is poor in those with comorbidities, commonly, diabetes mellitus, renal failure, liver failure, and immunosuppression. Means of treatment are primarily surgical with new footholds in wound vacuum therapy, as used in this case, as well as the more controversial hyperbaric oxygen therapy.</a:t>
            </a:r>
          </a:p>
        </p:txBody>
      </p:sp>
      <p:sp>
        <p:nvSpPr>
          <p:cNvPr id="20" name="Rectangle: Rounded Corners 19">
            <a:extLst>
              <a:ext uri="{FF2B5EF4-FFF2-40B4-BE49-F238E27FC236}">
                <a16:creationId xmlns:a16="http://schemas.microsoft.com/office/drawing/2014/main" id="{0B63D0B2-0D1D-496A-BBA2-D2F8AC121563}"/>
              </a:ext>
            </a:extLst>
          </p:cNvPr>
          <p:cNvSpPr/>
          <p:nvPr/>
        </p:nvSpPr>
        <p:spPr>
          <a:xfrm>
            <a:off x="18097500" y="9067800"/>
            <a:ext cx="7239000" cy="104549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6600" dirty="0">
                <a:ln w="0"/>
                <a:solidFill>
                  <a:schemeClr val="tx1"/>
                </a:solidFill>
                <a:effectLst>
                  <a:outerShdw blurRad="38100" dist="19050" dir="2700000" algn="tl" rotWithShape="0">
                    <a:schemeClr val="dk1">
                      <a:alpha val="40000"/>
                    </a:schemeClr>
                  </a:outerShdw>
                </a:effectLst>
              </a:rPr>
              <a:t>History</a:t>
            </a:r>
          </a:p>
        </p:txBody>
      </p:sp>
      <p:sp>
        <p:nvSpPr>
          <p:cNvPr id="21" name="Rectangle: Rounded Corners 20">
            <a:extLst>
              <a:ext uri="{FF2B5EF4-FFF2-40B4-BE49-F238E27FC236}">
                <a16:creationId xmlns:a16="http://schemas.microsoft.com/office/drawing/2014/main" id="{F62EE92A-CC1A-430E-87E6-A5B37234FC45}"/>
              </a:ext>
            </a:extLst>
          </p:cNvPr>
          <p:cNvSpPr/>
          <p:nvPr/>
        </p:nvSpPr>
        <p:spPr>
          <a:xfrm>
            <a:off x="18230850" y="21031200"/>
            <a:ext cx="15189200" cy="120441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6600" dirty="0">
                <a:ln w="0"/>
                <a:solidFill>
                  <a:schemeClr val="tx1"/>
                </a:solidFill>
                <a:effectLst>
                  <a:outerShdw blurRad="38100" dist="19050" dir="2700000" algn="tl" rotWithShape="0">
                    <a:schemeClr val="dk1">
                      <a:alpha val="40000"/>
                    </a:schemeClr>
                  </a:outerShdw>
                </a:effectLst>
              </a:rPr>
              <a:t>Diagnostics </a:t>
            </a:r>
          </a:p>
        </p:txBody>
      </p:sp>
      <p:sp>
        <p:nvSpPr>
          <p:cNvPr id="22" name="Rectangle: Rounded Corners 21">
            <a:extLst>
              <a:ext uri="{FF2B5EF4-FFF2-40B4-BE49-F238E27FC236}">
                <a16:creationId xmlns:a16="http://schemas.microsoft.com/office/drawing/2014/main" id="{24F7B3C0-40D7-4B35-B634-22279188336A}"/>
              </a:ext>
            </a:extLst>
          </p:cNvPr>
          <p:cNvSpPr/>
          <p:nvPr/>
        </p:nvSpPr>
        <p:spPr>
          <a:xfrm>
            <a:off x="18338800" y="31875429"/>
            <a:ext cx="15189200" cy="120441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6600" dirty="0">
                <a:ln w="0"/>
                <a:solidFill>
                  <a:schemeClr val="tx1"/>
                </a:solidFill>
                <a:effectLst>
                  <a:outerShdw blurRad="38100" dist="19050" dir="2700000" algn="tl" rotWithShape="0">
                    <a:schemeClr val="dk1">
                      <a:alpha val="40000"/>
                    </a:schemeClr>
                  </a:outerShdw>
                </a:effectLst>
              </a:rPr>
              <a:t>Management </a:t>
            </a:r>
          </a:p>
        </p:txBody>
      </p:sp>
      <p:sp>
        <p:nvSpPr>
          <p:cNvPr id="23" name="Rectangle: Rounded Corners 22">
            <a:extLst>
              <a:ext uri="{FF2B5EF4-FFF2-40B4-BE49-F238E27FC236}">
                <a16:creationId xmlns:a16="http://schemas.microsoft.com/office/drawing/2014/main" id="{64C51592-BF28-4B0A-88B0-355F63E29611}"/>
              </a:ext>
            </a:extLst>
          </p:cNvPr>
          <p:cNvSpPr/>
          <p:nvPr/>
        </p:nvSpPr>
        <p:spPr>
          <a:xfrm>
            <a:off x="18211800" y="33299400"/>
            <a:ext cx="15316200" cy="43434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buFont typeface="Arial" panose="020B0604020202020204" pitchFamily="34" charset="0"/>
              <a:buChar char="•"/>
            </a:pPr>
            <a:r>
              <a:rPr lang="en-US" sz="4800" dirty="0">
                <a:ln w="0"/>
                <a:solidFill>
                  <a:schemeClr val="tx1"/>
                </a:solidFill>
              </a:rPr>
              <a:t> Intravenous fluid resuscitation</a:t>
            </a:r>
          </a:p>
          <a:p>
            <a:pPr marL="171450" indent="-171450">
              <a:buFont typeface="Arial" panose="020B0604020202020204" pitchFamily="34" charset="0"/>
              <a:buChar char="•"/>
            </a:pPr>
            <a:r>
              <a:rPr lang="en-US" sz="4800" dirty="0">
                <a:ln w="0"/>
                <a:solidFill>
                  <a:schemeClr val="tx1"/>
                </a:solidFill>
              </a:rPr>
              <a:t> Broad spectrum antibiotics (cefepime, vancomycin, and piperacillin-tazobactam), and vasopressor (</a:t>
            </a:r>
            <a:r>
              <a:rPr lang="en-US" sz="4800" dirty="0" err="1">
                <a:ln w="0"/>
                <a:solidFill>
                  <a:schemeClr val="tx1"/>
                </a:solidFill>
              </a:rPr>
              <a:t>levophed</a:t>
            </a:r>
            <a:r>
              <a:rPr lang="en-US" sz="4800" dirty="0">
                <a:ln w="0"/>
                <a:solidFill>
                  <a:schemeClr val="tx1"/>
                </a:solidFill>
              </a:rPr>
              <a:t>)</a:t>
            </a:r>
          </a:p>
          <a:p>
            <a:pPr marL="171450" indent="-171450">
              <a:buFont typeface="Arial" panose="020B0604020202020204" pitchFamily="34" charset="0"/>
              <a:buChar char="•"/>
            </a:pPr>
            <a:r>
              <a:rPr lang="en-US" sz="4800" dirty="0">
                <a:ln w="0"/>
                <a:solidFill>
                  <a:schemeClr val="tx1"/>
                </a:solidFill>
              </a:rPr>
              <a:t> Four surgical debridement's over a 9-day period  </a:t>
            </a:r>
          </a:p>
          <a:p>
            <a:pPr marL="171450" indent="-171450">
              <a:buFont typeface="Arial" panose="020B0604020202020204" pitchFamily="34" charset="0"/>
              <a:buChar char="•"/>
            </a:pPr>
            <a:r>
              <a:rPr lang="en-US" sz="4800" dirty="0">
                <a:ln w="0"/>
                <a:solidFill>
                  <a:schemeClr val="tx1"/>
                </a:solidFill>
              </a:rPr>
              <a:t> Vacuum assisted closure therapy</a:t>
            </a:r>
          </a:p>
        </p:txBody>
      </p:sp>
      <p:pic>
        <p:nvPicPr>
          <p:cNvPr id="5" name="Picture 4">
            <a:extLst>
              <a:ext uri="{FF2B5EF4-FFF2-40B4-BE49-F238E27FC236}">
                <a16:creationId xmlns:a16="http://schemas.microsoft.com/office/drawing/2014/main" id="{04AEC393-E507-4C79-A359-4BF327EF7E16}"/>
              </a:ext>
            </a:extLst>
          </p:cNvPr>
          <p:cNvPicPr>
            <a:picLocks noChangeAspect="1"/>
          </p:cNvPicPr>
          <p:nvPr/>
        </p:nvPicPr>
        <p:blipFill>
          <a:blip r:embed="rId5"/>
          <a:stretch>
            <a:fillRect/>
          </a:stretch>
        </p:blipFill>
        <p:spPr>
          <a:xfrm>
            <a:off x="8920747" y="27721596"/>
            <a:ext cx="7992869" cy="9807202"/>
          </a:xfrm>
          <a:prstGeom prst="rect">
            <a:avLst/>
          </a:prstGeom>
        </p:spPr>
      </p:pic>
    </p:spTree>
    <p:extLst>
      <p:ext uri="{BB962C8B-B14F-4D97-AF65-F5344CB8AC3E}">
        <p14:creationId xmlns:p14="http://schemas.microsoft.com/office/powerpoint/2010/main" val="1925272742"/>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12520</TotalTime>
  <Words>686</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Abbey Groos</cp:lastModifiedBy>
  <cp:revision>132</cp:revision>
  <dcterms:created xsi:type="dcterms:W3CDTF">2017-04-15T00:49:32Z</dcterms:created>
  <dcterms:modified xsi:type="dcterms:W3CDTF">2022-04-29T01:09:37Z</dcterms:modified>
  <cp:category/>
</cp:coreProperties>
</file>