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8404800"/>
  <p:notesSz cx="9144000" cy="6858000"/>
  <p:defaultTextStyle>
    <a:defPPr>
      <a:defRPr lang="en-US"/>
    </a:defPPr>
    <a:lvl1pPr marL="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1pPr>
    <a:lvl2pPr marL="25603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2pPr>
    <a:lvl3pPr marL="51206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3pPr>
    <a:lvl4pPr marL="76809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4pPr>
    <a:lvl5pPr marL="1024128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5pPr>
    <a:lvl6pPr marL="1280160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3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77B6"/>
    <a:srgbClr val="992A3D"/>
    <a:srgbClr val="00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5854"/>
    <p:restoredTop sz="96296" autoAdjust="0"/>
  </p:normalViewPr>
  <p:slideViewPr>
    <p:cSldViewPr>
      <p:cViewPr varScale="1">
        <p:scale>
          <a:sx n="19" d="100"/>
          <a:sy n="19" d="100"/>
        </p:scale>
        <p:origin x="2208" y="312"/>
      </p:cViewPr>
      <p:guideLst>
        <p:guide orient="horz" pos="5184"/>
        <p:guide pos="31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8614416"/>
            <a:ext cx="64514733" cy="183498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8614416"/>
            <a:ext cx="192708527" cy="183498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50184056"/>
            <a:ext cx="128611627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50184056"/>
            <a:ext cx="128611633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0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  <a:prstGeom prst="rect">
            <a:avLst/>
          </a:prstGeom>
        </p:spPr>
        <p:txBody>
          <a:bodyPr vert="horz" lIns="512064" tIns="256032" rIns="512064" bIns="2560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3"/>
            <a:ext cx="46085760" cy="25345393"/>
          </a:xfrm>
          <a:prstGeom prst="rect">
            <a:avLst/>
          </a:prstGeom>
        </p:spPr>
        <p:txBody>
          <a:bodyPr vert="horz" lIns="512064" tIns="256032" rIns="512064" bIns="256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4AD-F5A4-3940-87D4-1172031E7C61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3"/>
            <a:ext cx="162153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81D4-F1BD-9840-A13F-0578135B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0320" rtl="0" eaLnBrk="1" latinLnBrk="0" hangingPunct="1"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0" indent="-1920240" algn="l" defTabSz="2560320" rtl="0" eaLnBrk="1" latinLnBrk="0" hangingPunct="1">
        <a:spcBef>
          <a:spcPct val="20000"/>
        </a:spcBef>
        <a:buFont typeface="Arial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defTabSz="2560320" rtl="0" eaLnBrk="1" latinLnBrk="0" hangingPunct="1">
        <a:spcBef>
          <a:spcPct val="20000"/>
        </a:spcBef>
        <a:buFont typeface="Arial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2560320" rtl="0" eaLnBrk="1" latinLnBrk="0" hangingPunct="1">
        <a:spcBef>
          <a:spcPct val="20000"/>
        </a:spcBef>
        <a:buFont typeface="Arial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256032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2560320" rtl="0" eaLnBrk="1" latinLnBrk="0" hangingPunct="1">
        <a:spcBef>
          <a:spcPct val="20000"/>
        </a:spcBef>
        <a:buFont typeface="Arial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00686" y="11740156"/>
            <a:ext cx="1807803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96519" y="4175188"/>
            <a:ext cx="27988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Lasser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, PA-S</a:t>
            </a:r>
          </a:p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Faculty Advisor: Kevin Basile, MD, PT</a:t>
            </a:r>
          </a:p>
          <a:p>
            <a:pPr algn="ctr"/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Medical Science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0881" y="12848151"/>
            <a:ext cx="18086624" cy="24915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50" dirty="0">
              <a:latin typeface="+mj-lt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1C1EE4-4CA6-0231-D8FA-75E91DCEB0CB}"/>
              </a:ext>
            </a:extLst>
          </p:cNvPr>
          <p:cNvGrpSpPr/>
          <p:nvPr/>
        </p:nvGrpSpPr>
        <p:grpSpPr>
          <a:xfrm>
            <a:off x="19164625" y="7955155"/>
            <a:ext cx="14990985" cy="29958541"/>
            <a:chOff x="1355824" y="17661973"/>
            <a:chExt cx="16995622" cy="504858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07CA9C-FDF4-678E-EDF4-FA099D8E0F4A}"/>
                </a:ext>
              </a:extLst>
            </p:cNvPr>
            <p:cNvSpPr txBox="1"/>
            <p:nvPr/>
          </p:nvSpPr>
          <p:spPr>
            <a:xfrm>
              <a:off x="1395436" y="17846058"/>
              <a:ext cx="16916400" cy="48645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571500" marR="0" lvl="0" indent="-5715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altLang="en-US" sz="1600" b="1" u="sng" dirty="0"/>
            </a:p>
            <a:p>
              <a:pPr marL="571500" marR="0" lvl="0" indent="-5715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altLang="en-US" sz="1600" b="1" u="sng" dirty="0"/>
            </a:p>
            <a:p>
              <a:pPr lvl="0"/>
              <a:endParaRPr lang="en-US" sz="1600" dirty="0"/>
            </a:p>
            <a:p>
              <a:endParaRPr lang="en-US" sz="15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FB4F2D-6BD4-9F9B-9E41-C489FCA8F34B}"/>
                </a:ext>
              </a:extLst>
            </p:cNvPr>
            <p:cNvSpPr txBox="1"/>
            <p:nvPr/>
          </p:nvSpPr>
          <p:spPr>
            <a:xfrm>
              <a:off x="1355824" y="17661973"/>
              <a:ext cx="16995622" cy="186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Diagnostic Approach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9600022" y="9178636"/>
            <a:ext cx="1431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</a:rPr>
              <a:t>Figure</a:t>
            </a:r>
            <a:r>
              <a:rPr lang="en-US" sz="3600" dirty="0">
                <a:solidFill>
                  <a:srgbClr val="000000"/>
                </a:solidFill>
              </a:rPr>
              <a:t>. Diagnostic Approach to MIS-C </a:t>
            </a:r>
          </a:p>
        </p:txBody>
      </p:sp>
      <p:pic>
        <p:nvPicPr>
          <p:cNvPr id="27" name="Picture 26" descr="au_logo_4C_castle_f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74" y="2770530"/>
            <a:ext cx="10287000" cy="400507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4552869" y="27577724"/>
            <a:ext cx="16146738" cy="103105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References</a:t>
            </a:r>
          </a:p>
          <a:p>
            <a:endParaRPr lang="en-US" sz="1200" b="1" dirty="0"/>
          </a:p>
          <a:p>
            <a:pPr fontAlgn="base"/>
            <a:r>
              <a:rPr lang="en-US" sz="1600" dirty="0"/>
              <a:t>1. Radia T, Williams N, Agrawal P, et al. Multi-system inflammatory syndrome in children &amp; adolescents (MIS-C): A systematic review of clinical features and presentation. </a:t>
            </a:r>
            <a:r>
              <a:rPr lang="en-US" sz="1600" i="1" dirty="0" err="1"/>
              <a:t>Paediatr</a:t>
            </a:r>
            <a:r>
              <a:rPr lang="en-US" sz="1600" i="1" dirty="0"/>
              <a:t> Respir Rev.</a:t>
            </a:r>
            <a:r>
              <a:rPr lang="en-US" sz="1600" dirty="0"/>
              <a:t> 2021;38:51-57. doi:10.1016/j.prrv.2020.08.001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2. </a:t>
            </a:r>
            <a:r>
              <a:rPr lang="en-US" sz="1600" dirty="0" err="1"/>
              <a:t>Consiglio</a:t>
            </a:r>
            <a:r>
              <a:rPr lang="en-US" sz="1600" dirty="0"/>
              <a:t> CR, </a:t>
            </a:r>
            <a:r>
              <a:rPr lang="en-US" sz="1600" dirty="0" err="1"/>
              <a:t>Cotugno</a:t>
            </a:r>
            <a:r>
              <a:rPr lang="en-US" sz="1600" dirty="0"/>
              <a:t> N, </a:t>
            </a:r>
            <a:r>
              <a:rPr lang="en-US" sz="1600" dirty="0" err="1"/>
              <a:t>Sardh</a:t>
            </a:r>
            <a:r>
              <a:rPr lang="en-US" sz="1600" dirty="0"/>
              <a:t> F, et al. The immunology of multisystem inflammatory syndrome in children with COVID-19. </a:t>
            </a:r>
            <a:r>
              <a:rPr lang="en-US" sz="1600" i="1" dirty="0"/>
              <a:t>Cell.</a:t>
            </a:r>
            <a:r>
              <a:rPr lang="en-US" sz="1600" dirty="0"/>
              <a:t> 2020;183(4):968-981. doi:10.1016/j.cell.2020.09.016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3. McMurray J, May J, Cunningham M, Jones O. Multisystem inflammatory syndrome in children (MIS-C), a post-viral myocarditis and systemic vasculitis - A critical review of its pathogenesis and treatment. </a:t>
            </a:r>
            <a:r>
              <a:rPr lang="en-US" sz="1600" i="1" dirty="0"/>
              <a:t>Front </a:t>
            </a:r>
            <a:r>
              <a:rPr lang="en-US" sz="1600" i="1" dirty="0" err="1"/>
              <a:t>Pediatr</a:t>
            </a:r>
            <a:r>
              <a:rPr lang="en-US" sz="1600" i="1" dirty="0"/>
              <a:t>. </a:t>
            </a:r>
            <a:r>
              <a:rPr lang="en-US" sz="1600" dirty="0"/>
              <a:t>2020;8. doi:10.3389/fped.2020.626182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4. Abrams JY, Oster ME, </a:t>
            </a:r>
            <a:r>
              <a:rPr lang="en-US" sz="1600" dirty="0" err="1"/>
              <a:t>Godfred</a:t>
            </a:r>
            <a:r>
              <a:rPr lang="en-US" sz="1600" dirty="0"/>
              <a:t>-Cato S, et al. Factors linked to severe outcomes in multisystem inflammatory syndrome in children (MIS-C) in the USA: a retrospective surveillance study. </a:t>
            </a:r>
            <a:r>
              <a:rPr lang="en-US" sz="1600" i="1" dirty="0"/>
              <a:t>Lancet Child </a:t>
            </a:r>
            <a:r>
              <a:rPr lang="en-US" sz="1600" i="1" dirty="0" err="1"/>
              <a:t>Adolesc</a:t>
            </a:r>
            <a:r>
              <a:rPr lang="en-US" sz="1600" i="1" dirty="0"/>
              <a:t> Health</a:t>
            </a:r>
            <a:r>
              <a:rPr lang="en-US" sz="1600" dirty="0"/>
              <a:t> 2021;5:323-31. doi: 10.1016/S2352-4642(21)00050-X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5. </a:t>
            </a:r>
            <a:r>
              <a:rPr lang="en-US" sz="1600" dirty="0" err="1"/>
              <a:t>Nakra</a:t>
            </a:r>
            <a:r>
              <a:rPr lang="en-US" sz="1600" dirty="0"/>
              <a:t> N, Blumberg D, Herrera-Guerra A, </a:t>
            </a:r>
            <a:r>
              <a:rPr lang="en-US" sz="1600" dirty="0" err="1"/>
              <a:t>Lakshminrusimha</a:t>
            </a:r>
            <a:r>
              <a:rPr lang="en-US" sz="1600" dirty="0"/>
              <a:t> S. Multi-system inflammatory syndrome in children (MIS-C) following SARS-CoV-2 infection: review of clinical presentation, hypothetical pathogenesis, and proposed management. </a:t>
            </a:r>
            <a:r>
              <a:rPr lang="en-US" sz="1600" i="1" dirty="0"/>
              <a:t>Children</a:t>
            </a:r>
            <a:r>
              <a:rPr lang="en-US" sz="1600" dirty="0"/>
              <a:t>. 2020;7(7):69. doi:10.3390/children7070069  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6. Matic K. SARS-CoV-2 and multisystem inflammatory syndrome in children (MIS-C). </a:t>
            </a:r>
            <a:r>
              <a:rPr lang="en-US" sz="1600" i="1" dirty="0" err="1"/>
              <a:t>Curr</a:t>
            </a:r>
            <a:r>
              <a:rPr lang="en-US" sz="1600" i="1" dirty="0"/>
              <a:t> </a:t>
            </a:r>
            <a:r>
              <a:rPr lang="en-US" sz="1600" i="1" dirty="0" err="1"/>
              <a:t>Probl</a:t>
            </a:r>
            <a:r>
              <a:rPr lang="en-US" sz="1600" i="1" dirty="0"/>
              <a:t> </a:t>
            </a:r>
            <a:r>
              <a:rPr lang="en-US" sz="1600" i="1" dirty="0" err="1"/>
              <a:t>Pediatr</a:t>
            </a:r>
            <a:r>
              <a:rPr lang="en-US" sz="1600" i="1" dirty="0"/>
              <a:t> </a:t>
            </a:r>
            <a:r>
              <a:rPr lang="en-US" sz="1600" i="1" dirty="0" err="1"/>
              <a:t>Adolesc</a:t>
            </a:r>
            <a:r>
              <a:rPr lang="en-US" sz="1600" i="1" dirty="0"/>
              <a:t> Health Care</a:t>
            </a:r>
            <a:r>
              <a:rPr lang="en-US" sz="1600" dirty="0"/>
              <a:t>. 2021:101000. doi:10.1016/j.cppeds.2021.101000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7. World Health Organization. Multisystem inflammatory syndrome in children and adolescents with COVID-19. May 2020. Available at: https://www.who.int/publications/i/item/multisystem-inflammatory-syndrome-in-children-and-adolescents-with-covid-19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8. Centers for Disease Control and Prevention. Information for healthcare providers about multisystem inflammatory syndrome in children (mis-c). May 2021. Available at: https://</a:t>
            </a:r>
            <a:r>
              <a:rPr lang="en-US" sz="1600" dirty="0" err="1"/>
              <a:t>www.cdc.gov</a:t>
            </a:r>
            <a:r>
              <a:rPr lang="en-US" sz="1600" dirty="0"/>
              <a:t>/mis/mis-c/hcp/</a:t>
            </a:r>
            <a:r>
              <a:rPr lang="en-US" sz="1600" dirty="0" err="1"/>
              <a:t>index.html</a:t>
            </a:r>
            <a:r>
              <a:rPr lang="en-US" sz="1600" dirty="0"/>
              <a:t>. Accessed 2022.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9. Henderson L, Canna S, Friedman K et al. American college of rheumatology clinical guidance for multisystem inflammatory syndrome in children associated with SARS–CoV‐2 and hyperinflammation in pediatric COVID‐19: version 2. </a:t>
            </a:r>
            <a:r>
              <a:rPr lang="en-US" sz="1600" i="1" dirty="0"/>
              <a:t>Arthritis &amp; Rheumatology</a:t>
            </a:r>
            <a:r>
              <a:rPr lang="en-US" sz="1600" dirty="0"/>
              <a:t>. 2021;73(4). doi:10.1002/art.41616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10. </a:t>
            </a:r>
            <a:r>
              <a:rPr lang="en-US" sz="1600" dirty="0" err="1"/>
              <a:t>Njideka</a:t>
            </a:r>
            <a:r>
              <a:rPr lang="en-US" sz="1600" dirty="0"/>
              <a:t> U, Hazel Jones P, Melonie O. Abdominal pain, a red herring for multisystem inflammatory syndrome in children (MIS-C): a case report. </a:t>
            </a:r>
            <a:r>
              <a:rPr lang="en-US" sz="1600" i="1" dirty="0"/>
              <a:t>J Fam Med Dis Prev</a:t>
            </a:r>
            <a:r>
              <a:rPr lang="en-US" sz="1600" dirty="0"/>
              <a:t>. 2020;6(3). doi:10.23937/2469-5793/1510127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11. Roberts JE, Campbell JI, Gauvreau K, et al. Differentiating multisystem inflammatory syndrome in children: a single-</a:t>
            </a:r>
            <a:r>
              <a:rPr lang="en-US" sz="1600" dirty="0" err="1"/>
              <a:t>centre</a:t>
            </a:r>
            <a:r>
              <a:rPr lang="en-US" sz="1600" dirty="0"/>
              <a:t> retrospective cohort study.  </a:t>
            </a:r>
            <a:r>
              <a:rPr lang="en-US" sz="1600" i="1" dirty="0"/>
              <a:t>Arch Dis Child</a:t>
            </a:r>
            <a:r>
              <a:rPr lang="en-US" sz="1600" dirty="0"/>
              <a:t>. 2021;0:1-6. doi: 10.1136/archdischild-2021-322290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12. </a:t>
            </a:r>
            <a:r>
              <a:rPr lang="en-US" sz="1600" dirty="0" err="1"/>
              <a:t>Mavrogeni</a:t>
            </a:r>
            <a:r>
              <a:rPr lang="en-US" sz="1600" dirty="0"/>
              <a:t> SI, </a:t>
            </a:r>
            <a:r>
              <a:rPr lang="en-US" sz="1600" dirty="0" err="1"/>
              <a:t>Kolovou</a:t>
            </a:r>
            <a:r>
              <a:rPr lang="en-US" sz="1600" dirty="0"/>
              <a:t> G, </a:t>
            </a:r>
            <a:r>
              <a:rPr lang="en-US" sz="1600" dirty="0" err="1"/>
              <a:t>Tsirimpis</a:t>
            </a:r>
            <a:r>
              <a:rPr lang="en-US" sz="1600" dirty="0"/>
              <a:t> V, </a:t>
            </a:r>
            <a:r>
              <a:rPr lang="en-US" sz="1600" dirty="0" err="1"/>
              <a:t>Kafetzis</a:t>
            </a:r>
            <a:r>
              <a:rPr lang="en-US" sz="1600" dirty="0"/>
              <a:t> D, </a:t>
            </a:r>
            <a:r>
              <a:rPr lang="en-US" sz="1600" dirty="0" err="1"/>
              <a:t>Tsolas</a:t>
            </a:r>
            <a:r>
              <a:rPr lang="en-US" sz="1600" dirty="0"/>
              <a:t> G, </a:t>
            </a:r>
            <a:r>
              <a:rPr lang="en-US" sz="1600" dirty="0" err="1"/>
              <a:t>Fotis</a:t>
            </a:r>
            <a:r>
              <a:rPr lang="en-US" sz="1600" dirty="0"/>
              <a:t> L. The importance of heart and brain imaging in children and adolescents with multisystem inflammatory syndrome in children (mis-c). </a:t>
            </a:r>
            <a:r>
              <a:rPr lang="en-US" sz="1600" i="1" dirty="0"/>
              <a:t>Rheumatology International</a:t>
            </a:r>
            <a:r>
              <a:rPr lang="en-US" sz="1600" dirty="0"/>
              <a:t>. 2021;41(6):1037-1044. doi:10.1007/s00296-021-04845-z 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13. Cole LD, Osborne CM, Silveira LJ, et al. IVIG compared with IVIG plus infliximab in multisystem inflammatory syndrome in children. </a:t>
            </a:r>
            <a:r>
              <a:rPr lang="en-US" sz="1600" i="1" dirty="0"/>
              <a:t>Pediatrics</a:t>
            </a:r>
            <a:r>
              <a:rPr lang="en-US" sz="1600" dirty="0"/>
              <a:t>. 2021;148(6). doi:10.1542/peds.2021-052702</a:t>
            </a:r>
          </a:p>
          <a:p>
            <a:endParaRPr lang="en-US" sz="1600" dirty="0"/>
          </a:p>
          <a:p>
            <a:r>
              <a:rPr lang="en-US" sz="1600" dirty="0"/>
              <a:t>14. Mahmoud S, El-</a:t>
            </a:r>
            <a:r>
              <a:rPr lang="en-US" sz="1600" dirty="0" err="1"/>
              <a:t>Kalliny</a:t>
            </a:r>
            <a:r>
              <a:rPr lang="en-US" sz="1600" dirty="0"/>
              <a:t> M, </a:t>
            </a:r>
            <a:r>
              <a:rPr lang="en-US" sz="1600" dirty="0" err="1"/>
              <a:t>Kotby</a:t>
            </a:r>
            <a:r>
              <a:rPr lang="en-US" sz="1600" dirty="0"/>
              <a:t> A, El-</a:t>
            </a:r>
            <a:r>
              <a:rPr lang="en-US" sz="1600" dirty="0" err="1"/>
              <a:t>Ganzoury</a:t>
            </a:r>
            <a:r>
              <a:rPr lang="en-US" sz="1600" dirty="0"/>
              <a:t> M, </a:t>
            </a:r>
            <a:r>
              <a:rPr lang="en-US" sz="1600" dirty="0" err="1"/>
              <a:t>Fouda</a:t>
            </a:r>
            <a:r>
              <a:rPr lang="en-US" sz="1600" dirty="0"/>
              <a:t> E, Ibrahim H. Treatment of mis-c in children and adolescents. </a:t>
            </a:r>
            <a:r>
              <a:rPr lang="en-US" sz="1600" i="1" dirty="0"/>
              <a:t>Current Pediatrics Reports</a:t>
            </a:r>
            <a:r>
              <a:rPr lang="en-US" sz="1600" dirty="0"/>
              <a:t>. 2022. doi:10.1007/s40124-021-00259-4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4400" y="903996"/>
            <a:ext cx="40912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CME: Identification and Management of Multisystem Inflammatory Syndrome in Children</a:t>
            </a:r>
            <a:endParaRPr lang="en-US" sz="10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498760" y="7968932"/>
            <a:ext cx="16129636" cy="12921588"/>
            <a:chOff x="33141828" y="26342432"/>
            <a:chExt cx="16916400" cy="4140151"/>
          </a:xfrm>
        </p:grpSpPr>
        <p:sp>
          <p:nvSpPr>
            <p:cNvPr id="38" name="TextBox 37"/>
            <p:cNvSpPr txBox="1"/>
            <p:nvPr/>
          </p:nvSpPr>
          <p:spPr>
            <a:xfrm>
              <a:off x="33141828" y="26747352"/>
              <a:ext cx="16916400" cy="37352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Treatment</a:t>
              </a: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IVIG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2 g/kg based on ideal weight over 10-24 hours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3,8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Aspirin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- 30-50 mg/kg/d until afebrile, then 3-5 mg/kg/d x 48 hrs.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5,6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Corticosteroids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- 1-2 mg/kg/day IV methylprednisolone up to 10-30 mg/kg/day in refractory disease.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  Transition to PO and taper upon discharge.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Anakinra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- for refractory disease after high dose glucocorticoids.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6  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1-8 mg/kg/day SQ.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3,5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  Monitor LFTs.</a:t>
              </a: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Infliximab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- single dose of 10 mg/kg.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Tocilizumab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- 12 mg/kg IV if &lt; 30 kg and 8 mg/kg IV if &gt; 30 kg.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Obtain CMP, CBC, lipid panel before initiation and during treatment. Not as well studied in pediatric patients. </a:t>
              </a: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Thromboprophylaxis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Enoxaparin at 0.5 mg/kg SQ BID for 2+ weeks after discharge if EF&lt; 35%, longer if thrombosis or significant coronary artery aneurysms.</a:t>
              </a:r>
              <a:r>
                <a:rPr lang="en-US" sz="3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3,6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u="sng" dirty="0">
                  <a:latin typeface="Arial" panose="020B0604020202020204" pitchFamily="34" charset="0"/>
                  <a:cs typeface="Arial" panose="020B0604020202020204" pitchFamily="34" charset="0"/>
                </a:rPr>
                <a:t>Supportive Care and Empiric Treatment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– Fluid management, respiratory and cardiovascular support.  Empiric broad spectrum antibiotics for septic shock-like picture.</a:t>
              </a:r>
              <a:endParaRPr lang="en-US" sz="32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</a:p>
            <a:p>
              <a:pPr marL="457200" indent="-457200">
                <a:buFontTx/>
                <a:buChar char="-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Cardiology reassessment for those who presented with myocardial dysfunction</a:t>
              </a:r>
            </a:p>
            <a:p>
              <a:pPr marL="457200" indent="-457200">
                <a:buFontTx/>
                <a:buChar char="-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Cardiac MRI at 2-6 months after diagnosis if significant LV dysfunction.</a:t>
              </a:r>
            </a:p>
            <a:p>
              <a:pPr marL="457200" indent="-457200">
                <a:buFontTx/>
                <a:buChar char="-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Echocardiograms – at 1-2 weeks and 4-6 weeks after diagnosis</a:t>
              </a:r>
            </a:p>
            <a:p>
              <a:pPr marL="457200" indent="-457200">
                <a:buFontTx/>
                <a:buChar char="-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Consider Holter monitor at discharge for arrhythmias or conduction disturbances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141828" y="26342432"/>
              <a:ext cx="16916400" cy="355008"/>
            </a:xfrm>
            <a:prstGeom prst="rect">
              <a:avLst/>
            </a:prstGeom>
            <a:solidFill>
              <a:srgbClr val="95B3D7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Management and Follow-Up</a:t>
              </a: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CF19A658-8650-04EB-E97F-8D4A45349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0438" y="21048663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87B6B-2F7F-67E9-145C-C8459F7E067F}"/>
              </a:ext>
            </a:extLst>
          </p:cNvPr>
          <p:cNvSpPr/>
          <p:nvPr/>
        </p:nvSpPr>
        <p:spPr>
          <a:xfrm>
            <a:off x="1081266" y="13085450"/>
            <a:ext cx="17779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April 2020, the first cases of children presenting with Kawasaki Disease-like symptoms were reported in Europe.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These cases were geographically and temporally associated with COVID-19 outbreaks, leading to the hypothesis this was a post viral inflammatory response to COVID-19.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1,3-6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The World Health Organization (WHO) named this condition Multisystem Inflammatory Syndrome in Children and Adolescents (MIS-C).</a:t>
            </a:r>
            <a:r>
              <a:rPr lang="en-US" sz="32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1AC525-A46C-2AE5-6549-343E0A62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09857"/>
              </p:ext>
            </p:extLst>
          </p:nvPr>
        </p:nvGraphicFramePr>
        <p:xfrm>
          <a:off x="838200" y="16744949"/>
          <a:ext cx="17854962" cy="8544560"/>
        </p:xfrm>
        <a:graphic>
          <a:graphicData uri="http://schemas.openxmlformats.org/drawingml/2006/table">
            <a:tbl>
              <a:tblPr/>
              <a:tblGrid>
                <a:gridCol w="8523788">
                  <a:extLst>
                    <a:ext uri="{9D8B030D-6E8A-4147-A177-3AD203B41FA5}">
                      <a16:colId xmlns:a16="http://schemas.microsoft.com/office/drawing/2014/main" val="3398465894"/>
                    </a:ext>
                  </a:extLst>
                </a:gridCol>
                <a:gridCol w="9331174">
                  <a:extLst>
                    <a:ext uri="{9D8B030D-6E8A-4147-A177-3AD203B41FA5}">
                      <a16:colId xmlns:a16="http://schemas.microsoft.com/office/drawing/2014/main" val="2842065279"/>
                    </a:ext>
                  </a:extLst>
                </a:gridCol>
              </a:tblGrid>
              <a:tr h="54949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 Definition</a:t>
                      </a:r>
                      <a:r>
                        <a:rPr lang="en-US" sz="32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  <a:r>
                        <a:rPr lang="en-US" sz="32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01190"/>
                  </a:ext>
                </a:extLst>
              </a:tr>
              <a:tr h="6372381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21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 for </a:t>
                      </a:r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h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evidence of inflammation (e.g., elevated CRP, ESR, fibrinogen, procalcitonin, d-dimer, ferritin, LDH, IL-6, neutrophilia, lymphocytopenia, low serum albumin)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of severe illness requiring hospitalization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Multisystem involvement of &gt;2 organs (cardiac, renal, hematologic, gastrointestinal, dermatologic, or neurologic)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alternative dx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recent or current SARS-CoV-2 infection or exposure to suspected or confirmed COVID-19 case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&lt;19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 for </a:t>
                      </a:r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days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 CRP, ESR, or procalcitonin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Multisystem involvement: 2+ of the following: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Rash, conjunctivitis, mucocutaneous inflammation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Hypotension or shock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involvement 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Coagulopathy 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GI symptoms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of the following: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PCR test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antigen test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serology</a:t>
                      </a:r>
                    </a:p>
                    <a:p>
                      <a:pPr marL="742950" lvl="1" indent="-28575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with a person with COVID-19 infection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other obvious microbial cause of inflammation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75170"/>
                  </a:ext>
                </a:extLst>
              </a:tr>
            </a:tbl>
          </a:graphicData>
        </a:graphic>
      </p:graphicFrame>
      <p:pic>
        <p:nvPicPr>
          <p:cNvPr id="1031" name="Picture 7">
            <a:extLst>
              <a:ext uri="{FF2B5EF4-FFF2-40B4-BE49-F238E27FC236}">
                <a16:creationId xmlns:a16="http://schemas.microsoft.com/office/drawing/2014/main" id="{5A4B3CE1-3705-D6E5-7DFB-D42BEA0C6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6141" r="6539" b="6496"/>
          <a:stretch/>
        </p:blipFill>
        <p:spPr bwMode="auto">
          <a:xfrm>
            <a:off x="19466265" y="9765750"/>
            <a:ext cx="10964258" cy="112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F6A979C-9417-788C-0B60-21A0B9E36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7800" y="10386094"/>
            <a:ext cx="633355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5C35102-F397-A9A8-1B62-645E9E760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25336"/>
              </p:ext>
            </p:extLst>
          </p:nvPr>
        </p:nvGraphicFramePr>
        <p:xfrm>
          <a:off x="788278" y="27377975"/>
          <a:ext cx="17942314" cy="9128148"/>
        </p:xfrm>
        <a:graphic>
          <a:graphicData uri="http://schemas.openxmlformats.org/drawingml/2006/table">
            <a:tbl>
              <a:tblPr/>
              <a:tblGrid>
                <a:gridCol w="3174122">
                  <a:extLst>
                    <a:ext uri="{9D8B030D-6E8A-4147-A177-3AD203B41FA5}">
                      <a16:colId xmlns:a16="http://schemas.microsoft.com/office/drawing/2014/main" val="183834244"/>
                    </a:ext>
                  </a:extLst>
                </a:gridCol>
                <a:gridCol w="14768192">
                  <a:extLst>
                    <a:ext uri="{9D8B030D-6E8A-4147-A177-3AD203B41FA5}">
                      <a16:colId xmlns:a16="http://schemas.microsoft.com/office/drawing/2014/main" val="2561601594"/>
                    </a:ext>
                  </a:extLst>
                </a:gridCol>
              </a:tblGrid>
              <a:tr h="4213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Signs, Symptoms, and </a:t>
                      </a:r>
                      <a:r>
                        <a:rPr lang="en-US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Complications</a:t>
                      </a:r>
                      <a:r>
                        <a:rPr lang="en-US" sz="3200" b="1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872"/>
                  </a:ext>
                </a:extLst>
              </a:tr>
              <a:tr h="5827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Fever, myalgias, lymphadenopathy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71265"/>
                  </a:ext>
                </a:extLst>
              </a:tr>
              <a:tr h="6699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Dermatologic*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Mucocutaneous, maculopapular or petechial rash, desquamation, erythroderma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665410"/>
                  </a:ext>
                </a:extLst>
              </a:tr>
              <a:tr h="6699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Neurologic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Headache,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meningismus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encephalopathy, altered mental status, focal neurological deficits, papilledema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54207"/>
                  </a:ext>
                </a:extLst>
              </a:tr>
              <a:tr h="6699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HEENT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Conjunctivitis without exudate, lip swelling/redness, oropharyngeal erythema, strawberry tongue, sore throat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79157"/>
                  </a:ext>
                </a:extLst>
              </a:tr>
              <a:tr h="116722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Cardiovascular*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myocarditis, left ventricular dysfunction, low ejection fraction, coronary artery abnormalities (dilation, aneurysms), vasculitis, arrhythmia, valvular dysfunction, pericardial effusion, cardiovascular shock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667108"/>
                  </a:ext>
                </a:extLst>
              </a:tr>
              <a:tr h="918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Cough, respiratory distress, hypoxia, pulmonary infiltrates, pulmonary edema, atelectasis, pulmonary embolism, acute respiratory distress syndrome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62343"/>
                  </a:ext>
                </a:extLst>
              </a:tr>
              <a:tr h="34419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Hematologic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Thrombocytopenia, neutrophilia, lymphopenia</a:t>
                      </a:r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ncreased PT/PTT</a:t>
                      </a:r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 fibrinogen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71739"/>
                  </a:ext>
                </a:extLst>
              </a:tr>
              <a:tr h="9185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Gastrointestinal*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pain, diarrhea, nausea, vomiting, mesenteric lymphadenitis, peritonitis, ileitis, colitis, ascites, ileus, GI bleed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79701"/>
                  </a:ext>
                </a:extLst>
              </a:tr>
              <a:tr h="42130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kidney injury, renal failure, hyponatremia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3840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7FB92C6-091E-2268-09E7-A2715BD41FED}"/>
              </a:ext>
            </a:extLst>
          </p:cNvPr>
          <p:cNvSpPr txBox="1"/>
          <p:nvPr/>
        </p:nvSpPr>
        <p:spPr>
          <a:xfrm>
            <a:off x="1116874" y="25395621"/>
            <a:ext cx="18135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err="1"/>
              <a:t>a</a:t>
            </a:r>
            <a:r>
              <a:rPr lang="en-US" sz="2800" dirty="0" err="1"/>
              <a:t>Data</a:t>
            </a:r>
            <a:r>
              <a:rPr lang="en-US" sz="2800" dirty="0"/>
              <a:t> adapted from Centers for Disease Control</a:t>
            </a:r>
            <a:r>
              <a:rPr lang="en-US" sz="2800" baseline="30000" dirty="0"/>
              <a:t>7</a:t>
            </a:r>
            <a:endParaRPr lang="en-US" sz="2800" dirty="0"/>
          </a:p>
          <a:p>
            <a:r>
              <a:rPr lang="en-US" sz="2800" baseline="30000" dirty="0" err="1"/>
              <a:t>b</a:t>
            </a:r>
            <a:r>
              <a:rPr lang="en-US" sz="2800" dirty="0" err="1"/>
              <a:t>Data</a:t>
            </a:r>
            <a:r>
              <a:rPr lang="en-US" sz="2800" dirty="0"/>
              <a:t> adapted from World Health Organization</a:t>
            </a:r>
            <a:r>
              <a:rPr lang="en-US" sz="2800" baseline="30000" dirty="0"/>
              <a:t>8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C5287D-6C9F-A9B9-F19B-3A4DB9C7AB9A}"/>
              </a:ext>
            </a:extLst>
          </p:cNvPr>
          <p:cNvSpPr txBox="1"/>
          <p:nvPr/>
        </p:nvSpPr>
        <p:spPr>
          <a:xfrm>
            <a:off x="761484" y="36658077"/>
            <a:ext cx="9423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adapted from multiple studies.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*Most common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00F7D3-30E5-1D0F-0D9D-7217DAC3AE62}"/>
              </a:ext>
            </a:extLst>
          </p:cNvPr>
          <p:cNvSpPr txBox="1"/>
          <p:nvPr/>
        </p:nvSpPr>
        <p:spPr>
          <a:xfrm>
            <a:off x="19385139" y="21017229"/>
            <a:ext cx="14376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from Henderson LA, Canna SW, Friedman KG,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Table 3 for Tier 1 evaluation and notes</a:t>
            </a:r>
          </a:p>
          <a:p>
            <a:r>
              <a:rPr lang="en-US" sz="1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Table 4 for Tier 2 evaluation and notes</a:t>
            </a:r>
          </a:p>
          <a:p>
            <a:r>
              <a:rPr lang="en-US" sz="1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CRP or ESR is elevated AND at least one of following (thrombocytopenia, lymphocytopenia, neutrophilia, hyponatremia, hypoalbuminemia) then Tier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90A5D6-7015-8F72-902B-EEA7B316E33F}"/>
              </a:ext>
            </a:extLst>
          </p:cNvPr>
          <p:cNvSpPr txBox="1"/>
          <p:nvPr/>
        </p:nvSpPr>
        <p:spPr>
          <a:xfrm>
            <a:off x="30430523" y="9897409"/>
            <a:ext cx="36910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American College of Rheumatology (ACR) developed guidelines for the diagnosis and management of MIS-C.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  Recommendations from the ACR and other organizations were taken into consideration to develop this approach to diagnosis.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6422" y="26587026"/>
            <a:ext cx="17978448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/>
              <a:t>Table 2</a:t>
            </a:r>
            <a:r>
              <a:rPr lang="en-US" sz="4000" dirty="0"/>
              <a:t>.  Signs, Symptoms, and Complications of MIS-C by System</a:t>
            </a:r>
            <a:endParaRPr lang="en-US" sz="4000" dirty="0">
              <a:latin typeface="+mj-lt"/>
              <a:cs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3562A1-DE84-4B50-F4AD-DBBD84D7E900}"/>
              </a:ext>
            </a:extLst>
          </p:cNvPr>
          <p:cNvSpPr txBox="1"/>
          <p:nvPr/>
        </p:nvSpPr>
        <p:spPr>
          <a:xfrm>
            <a:off x="34517929" y="20738682"/>
            <a:ext cx="1612963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6ED3C5-7403-D9A9-3013-01450C591D0D}"/>
              </a:ext>
            </a:extLst>
          </p:cNvPr>
          <p:cNvSpPr txBox="1"/>
          <p:nvPr/>
        </p:nvSpPr>
        <p:spPr>
          <a:xfrm>
            <a:off x="34500828" y="21846678"/>
            <a:ext cx="16146737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fontAlgn="base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 children presenting with symptoms suspicious for MIS-C and probable exposure to SARS-CoV-2 should be referred to the emergency department for further workup.</a:t>
            </a:r>
          </a:p>
          <a:p>
            <a:pPr marL="457200" indent="-457200" fontAlgn="base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Suspicion for MIS-C should not preclude workup for other causes of a patient presentation.  </a:t>
            </a:r>
          </a:p>
          <a:p>
            <a:pPr marL="457200" indent="-457200" fontAlgn="base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tiered approach to the workup of MIS-C should be employed in the emergency setting, unless a child is acutely ill, in which case immediate supportive measures and empiric treatment should be started while a full workup is obtained. </a:t>
            </a:r>
          </a:p>
          <a:p>
            <a:pPr marL="457200" indent="-457200" fontAlgn="base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Knowledge regarding the best treatment strategies is constantly evolving and providers should keep apprised of the latest recommendations. </a:t>
            </a:r>
          </a:p>
          <a:p>
            <a:pPr marL="457200" indent="-457200" fontAlgn="base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long-term sequelae of MIS-C remain largely unknown. Close follow-up of children with MIS-C will be needed to gain this knowledge.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6188D6E7-75FD-AD45-1270-278BE771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0438" y="29299544"/>
            <a:ext cx="40924162" cy="401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521122C8-604A-A03E-8B18-ADBECFCE2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94157"/>
              </p:ext>
            </p:extLst>
          </p:nvPr>
        </p:nvGraphicFramePr>
        <p:xfrm>
          <a:off x="19790290" y="23295439"/>
          <a:ext cx="13935763" cy="5582920"/>
        </p:xfrm>
        <a:graphic>
          <a:graphicData uri="http://schemas.openxmlformats.org/drawingml/2006/table">
            <a:tbl>
              <a:tblPr/>
              <a:tblGrid>
                <a:gridCol w="6342559">
                  <a:extLst>
                    <a:ext uri="{9D8B030D-6E8A-4147-A177-3AD203B41FA5}">
                      <a16:colId xmlns:a16="http://schemas.microsoft.com/office/drawing/2014/main" val="2723461592"/>
                    </a:ext>
                  </a:extLst>
                </a:gridCol>
                <a:gridCol w="7593204">
                  <a:extLst>
                    <a:ext uri="{9D8B030D-6E8A-4147-A177-3AD203B41FA5}">
                      <a16:colId xmlns:a16="http://schemas.microsoft.com/office/drawing/2014/main" val="3757698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 Evaluation</a:t>
                      </a:r>
                      <a:endParaRPr lang="en-US" sz="30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Notes, Findings Suggestive of MIS-C</a:t>
                      </a:r>
                      <a:endParaRPr lang="en-US" sz="30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74065"/>
                  </a:ext>
                </a:extLst>
              </a:tr>
              <a:tr h="3277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 (platelets &lt; 150,000/</a:t>
                      </a:r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Lymphopenia</a:t>
                      </a:r>
                      <a:r>
                        <a:rPr lang="en-US" sz="2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(ALC &lt; 1,000/</a:t>
                      </a:r>
                      <a:r>
                        <a:rPr lang="el-G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Neutrophilia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Leukocytosis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083626"/>
                  </a:ext>
                </a:extLst>
              </a:tr>
              <a:tr h="15359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CMP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Hyponatremia (Na &lt; 135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mmoles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/liter)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Hypoalbuminemia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ALT/AST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23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 +/- CRP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 </a:t>
                      </a:r>
                      <a:r>
                        <a:rPr lang="en-US" sz="2800" b="0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mm/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 </a:t>
                      </a:r>
                      <a:r>
                        <a:rPr lang="en-US" sz="2800" b="0" i="0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mg/dl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776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SARS-CoV-2 PCR and/or serology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1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Blood Cultures 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primary vs concomitant bacteremia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74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 Urinalysis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24144"/>
                  </a:ext>
                </a:extLst>
              </a:tr>
            </a:tbl>
          </a:graphicData>
        </a:graphic>
      </p:graphicFrame>
      <p:sp>
        <p:nvSpPr>
          <p:cNvPr id="69" name="Rectangle 10">
            <a:extLst>
              <a:ext uri="{FF2B5EF4-FFF2-40B4-BE49-F238E27FC236}">
                <a16:creationId xmlns:a16="http://schemas.microsoft.com/office/drawing/2014/main" id="{4EC21389-246C-512D-6BA4-0F9BEA49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1865" y="25688403"/>
            <a:ext cx="120061958" cy="12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D1EBE5-59D9-E66F-F69A-80BC63829B1C}"/>
              </a:ext>
            </a:extLst>
          </p:cNvPr>
          <p:cNvSpPr txBox="1"/>
          <p:nvPr/>
        </p:nvSpPr>
        <p:spPr>
          <a:xfrm>
            <a:off x="19252343" y="22580860"/>
            <a:ext cx="14869207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Tier 1 Evaluation Labs and Suggestive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US" sz="3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8AC4C3E-3B48-4BD8-5696-39153FC440A8}"/>
              </a:ext>
            </a:extLst>
          </p:cNvPr>
          <p:cNvSpPr txBox="1"/>
          <p:nvPr/>
        </p:nvSpPr>
        <p:spPr>
          <a:xfrm>
            <a:off x="714715" y="15780243"/>
            <a:ext cx="17978447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/>
              <a:t>Table 1.</a:t>
            </a:r>
            <a:r>
              <a:rPr lang="en-US" sz="4000" dirty="0"/>
              <a:t> CDC and WHO Case Definitions for Diagnosis of MIS-C</a:t>
            </a:r>
            <a:endParaRPr lang="en-US" sz="4000" b="1" dirty="0">
              <a:latin typeface="+mj-lt"/>
              <a:cs typeface="Arial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D9140646-EE2E-A8FF-D47A-BFD12BEFE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6314"/>
              </p:ext>
            </p:extLst>
          </p:nvPr>
        </p:nvGraphicFramePr>
        <p:xfrm>
          <a:off x="19787772" y="29817220"/>
          <a:ext cx="13968464" cy="8096480"/>
        </p:xfrm>
        <a:graphic>
          <a:graphicData uri="http://schemas.openxmlformats.org/drawingml/2006/table">
            <a:tbl>
              <a:tblPr/>
              <a:tblGrid>
                <a:gridCol w="3222110">
                  <a:extLst>
                    <a:ext uri="{9D8B030D-6E8A-4147-A177-3AD203B41FA5}">
                      <a16:colId xmlns:a16="http://schemas.microsoft.com/office/drawing/2014/main" val="1602129619"/>
                    </a:ext>
                  </a:extLst>
                </a:gridCol>
                <a:gridCol w="10746354">
                  <a:extLst>
                    <a:ext uri="{9D8B030D-6E8A-4147-A177-3AD203B41FA5}">
                      <a16:colId xmlns:a16="http://schemas.microsoft.com/office/drawing/2014/main" val="673524241"/>
                    </a:ext>
                  </a:extLst>
                </a:gridCol>
              </a:tblGrid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 Evaluation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Notes, Findings Suggestive of MIS-C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86330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BNP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 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82243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Troponin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 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691566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Procalcitonin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Increased, even in absence of bacterial infection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033986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Ferritin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153196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D-dimer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79827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PT, PTT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11702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Fibrinogen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808857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LDH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973272"/>
                  </a:ext>
                </a:extLst>
              </a:tr>
              <a:tr h="2941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Cytokine Panel 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Elevated levels of IL-6, TNF, IL-10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596403"/>
                  </a:ext>
                </a:extLst>
              </a:tr>
              <a:tr h="5984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 Panel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719311"/>
                  </a:ext>
                </a:extLst>
              </a:tr>
              <a:tr h="4677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EKG</a:t>
                      </a:r>
                      <a:endParaRPr lang="en-US" sz="2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 for conduction abnormalities, arrhythmias, ischemia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884407"/>
                  </a:ext>
                </a:extLst>
              </a:tr>
              <a:tr h="81491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Echocardiogram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 for: Decreased myocardial function, low EF, ventricular dysfunction, valvular dysfunction, pericardial effusion, coronary artery measurements indexed to BSA → z-score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092719"/>
                  </a:ext>
                </a:extLst>
              </a:tr>
            </a:tbl>
          </a:graphicData>
        </a:graphic>
      </p:graphicFrame>
      <p:sp>
        <p:nvSpPr>
          <p:cNvPr id="76" name="Rectangle 11">
            <a:extLst>
              <a:ext uri="{FF2B5EF4-FFF2-40B4-BE49-F238E27FC236}">
                <a16:creationId xmlns:a16="http://schemas.microsoft.com/office/drawing/2014/main" id="{30DCFEA9-652C-01DC-3D88-77E6A207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876" y="29296924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FBEB9D-B4DF-1389-6E1B-755CFD6AF6DA}"/>
              </a:ext>
            </a:extLst>
          </p:cNvPr>
          <p:cNvSpPr txBox="1"/>
          <p:nvPr/>
        </p:nvSpPr>
        <p:spPr>
          <a:xfrm>
            <a:off x="19198354" y="29169349"/>
            <a:ext cx="14880279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Table 4.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Tier 2 Evaluation Labs and Suggestive Findings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3615C7-FD29-1514-1EF1-79299FBD8D23}"/>
              </a:ext>
            </a:extLst>
          </p:cNvPr>
          <p:cNvSpPr txBox="1"/>
          <p:nvPr/>
        </p:nvSpPr>
        <p:spPr>
          <a:xfrm>
            <a:off x="678675" y="8046324"/>
            <a:ext cx="1807648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Abstract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F8F7EE-FA5D-B21B-7774-FCE4E3D5C1AF}"/>
              </a:ext>
            </a:extLst>
          </p:cNvPr>
          <p:cNvSpPr txBox="1"/>
          <p:nvPr/>
        </p:nvSpPr>
        <p:spPr>
          <a:xfrm>
            <a:off x="714715" y="9167597"/>
            <a:ext cx="18062790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Multisystem inflammatory syndrome in children and adolescents (MIS-C) was first described in Europe in April 2020 as a post viral inflammatory syndrome. Since then it has gained attention worldwide and become better understood.  This CME summarizes current best practices regarding its work-up, diagnosis, treatment strategies and follow-up. </a:t>
            </a:r>
            <a:b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26669</TotalTime>
  <Words>1793</Words>
  <Application>Microsoft Macintosh PowerPoint</Application>
  <PresentationFormat>Custom</PresentationFormat>
  <Paragraphs>170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Times New Roman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Monica Giacomucci</dc:creator>
  <cp:keywords/>
  <dc:description/>
  <cp:lastModifiedBy>Sarah Lasser</cp:lastModifiedBy>
  <cp:revision>130</cp:revision>
  <dcterms:created xsi:type="dcterms:W3CDTF">2017-04-15T00:49:32Z</dcterms:created>
  <dcterms:modified xsi:type="dcterms:W3CDTF">2022-04-29T01:01:24Z</dcterms:modified>
  <cp:category/>
</cp:coreProperties>
</file>