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p:restoredTop sz="98776" autoAdjust="0"/>
  </p:normalViewPr>
  <p:slideViewPr>
    <p:cSldViewPr>
      <p:cViewPr>
        <p:scale>
          <a:sx n="24" d="100"/>
          <a:sy n="24" d="100"/>
        </p:scale>
        <p:origin x="912" y="-888"/>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4/23/22</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6A9CECE2-8740-871A-3115-56D986D34335}"/>
              </a:ext>
            </a:extLst>
          </p:cNvPr>
          <p:cNvPicPr>
            <a:picLocks noChangeAspect="1"/>
          </p:cNvPicPr>
          <p:nvPr/>
        </p:nvPicPr>
        <p:blipFill rotWithShape="1">
          <a:blip r:embed="rId2">
            <a:extLst>
              <a:ext uri="{28A0092B-C50C-407E-A947-70E740481C1C}">
                <a14:useLocalDpi xmlns:a14="http://schemas.microsoft.com/office/drawing/2010/main" val="0"/>
              </a:ext>
            </a:extLst>
          </a:blip>
          <a:srcRect l="4232" r="2689"/>
          <a:stretch/>
        </p:blipFill>
        <p:spPr>
          <a:xfrm>
            <a:off x="34594800" y="9119601"/>
            <a:ext cx="14173598" cy="12243816"/>
          </a:xfrm>
          <a:prstGeom prst="rect">
            <a:avLst/>
          </a:prstGeom>
          <a:ln>
            <a:noFill/>
          </a:ln>
        </p:spPr>
      </p:pic>
      <p:sp>
        <p:nvSpPr>
          <p:cNvPr id="13" name="TextBox 12"/>
          <p:cNvSpPr txBox="1"/>
          <p:nvPr/>
        </p:nvSpPr>
        <p:spPr>
          <a:xfrm>
            <a:off x="1066800" y="8305800"/>
            <a:ext cx="169164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66800" y="9525000"/>
            <a:ext cx="16916400" cy="60324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r>
              <a:rPr lang="en-US" sz="4400" dirty="0">
                <a:solidFill>
                  <a:schemeClr val="tx1"/>
                </a:solidFill>
              </a:rPr>
              <a:t>Numerous neurobiological, developmental, psychological and other medical diagnoses and conditions symptomatically mimic attention deficit hyperactivity disorder (ADHD) in the pediatric population. Many of these disorders are comorbid with ADHD, but they may also be misdiagnosed as ADHD. Due to similar symptomatology, these conditions must all be included when formulating a differential diagnosis. Accurately diagnosing a child with ADHD requires a thorough evaluation and work-up to rule out these diagnoses on the differential.</a:t>
            </a:r>
          </a:p>
          <a:p>
            <a:pPr algn="just"/>
            <a:endParaRPr lang="en-US" sz="2000" dirty="0">
              <a:latin typeface="+mj-lt"/>
              <a:cs typeface="Arial" panose="020B0604020202020204" pitchFamily="34" charset="0"/>
            </a:endParaRPr>
          </a:p>
        </p:txBody>
      </p:sp>
      <p:sp>
        <p:nvSpPr>
          <p:cNvPr id="20" name="TextBox 19"/>
          <p:cNvSpPr txBox="1"/>
          <p:nvPr/>
        </p:nvSpPr>
        <p:spPr>
          <a:xfrm>
            <a:off x="11608981" y="3886200"/>
            <a:ext cx="27988438" cy="4579715"/>
          </a:xfrm>
          <a:prstGeom prst="rect">
            <a:avLst/>
          </a:prstGeom>
          <a:noFill/>
        </p:spPr>
        <p:txBody>
          <a:bodyPr wrap="square" rtlCol="0">
            <a:spAutoFit/>
          </a:bodyPr>
          <a:lstStyle/>
          <a:p>
            <a:pPr algn="ctr"/>
            <a:r>
              <a:rPr lang="en-US" sz="9000" b="1" dirty="0">
                <a:latin typeface="+mj-lt"/>
                <a:cs typeface="Arial"/>
              </a:rPr>
              <a:t>Elena Schatell, MMS (c), MPH (c) </a:t>
            </a:r>
          </a:p>
          <a:p>
            <a:pPr algn="ctr"/>
            <a:endParaRPr lang="en-US" sz="1400" b="1" dirty="0">
              <a:latin typeface="+mj-lt"/>
              <a:cs typeface="Arial"/>
            </a:endParaRPr>
          </a:p>
          <a:p>
            <a:pPr algn="ctr">
              <a:lnSpc>
                <a:spcPct val="80000"/>
              </a:lnSpc>
            </a:pPr>
            <a:r>
              <a:rPr lang="en-US" sz="8000" b="1" dirty="0">
                <a:latin typeface="+mj-lt"/>
                <a:cs typeface="Arial"/>
              </a:rPr>
              <a:t>Faculty Advisor: Sharonda Felton, PA-C</a:t>
            </a:r>
            <a:endParaRPr lang="en-US" sz="2400" b="1" dirty="0">
              <a:latin typeface="+mj-lt"/>
              <a:cs typeface="Arial"/>
            </a:endParaRPr>
          </a:p>
          <a:p>
            <a:pPr algn="ctr">
              <a:lnSpc>
                <a:spcPct val="80000"/>
              </a:lnSpc>
            </a:pPr>
            <a:r>
              <a:rPr lang="en-US" sz="7200" b="1" dirty="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998413" y="15944671"/>
            <a:ext cx="16962120" cy="10452484"/>
            <a:chOff x="1209773" y="16457283"/>
            <a:chExt cx="16962120" cy="8805417"/>
          </a:xfrm>
        </p:grpSpPr>
        <p:sp>
          <p:nvSpPr>
            <p:cNvPr id="37" name="TextBox 36"/>
            <p:cNvSpPr txBox="1"/>
            <p:nvPr/>
          </p:nvSpPr>
          <p:spPr>
            <a:xfrm>
              <a:off x="1255493" y="17480133"/>
              <a:ext cx="16916400" cy="778256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marL="1023735" indent="-1023735">
                <a:buSzPct val="100000"/>
                <a:buFontTx/>
                <a:buChar char="●"/>
                <a:defRPr/>
              </a:pPr>
              <a:r>
                <a:rPr lang="en-US" sz="4400" kern="0" dirty="0">
                  <a:ea typeface="Arial"/>
                  <a:cs typeface="Arial"/>
                  <a:sym typeface="Arial"/>
                </a:rPr>
                <a:t>ADHD is one of the most common childhood neurobehavioral diagnoses, with an estimated </a:t>
              </a:r>
              <a:r>
                <a:rPr lang="en-US" sz="4400" b="1" kern="0" dirty="0">
                  <a:ea typeface="Arial"/>
                  <a:cs typeface="Arial"/>
                  <a:sym typeface="Arial"/>
                </a:rPr>
                <a:t>6 million (11%) </a:t>
              </a:r>
              <a:r>
                <a:rPr lang="en-US" sz="4400" kern="0" dirty="0">
                  <a:ea typeface="Arial"/>
                  <a:cs typeface="Arial"/>
                  <a:sym typeface="Arial"/>
                </a:rPr>
                <a:t>of children ages 5-17 have been diagnosed with ADHD in the United States. It is unclear how many are misdiagnosed.</a:t>
              </a:r>
              <a:r>
                <a:rPr lang="en-US" sz="4400" kern="0" baseline="30000" dirty="0">
                  <a:ea typeface="Arial"/>
                  <a:cs typeface="Arial"/>
                  <a:sym typeface="Arial"/>
                </a:rPr>
                <a:t>1,2</a:t>
              </a:r>
            </a:p>
            <a:p>
              <a:pPr marL="1023735" indent="-1023735">
                <a:buSzPct val="100000"/>
                <a:buFontTx/>
                <a:buChar char="●"/>
                <a:defRPr/>
              </a:pPr>
              <a:r>
                <a:rPr lang="en-US" sz="4400" kern="0" dirty="0">
                  <a:ea typeface="Arial"/>
                  <a:cs typeface="Arial"/>
                  <a:sym typeface="Arial"/>
                </a:rPr>
                <a:t>Controversy over high diagnostic prevalence of ADHD, ADHD overdiagnosis and misdiagnosis.</a:t>
              </a:r>
              <a:r>
                <a:rPr lang="en-US" sz="4400" kern="0" baseline="30000" dirty="0">
                  <a:ea typeface="Arial"/>
                  <a:cs typeface="Arial"/>
                  <a:sym typeface="Arial"/>
                </a:rPr>
                <a:t>3</a:t>
              </a:r>
            </a:p>
            <a:p>
              <a:pPr marL="1023735" indent="-1023735">
                <a:buSzPct val="100000"/>
                <a:buFontTx/>
                <a:buChar char="●"/>
                <a:defRPr/>
              </a:pPr>
              <a:r>
                <a:rPr lang="en-US" sz="4400" kern="0" dirty="0">
                  <a:ea typeface="Arial"/>
                  <a:cs typeface="Arial"/>
                  <a:sym typeface="Arial"/>
                </a:rPr>
                <a:t>Primary care providers and pediatricians are first line providers who diagnose, treat and refer.</a:t>
              </a:r>
            </a:p>
            <a:p>
              <a:pPr marL="1023735" indent="-1023735">
                <a:buSzPct val="100000"/>
                <a:buFontTx/>
                <a:buChar char="●"/>
                <a:defRPr/>
              </a:pPr>
              <a:r>
                <a:rPr lang="en-US" sz="4400" kern="0" dirty="0">
                  <a:ea typeface="Arial"/>
                  <a:cs typeface="Arial"/>
                  <a:sym typeface="Arial"/>
                </a:rPr>
                <a:t>ADHD is a complex diagnosis because it is based on subjective criteria and its presentation overlaps with numerous other disorders (see Table 1).</a:t>
              </a:r>
            </a:p>
            <a:p>
              <a:pPr marL="1023735" indent="-1023735">
                <a:buSzPct val="100000"/>
                <a:buFontTx/>
                <a:buChar char="●"/>
                <a:defRPr/>
              </a:pPr>
              <a:r>
                <a:rPr lang="en-US" sz="4400" b="1" kern="0" dirty="0">
                  <a:ea typeface="Arial"/>
                  <a:cs typeface="Arial"/>
                  <a:sym typeface="Arial"/>
                </a:rPr>
                <a:t>60%</a:t>
              </a:r>
              <a:r>
                <a:rPr lang="en-US" sz="4400" kern="0" dirty="0">
                  <a:ea typeface="Arial"/>
                  <a:cs typeface="Arial"/>
                  <a:sym typeface="Arial"/>
                </a:rPr>
                <a:t> of children with ADHD have at least one other emotional, psychiatric or behavioral disorder.</a:t>
              </a:r>
              <a:r>
                <a:rPr lang="en-US" sz="4400" kern="0" baseline="30000" dirty="0">
                  <a:ea typeface="Arial"/>
                  <a:cs typeface="Arial"/>
                  <a:sym typeface="Arial"/>
                </a:rPr>
                <a:t>2</a:t>
              </a:r>
              <a:endParaRPr lang="en-US" sz="4000" kern="0" baseline="30000" dirty="0">
                <a:latin typeface="Arial"/>
                <a:ea typeface="Arial"/>
                <a:cs typeface="Arial"/>
                <a:sym typeface="Arial"/>
              </a:endParaRPr>
            </a:p>
          </p:txBody>
        </p:sp>
        <p:sp>
          <p:nvSpPr>
            <p:cNvPr id="36" name="TextBox 35"/>
            <p:cNvSpPr txBox="1"/>
            <p:nvPr/>
          </p:nvSpPr>
          <p:spPr>
            <a:xfrm>
              <a:off x="1209773" y="16457283"/>
              <a:ext cx="16962120" cy="1011185"/>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sp>
        <p:nvSpPr>
          <p:cNvPr id="41" name="TextBox 40"/>
          <p:cNvSpPr txBox="1"/>
          <p:nvPr/>
        </p:nvSpPr>
        <p:spPr>
          <a:xfrm>
            <a:off x="998413" y="26593800"/>
            <a:ext cx="16916400" cy="830997"/>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4800" b="1" dirty="0">
                <a:latin typeface="+mj-lt"/>
                <a:cs typeface="Arial"/>
              </a:rPr>
              <a:t>Table 1. </a:t>
            </a:r>
            <a:r>
              <a:rPr lang="en-US" sz="4800" dirty="0">
                <a:latin typeface="+mj-lt"/>
                <a:cs typeface="Arial"/>
              </a:rPr>
              <a:t>Differential Diagnoses</a:t>
            </a:r>
            <a:r>
              <a:rPr lang="en-US" sz="4800" baseline="30000" dirty="0">
                <a:latin typeface="+mj-lt"/>
                <a:cs typeface="Arial"/>
              </a:rPr>
              <a:t>4-8</a:t>
            </a:r>
          </a:p>
        </p:txBody>
      </p:sp>
      <p:sp>
        <p:nvSpPr>
          <p:cNvPr id="49" name="TextBox 48"/>
          <p:cNvSpPr txBox="1"/>
          <p:nvPr/>
        </p:nvSpPr>
        <p:spPr>
          <a:xfrm>
            <a:off x="33152554" y="22326600"/>
            <a:ext cx="16916400" cy="76944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endParaRPr lang="en-US" sz="1400" dirty="0"/>
          </a:p>
          <a:p>
            <a:pPr marR="0" lvl="0">
              <a:spcBef>
                <a:spcPts val="0"/>
              </a:spcBef>
              <a:spcAft>
                <a:spcPts val="0"/>
              </a:spcAft>
            </a:pPr>
            <a:r>
              <a:rPr lang="en-US" sz="4400" dirty="0">
                <a:cs typeface="Arial" panose="020B0604020202020204" pitchFamily="34" charset="0"/>
              </a:rPr>
              <a:t>Diagnostic challenges:</a:t>
            </a:r>
            <a:endParaRPr lang="en-US" sz="4400" dirty="0">
              <a:cs typeface="Arial" panose="020B0604020202020204" pitchFamily="34" charset="0"/>
              <a:sym typeface="Wingdings" pitchFamily="2" charset="2"/>
            </a:endParaRPr>
          </a:p>
          <a:p>
            <a:pPr marL="571500" marR="0" lvl="0" indent="-571500">
              <a:spcBef>
                <a:spcPts val="0"/>
              </a:spcBef>
              <a:spcAft>
                <a:spcPts val="0"/>
              </a:spcAft>
              <a:buFont typeface="Arial"/>
              <a:buChar char="•"/>
            </a:pPr>
            <a:r>
              <a:rPr lang="en-US" sz="4000" dirty="0">
                <a:cs typeface="Arial" panose="020B0604020202020204" pitchFamily="34" charset="0"/>
                <a:sym typeface="Wingdings" pitchFamily="2" charset="2"/>
              </a:rPr>
              <a:t>ADHD is a diagnosis of exclusion, requires subjective criteria to be met</a:t>
            </a:r>
          </a:p>
          <a:p>
            <a:pPr marL="571500" marR="0" lvl="0" indent="-571500">
              <a:spcBef>
                <a:spcPts val="0"/>
              </a:spcBef>
              <a:spcAft>
                <a:spcPts val="0"/>
              </a:spcAft>
              <a:buFont typeface="Arial"/>
              <a:buChar char="•"/>
            </a:pPr>
            <a:r>
              <a:rPr lang="en-US" sz="4000" dirty="0">
                <a:cs typeface="Arial" panose="020B0604020202020204" pitchFamily="34" charset="0"/>
                <a:sym typeface="Wingdings" pitchFamily="2" charset="2"/>
              </a:rPr>
              <a:t>Rely on adults to recognize presence of ADHD-like behaviors, reach out with concerns, participate </a:t>
            </a:r>
          </a:p>
          <a:p>
            <a:pPr marL="571500" marR="0" lvl="0" indent="-571500">
              <a:spcBef>
                <a:spcPts val="0"/>
              </a:spcBef>
              <a:spcAft>
                <a:spcPts val="0"/>
              </a:spcAft>
              <a:buFont typeface="Arial"/>
              <a:buChar char="•"/>
            </a:pPr>
            <a:r>
              <a:rPr lang="en-US" sz="4000" dirty="0">
                <a:cs typeface="Arial" panose="020B0604020202020204" pitchFamily="34" charset="0"/>
                <a:sym typeface="Wingdings" pitchFamily="2" charset="2"/>
              </a:rPr>
              <a:t>Varied beliefs and perceptions as to what is “acceptable” vs “problematic” behavior</a:t>
            </a:r>
            <a:r>
              <a:rPr lang="en-US" sz="4000" baseline="30000" dirty="0">
                <a:cs typeface="Arial" panose="020B0604020202020204" pitchFamily="34" charset="0"/>
                <a:sym typeface="Wingdings" pitchFamily="2" charset="2"/>
              </a:rPr>
              <a:t>10,11</a:t>
            </a:r>
          </a:p>
          <a:p>
            <a:pPr marL="571500" marR="0" lvl="0" indent="-571500">
              <a:spcBef>
                <a:spcPts val="0"/>
              </a:spcBef>
              <a:spcAft>
                <a:spcPts val="0"/>
              </a:spcAft>
              <a:buFont typeface="Arial"/>
              <a:buChar char="•"/>
            </a:pPr>
            <a:r>
              <a:rPr lang="en-US" sz="4000" dirty="0">
                <a:cs typeface="Arial" panose="020B0604020202020204" pitchFamily="34" charset="0"/>
                <a:sym typeface="Wingdings" pitchFamily="2" charset="2"/>
              </a:rPr>
              <a:t>Resource constraints, access inequalities, perceived stigma</a:t>
            </a:r>
            <a:r>
              <a:rPr lang="en-US" sz="4000" baseline="30000" dirty="0">
                <a:cs typeface="Arial" panose="020B0604020202020204" pitchFamily="34" charset="0"/>
                <a:sym typeface="Wingdings" pitchFamily="2" charset="2"/>
              </a:rPr>
              <a:t>12</a:t>
            </a:r>
            <a:r>
              <a:rPr lang="en-US" sz="4000" dirty="0">
                <a:cs typeface="Arial" panose="020B0604020202020204" pitchFamily="34" charset="0"/>
                <a:sym typeface="Wingdings" pitchFamily="2" charset="2"/>
              </a:rPr>
              <a:t> </a:t>
            </a:r>
            <a:endParaRPr lang="en-US" sz="4000" dirty="0">
              <a:cs typeface="Arial" panose="020B0604020202020204" pitchFamily="34" charset="0"/>
            </a:endParaRPr>
          </a:p>
          <a:p>
            <a:pPr marR="0" lvl="0">
              <a:spcBef>
                <a:spcPts val="0"/>
              </a:spcBef>
              <a:spcAft>
                <a:spcPts val="0"/>
              </a:spcAft>
            </a:pPr>
            <a:endParaRPr lang="en-US" sz="1000" dirty="0">
              <a:cs typeface="Arial" panose="020B0604020202020204" pitchFamily="34" charset="0"/>
            </a:endParaRPr>
          </a:p>
          <a:p>
            <a:pPr marR="0" lvl="0">
              <a:spcBef>
                <a:spcPts val="0"/>
              </a:spcBef>
              <a:spcAft>
                <a:spcPts val="0"/>
              </a:spcAft>
            </a:pPr>
            <a:r>
              <a:rPr lang="en-US" sz="4400" dirty="0">
                <a:cs typeface="Arial" panose="020B0604020202020204" pitchFamily="34" charset="0"/>
              </a:rPr>
              <a:t>Accurate ADHD diagnosis </a:t>
            </a:r>
            <a:r>
              <a:rPr lang="en-US" sz="4400" dirty="0">
                <a:cs typeface="Arial" panose="020B0604020202020204" pitchFamily="34" charset="0"/>
                <a:sym typeface="Wingdings" pitchFamily="2" charset="2"/>
              </a:rPr>
              <a:t>= good academic, social, long-term outcomes</a:t>
            </a:r>
            <a:r>
              <a:rPr lang="en-US" sz="4400" baseline="30000" dirty="0">
                <a:cs typeface="Arial" panose="020B0604020202020204" pitchFamily="34" charset="0"/>
                <a:sym typeface="Wingdings" pitchFamily="2" charset="2"/>
              </a:rPr>
              <a:t>13</a:t>
            </a:r>
          </a:p>
          <a:p>
            <a:pPr marR="0" lvl="0">
              <a:spcBef>
                <a:spcPts val="0"/>
              </a:spcBef>
              <a:spcAft>
                <a:spcPts val="0"/>
              </a:spcAft>
            </a:pPr>
            <a:endParaRPr lang="en-US" sz="1000" dirty="0">
              <a:cs typeface="Arial" panose="020B0604020202020204" pitchFamily="34" charset="0"/>
            </a:endParaRPr>
          </a:p>
          <a:p>
            <a:pPr marR="0" lvl="0">
              <a:spcBef>
                <a:spcPts val="0"/>
              </a:spcBef>
              <a:spcAft>
                <a:spcPts val="0"/>
              </a:spcAft>
            </a:pPr>
            <a:r>
              <a:rPr lang="en-US" sz="4400" dirty="0">
                <a:cs typeface="Arial" panose="020B0604020202020204" pitchFamily="34" charset="0"/>
              </a:rPr>
              <a:t>Misdiagnosis = inappropriate stimulant prescriptions with adverse side effects, incomplete treatment plan, unnecessary costs, poorer outcomes</a:t>
            </a:r>
            <a:r>
              <a:rPr lang="en-US" sz="4400" baseline="30000" dirty="0">
                <a:cs typeface="Arial" panose="020B0604020202020204" pitchFamily="34" charset="0"/>
              </a:rPr>
              <a:t>14</a:t>
            </a:r>
            <a:endParaRPr lang="en-US" sz="4400" dirty="0"/>
          </a:p>
        </p:txBody>
      </p:sp>
      <p:sp>
        <p:nvSpPr>
          <p:cNvPr id="58" name="TextBox 57"/>
          <p:cNvSpPr txBox="1"/>
          <p:nvPr/>
        </p:nvSpPr>
        <p:spPr>
          <a:xfrm>
            <a:off x="33142373" y="21259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pic>
        <p:nvPicPr>
          <p:cNvPr id="27" name="Picture 26" descr="au_logo_4C_castle_f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767328"/>
            <a:ext cx="10287000" cy="4005072"/>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577357534"/>
              </p:ext>
            </p:extLst>
          </p:nvPr>
        </p:nvGraphicFramePr>
        <p:xfrm>
          <a:off x="18493830" y="9982199"/>
          <a:ext cx="14193313" cy="18879803"/>
        </p:xfrm>
        <a:graphic>
          <a:graphicData uri="http://schemas.openxmlformats.org/drawingml/2006/table">
            <a:tbl>
              <a:tblPr firstRow="1" bandRow="1">
                <a:tableStyleId>{0660B408-B3CF-4A94-85FC-2B1E0A45F4A2}</a:tableStyleId>
              </a:tblPr>
              <a:tblGrid>
                <a:gridCol w="2971800">
                  <a:extLst>
                    <a:ext uri="{9D8B030D-6E8A-4147-A177-3AD203B41FA5}">
                      <a16:colId xmlns:a16="http://schemas.microsoft.com/office/drawing/2014/main" val="20000"/>
                    </a:ext>
                  </a:extLst>
                </a:gridCol>
                <a:gridCol w="11221513">
                  <a:extLst>
                    <a:ext uri="{9D8B030D-6E8A-4147-A177-3AD203B41FA5}">
                      <a16:colId xmlns:a16="http://schemas.microsoft.com/office/drawing/2014/main" val="20001"/>
                    </a:ext>
                  </a:extLst>
                </a:gridCol>
              </a:tblGrid>
              <a:tr h="914401">
                <a:tc>
                  <a:txBody>
                    <a:bodyPr/>
                    <a:lstStyle/>
                    <a:p>
                      <a:r>
                        <a:rPr lang="en-US" sz="3600" dirty="0">
                          <a:solidFill>
                            <a:schemeClr val="tx1"/>
                          </a:solidFill>
                        </a:rPr>
                        <a:t>Onset</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l">
                        <a:lnSpc>
                          <a:spcPct val="90000"/>
                        </a:lnSpc>
                      </a:pPr>
                      <a:r>
                        <a:rPr lang="en-US" sz="3600" b="0" kern="1200" dirty="0">
                          <a:solidFill>
                            <a:schemeClr val="tx1"/>
                          </a:solidFill>
                          <a:effectLst/>
                          <a:latin typeface="+mn-lt"/>
                          <a:ea typeface="+mn-ea"/>
                          <a:cs typeface="+mn-cs"/>
                        </a:rPr>
                        <a:t>Several symptoms before age 12</a:t>
                      </a:r>
                      <a:r>
                        <a:rPr lang="en-US" sz="3600" b="0" dirty="0">
                          <a:solidFill>
                            <a:schemeClr val="tx1"/>
                          </a:solidFill>
                          <a:effectLst/>
                        </a:rPr>
                        <a:t> </a:t>
                      </a:r>
                      <a:endParaRPr lang="en-US" sz="3600" b="0"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709215">
                <a:tc>
                  <a:txBody>
                    <a:bodyPr/>
                    <a:lstStyle/>
                    <a:p>
                      <a:r>
                        <a:rPr lang="en-US" sz="3600" b="1" dirty="0">
                          <a:solidFill>
                            <a:schemeClr val="tx1"/>
                          </a:solidFill>
                        </a:rPr>
                        <a:t>Setting</a:t>
                      </a:r>
                      <a:r>
                        <a:rPr lang="en-US" sz="3600" dirty="0">
                          <a:solidFill>
                            <a:schemeClr val="tx1"/>
                          </a:solidFill>
                        </a:rPr>
                        <a:t> </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l"/>
                      <a:r>
                        <a:rPr lang="en-US" sz="3600" b="0" kern="1200" dirty="0">
                          <a:solidFill>
                            <a:schemeClr val="dk1"/>
                          </a:solidFill>
                          <a:effectLst/>
                          <a:latin typeface="+mn-lt"/>
                          <a:ea typeface="+mn-ea"/>
                          <a:cs typeface="+mn-cs"/>
                        </a:rPr>
                        <a:t>Several symptoms present in ≥ 2 settings</a:t>
                      </a:r>
                      <a:r>
                        <a:rPr lang="en-US" sz="3600" b="0" dirty="0">
                          <a:effectLst/>
                        </a:rPr>
                        <a:t> </a:t>
                      </a:r>
                      <a:endParaRPr lang="en-US" sz="3600" b="0"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709215">
                <a:tc>
                  <a:txBody>
                    <a:bodyPr/>
                    <a:lstStyle/>
                    <a:p>
                      <a:r>
                        <a:rPr lang="en-US" sz="3600" b="1" dirty="0">
                          <a:solidFill>
                            <a:schemeClr val="tx1"/>
                          </a:solidFill>
                        </a:rPr>
                        <a:t>Duration</a:t>
                      </a:r>
                      <a:r>
                        <a:rPr lang="en-US" sz="3600" dirty="0">
                          <a:solidFill>
                            <a:schemeClr val="tx1"/>
                          </a:solidFill>
                        </a:rPr>
                        <a:t> </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l"/>
                      <a:r>
                        <a:rPr lang="en-US" sz="3600" b="1" kern="1200" dirty="0">
                          <a:solidFill>
                            <a:schemeClr val="dk1"/>
                          </a:solidFill>
                          <a:effectLst/>
                          <a:latin typeface="+mn-lt"/>
                          <a:ea typeface="+mn-ea"/>
                          <a:cs typeface="+mn-cs"/>
                        </a:rPr>
                        <a:t>≥</a:t>
                      </a:r>
                      <a:r>
                        <a:rPr lang="en-US" sz="3600" kern="1200" dirty="0">
                          <a:solidFill>
                            <a:schemeClr val="dk1"/>
                          </a:solidFill>
                          <a:effectLst/>
                          <a:latin typeface="+mn-lt"/>
                          <a:ea typeface="+mn-ea"/>
                          <a:cs typeface="+mn-cs"/>
                        </a:rPr>
                        <a:t> 6 months</a:t>
                      </a:r>
                      <a:r>
                        <a:rPr lang="en-US" sz="3600" dirty="0">
                          <a:effectLst/>
                        </a:rPr>
                        <a:t> </a:t>
                      </a:r>
                      <a:endParaRPr lang="en-US" sz="3600"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9932236"/>
                  </a:ext>
                </a:extLst>
              </a:tr>
              <a:tr h="1903685">
                <a:tc>
                  <a:txBody>
                    <a:bodyPr/>
                    <a:lstStyle/>
                    <a:p>
                      <a:r>
                        <a:rPr lang="en-US" sz="3600" b="1" dirty="0">
                          <a:solidFill>
                            <a:schemeClr val="tx1"/>
                          </a:solidFill>
                        </a:rPr>
                        <a:t>Subtypes</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l"/>
                      <a:r>
                        <a:rPr lang="en-US" sz="3600" kern="1200" dirty="0">
                          <a:solidFill>
                            <a:schemeClr val="dk1"/>
                          </a:solidFill>
                          <a:effectLst/>
                          <a:latin typeface="+mn-lt"/>
                          <a:ea typeface="+mn-ea"/>
                          <a:cs typeface="+mn-cs"/>
                        </a:rPr>
                        <a:t>1. ADHD combined type</a:t>
                      </a:r>
                    </a:p>
                    <a:p>
                      <a:pPr algn="l"/>
                      <a:r>
                        <a:rPr lang="en-US" sz="3600" kern="1200" dirty="0">
                          <a:solidFill>
                            <a:schemeClr val="dk1"/>
                          </a:solidFill>
                          <a:effectLst/>
                          <a:latin typeface="+mn-lt"/>
                          <a:ea typeface="+mn-ea"/>
                          <a:cs typeface="+mn-cs"/>
                        </a:rPr>
                        <a:t>2. ADHD predominately inattentive type</a:t>
                      </a:r>
                    </a:p>
                    <a:p>
                      <a:pPr algn="l"/>
                      <a:r>
                        <a:rPr lang="en-US" sz="3600" kern="1200" dirty="0">
                          <a:solidFill>
                            <a:schemeClr val="dk1"/>
                          </a:solidFill>
                          <a:effectLst/>
                          <a:latin typeface="+mn-lt"/>
                          <a:ea typeface="+mn-ea"/>
                          <a:cs typeface="+mn-cs"/>
                        </a:rPr>
                        <a:t>3. ADHD predominately hyperactive/impulsive type</a:t>
                      </a:r>
                      <a:r>
                        <a:rPr lang="en-US" sz="3600" dirty="0">
                          <a:effectLst/>
                        </a:rPr>
                        <a:t> </a:t>
                      </a:r>
                      <a:endParaRPr lang="en-US" sz="3600"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6440487"/>
                  </a:ext>
                </a:extLst>
              </a:tr>
              <a:tr h="11847501">
                <a:tc>
                  <a:txBody>
                    <a:bodyPr/>
                    <a:lstStyle/>
                    <a:p>
                      <a:r>
                        <a:rPr lang="en-US" sz="3600" b="1" dirty="0">
                          <a:solidFill>
                            <a:schemeClr val="tx1"/>
                          </a:solidFill>
                        </a:rPr>
                        <a:t>Symptom criteria </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r>
                        <a:rPr lang="en-US" sz="3600" u="sng" kern="1200" dirty="0">
                          <a:solidFill>
                            <a:schemeClr val="dk1"/>
                          </a:solidFill>
                          <a:effectLst/>
                          <a:latin typeface="+mn-lt"/>
                          <a:ea typeface="+mn-ea"/>
                          <a:cs typeface="+mn-cs"/>
                        </a:rPr>
                        <a:t>ADHD combined type</a:t>
                      </a:r>
                      <a:endParaRPr lang="en-US" sz="3600" kern="1200" dirty="0">
                        <a:solidFill>
                          <a:schemeClr val="dk1"/>
                        </a:solidFill>
                        <a:effectLst/>
                        <a:latin typeface="+mn-lt"/>
                        <a:ea typeface="+mn-ea"/>
                        <a:cs typeface="+mn-cs"/>
                      </a:endParaRPr>
                    </a:p>
                    <a:p>
                      <a:r>
                        <a:rPr lang="en-US" sz="3600" kern="1200" dirty="0">
                          <a:solidFill>
                            <a:schemeClr val="dk1"/>
                          </a:solidFill>
                          <a:effectLst/>
                          <a:latin typeface="+mn-lt"/>
                          <a:ea typeface="+mn-ea"/>
                          <a:cs typeface="+mn-cs"/>
                        </a:rPr>
                        <a:t>6-9 symptoms of inattention </a:t>
                      </a:r>
                      <a:r>
                        <a:rPr lang="en-US" sz="3600" i="0" kern="1200" dirty="0">
                          <a:solidFill>
                            <a:schemeClr val="dk1"/>
                          </a:solidFill>
                          <a:effectLst/>
                          <a:latin typeface="+mn-lt"/>
                          <a:ea typeface="+mn-ea"/>
                          <a:cs typeface="+mn-cs"/>
                        </a:rPr>
                        <a:t>AND</a:t>
                      </a:r>
                      <a:r>
                        <a:rPr lang="en-US" sz="3600" kern="1200" dirty="0">
                          <a:solidFill>
                            <a:schemeClr val="dk1"/>
                          </a:solidFill>
                          <a:effectLst/>
                          <a:latin typeface="+mn-lt"/>
                          <a:ea typeface="+mn-ea"/>
                          <a:cs typeface="+mn-cs"/>
                        </a:rPr>
                        <a:t> hyperactivity/impulsivity </a:t>
                      </a:r>
                    </a:p>
                    <a:p>
                      <a:endParaRPr lang="en-US" sz="4000" kern="1200" dirty="0">
                        <a:solidFill>
                          <a:schemeClr val="dk1"/>
                        </a:solidFill>
                        <a:effectLst/>
                        <a:latin typeface="+mn-lt"/>
                        <a:ea typeface="+mn-ea"/>
                        <a:cs typeface="+mn-cs"/>
                      </a:endParaRPr>
                    </a:p>
                    <a:p>
                      <a:r>
                        <a:rPr lang="en-US" sz="3600" u="sng" kern="1200" dirty="0">
                          <a:solidFill>
                            <a:schemeClr val="dk1"/>
                          </a:solidFill>
                          <a:effectLst/>
                          <a:latin typeface="+mn-lt"/>
                          <a:ea typeface="+mn-ea"/>
                          <a:cs typeface="+mn-cs"/>
                        </a:rPr>
                        <a:t>ADHD predominately inattentive type </a:t>
                      </a:r>
                    </a:p>
                    <a:p>
                      <a:r>
                        <a:rPr lang="en-US" sz="3600" i="0" u="none" kern="1200" dirty="0">
                          <a:solidFill>
                            <a:schemeClr val="dk1"/>
                          </a:solidFill>
                          <a:effectLst/>
                          <a:latin typeface="+mn-lt"/>
                          <a:ea typeface="+mn-ea"/>
                          <a:cs typeface="+mn-cs"/>
                        </a:rPr>
                        <a:t>6-9 </a:t>
                      </a:r>
                      <a:r>
                        <a:rPr lang="en-US" sz="3600" i="0" kern="1200" dirty="0">
                          <a:solidFill>
                            <a:schemeClr val="dk1"/>
                          </a:solidFill>
                          <a:effectLst/>
                          <a:latin typeface="+mn-lt"/>
                          <a:ea typeface="+mn-ea"/>
                          <a:cs typeface="+mn-cs"/>
                        </a:rPr>
                        <a:t>symptoms</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Difficulty sustaining attention</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Does not listen when spoken to directly</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Does not follow through</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Difficulty with organization</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Dislikes tasks that require sustained mental effort</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Easily distracted</a:t>
                      </a:r>
                    </a:p>
                    <a:p>
                      <a:pPr marL="571500" lvl="0" indent="-571500">
                        <a:buFont typeface="Arial" panose="020B0604020202020204" pitchFamily="34" charset="0"/>
                        <a:buChar char="•"/>
                      </a:pPr>
                      <a:r>
                        <a:rPr lang="en-US" sz="3600" kern="1200" dirty="0">
                          <a:solidFill>
                            <a:schemeClr val="dk1"/>
                          </a:solidFill>
                          <a:effectLst/>
                          <a:latin typeface="+mn-lt"/>
                          <a:ea typeface="+mn-ea"/>
                          <a:cs typeface="+mn-cs"/>
                        </a:rPr>
                        <a:t>Forgetful </a:t>
                      </a:r>
                    </a:p>
                    <a:p>
                      <a:pPr lvl="0"/>
                      <a:r>
                        <a:rPr lang="en-US" sz="3600" kern="1200" dirty="0">
                          <a:solidFill>
                            <a:schemeClr val="dk1"/>
                          </a:solidFill>
                          <a:effectLst/>
                          <a:latin typeface="+mn-lt"/>
                          <a:ea typeface="+mn-ea"/>
                          <a:cs typeface="+mn-cs"/>
                        </a:rPr>
                        <a:t> </a:t>
                      </a:r>
                    </a:p>
                    <a:p>
                      <a:r>
                        <a:rPr lang="en-US" sz="3600" u="sng" kern="1200" dirty="0">
                          <a:solidFill>
                            <a:schemeClr val="dk1"/>
                          </a:solidFill>
                          <a:effectLst/>
                          <a:latin typeface="+mn-lt"/>
                          <a:ea typeface="+mn-ea"/>
                          <a:cs typeface="+mn-cs"/>
                        </a:rPr>
                        <a:t>ADHD predominately hyperactive/impulsive type </a:t>
                      </a:r>
                    </a:p>
                    <a:p>
                      <a:r>
                        <a:rPr lang="en-US" sz="3600" kern="1200" dirty="0">
                          <a:solidFill>
                            <a:schemeClr val="dk1"/>
                          </a:solidFill>
                          <a:effectLst/>
                          <a:latin typeface="+mn-lt"/>
                          <a:ea typeface="+mn-ea"/>
                          <a:cs typeface="+mn-cs"/>
                        </a:rPr>
                        <a:t>6-9 symptoms</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Restless, </a:t>
                      </a:r>
                      <a:r>
                        <a:rPr lang="en-US" sz="3600" kern="1200" dirty="0">
                          <a:solidFill>
                            <a:schemeClr val="dk1"/>
                          </a:solidFill>
                          <a:effectLst/>
                          <a:latin typeface="+mn-lt"/>
                          <a:ea typeface="+mn-ea"/>
                          <a:cs typeface="+mn-cs"/>
                          <a:sym typeface="Wingdings" pitchFamily="2" charset="2"/>
                        </a:rPr>
                        <a:t>f</a:t>
                      </a:r>
                      <a:r>
                        <a:rPr lang="en-US" sz="3600" kern="1200" dirty="0">
                          <a:solidFill>
                            <a:schemeClr val="dk1"/>
                          </a:solidFill>
                          <a:effectLst/>
                          <a:latin typeface="+mn-lt"/>
                          <a:ea typeface="+mn-ea"/>
                          <a:cs typeface="+mn-cs"/>
                        </a:rPr>
                        <a:t>idgets, squirms, leaves in seat</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Unable to engage in activities quietly </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Talks excessively</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Blurts out answers</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Has trouble waiting his/her turn</a:t>
                      </a:r>
                    </a:p>
                    <a:p>
                      <a:pPr marL="571500" indent="-571500">
                        <a:buFont typeface="Arial" panose="020B0604020202020204" pitchFamily="34" charset="0"/>
                        <a:buChar char="•"/>
                      </a:pPr>
                      <a:r>
                        <a:rPr lang="en-US" sz="3600" kern="1200" dirty="0">
                          <a:solidFill>
                            <a:schemeClr val="dk1"/>
                          </a:solidFill>
                          <a:effectLst/>
                          <a:latin typeface="+mn-lt"/>
                          <a:ea typeface="+mn-ea"/>
                          <a:cs typeface="+mn-cs"/>
                        </a:rPr>
                        <a:t>Interrupts or intrudes on others</a:t>
                      </a:r>
                      <a:r>
                        <a:rPr lang="en-US" sz="3600" dirty="0">
                          <a:effectLst/>
                        </a:rPr>
                        <a:t> </a:t>
                      </a:r>
                      <a:endParaRPr lang="en-US" sz="3600" dirty="0">
                        <a:solidFill>
                          <a:schemeClr val="tx1"/>
                        </a:solidFill>
                      </a:endParaRPr>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37166159"/>
                  </a:ext>
                </a:extLst>
              </a:tr>
              <a:tr h="709215">
                <a:tc>
                  <a:txBody>
                    <a:bodyPr/>
                    <a:lstStyle/>
                    <a:p>
                      <a:r>
                        <a:rPr lang="en-US" sz="3600" b="1" dirty="0">
                          <a:solidFill>
                            <a:schemeClr val="tx1"/>
                          </a:solidFill>
                        </a:rPr>
                        <a:t>Impairment</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marR="0">
                        <a:lnSpc>
                          <a:spcPct val="115000"/>
                        </a:lnSpc>
                        <a:spcBef>
                          <a:spcPts val="0"/>
                        </a:spcBef>
                        <a:spcAft>
                          <a:spcPts val="0"/>
                        </a:spcAft>
                      </a:pPr>
                      <a:r>
                        <a:rPr lang="en-US" sz="3600" dirty="0">
                          <a:solidFill>
                            <a:srgbClr val="000000"/>
                          </a:solidFill>
                          <a:effectLst/>
                          <a:latin typeface="+mn-lt"/>
                          <a:ea typeface="Times New Roman" panose="02020603050405020304" pitchFamily="18" charset="0"/>
                        </a:rPr>
                        <a:t>Symptoms interfere with social, academic functioning </a:t>
                      </a:r>
                      <a:endParaRPr lang="en-US" sz="3600" dirty="0">
                        <a:effectLst/>
                        <a:latin typeface="+mn-lt"/>
                        <a:ea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22981025"/>
                  </a:ext>
                </a:extLst>
              </a:tr>
              <a:tr h="2086571">
                <a:tc>
                  <a:txBody>
                    <a:bodyPr/>
                    <a:lstStyle/>
                    <a:p>
                      <a:r>
                        <a:rPr lang="en-US" sz="3600" b="1" kern="1200" dirty="0">
                          <a:solidFill>
                            <a:schemeClr val="dk1"/>
                          </a:solidFill>
                          <a:effectLst/>
                          <a:latin typeface="+mn-lt"/>
                          <a:ea typeface="+mn-ea"/>
                          <a:cs typeface="+mn-cs"/>
                        </a:rPr>
                        <a:t>Additional </a:t>
                      </a:r>
                      <a:endParaRPr lang="en-US" sz="3600" kern="1200" dirty="0">
                        <a:solidFill>
                          <a:schemeClr val="dk1"/>
                        </a:solidFill>
                        <a:effectLst/>
                        <a:latin typeface="+mn-lt"/>
                        <a:ea typeface="+mn-ea"/>
                        <a:cs typeface="+mn-cs"/>
                      </a:endParaRPr>
                    </a:p>
                    <a:p>
                      <a:r>
                        <a:rPr lang="en-US" sz="3600" b="1" kern="1200" dirty="0">
                          <a:solidFill>
                            <a:schemeClr val="dk1"/>
                          </a:solidFill>
                          <a:effectLst/>
                          <a:latin typeface="+mn-lt"/>
                          <a:ea typeface="+mn-ea"/>
                          <a:cs typeface="+mn-cs"/>
                        </a:rPr>
                        <a:t>Requirements </a:t>
                      </a:r>
                      <a:endParaRPr lang="en-US" sz="36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marL="0" indent="0">
                        <a:buFontTx/>
                        <a:buNone/>
                      </a:pPr>
                      <a:r>
                        <a:rPr lang="en-US" sz="3600" kern="1200" dirty="0">
                          <a:solidFill>
                            <a:schemeClr val="dk1"/>
                          </a:solidFill>
                          <a:effectLst/>
                          <a:latin typeface="+mn-lt"/>
                          <a:ea typeface="+mn-ea"/>
                          <a:cs typeface="+mn-cs"/>
                        </a:rPr>
                        <a:t>Symptoms are not solely a manifestation of oppositional behavior, defiance or hostility and are inconsistent with the developmental level of the child</a:t>
                      </a:r>
                    </a:p>
                  </a:txBody>
                  <a:tcPr marL="68580" marR="68580"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98158018"/>
                  </a:ext>
                </a:extLst>
              </a:tr>
            </a:tbl>
          </a:graphicData>
        </a:graphic>
      </p:graphicFrame>
      <p:sp>
        <p:nvSpPr>
          <p:cNvPr id="45" name="TextBox 44"/>
          <p:cNvSpPr txBox="1"/>
          <p:nvPr/>
        </p:nvSpPr>
        <p:spPr>
          <a:xfrm>
            <a:off x="18476186" y="8301827"/>
            <a:ext cx="14173200" cy="1569660"/>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4800" b="1" dirty="0">
                <a:latin typeface="+mj-lt"/>
                <a:cs typeface="Arial"/>
              </a:rPr>
              <a:t>Table 2.</a:t>
            </a:r>
            <a:r>
              <a:rPr lang="en-US" sz="4800" dirty="0">
                <a:latin typeface="+mj-lt"/>
                <a:cs typeface="Arial"/>
              </a:rPr>
              <a:t> DSM-V criteria for ADHD diagnosis in children &lt;17 years old</a:t>
            </a:r>
            <a:r>
              <a:rPr lang="en-US" sz="4800" baseline="30000" dirty="0">
                <a:latin typeface="+mj-lt"/>
                <a:cs typeface="Arial"/>
              </a:rPr>
              <a:t>9</a:t>
            </a:r>
          </a:p>
        </p:txBody>
      </p:sp>
      <p:sp>
        <p:nvSpPr>
          <p:cNvPr id="86" name="TextBox 85"/>
          <p:cNvSpPr txBox="1"/>
          <p:nvPr/>
        </p:nvSpPr>
        <p:spPr>
          <a:xfrm>
            <a:off x="18476186" y="29130687"/>
            <a:ext cx="14193313" cy="83330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a:t>References:</a:t>
            </a:r>
            <a:endParaRPr lang="en-US" sz="1750" dirty="0"/>
          </a:p>
          <a:p>
            <a:r>
              <a:rPr lang="en-US" sz="1750" dirty="0"/>
              <a:t>1. Data and statistics about ADHD. </a:t>
            </a:r>
            <a:r>
              <a:rPr lang="en-US" sz="1750" dirty="0" err="1"/>
              <a:t>cdc.gov</a:t>
            </a:r>
            <a:r>
              <a:rPr lang="en-US" sz="1750" dirty="0"/>
              <a:t>. Updated September 23, 2021. Accessed January 22, 2022. https://</a:t>
            </a:r>
            <a:r>
              <a:rPr lang="en-US" sz="1750" dirty="0" err="1"/>
              <a:t>www.cdc.gov</a:t>
            </a:r>
            <a:r>
              <a:rPr lang="en-US" sz="1750" dirty="0"/>
              <a:t>/</a:t>
            </a:r>
            <a:r>
              <a:rPr lang="en-US" sz="1750" dirty="0" err="1"/>
              <a:t>ncbddd</a:t>
            </a:r>
            <a:r>
              <a:rPr lang="en-US" sz="1750" dirty="0"/>
              <a:t>/</a:t>
            </a:r>
            <a:r>
              <a:rPr lang="en-US" sz="1750" dirty="0" err="1"/>
              <a:t>adhd</a:t>
            </a:r>
            <a:r>
              <a:rPr lang="en-US" sz="1750" dirty="0"/>
              <a:t>/</a:t>
            </a:r>
            <a:r>
              <a:rPr lang="en-US" sz="1750" dirty="0" err="1"/>
              <a:t>data.html</a:t>
            </a:r>
            <a:r>
              <a:rPr lang="en-US" sz="1750" dirty="0"/>
              <a:t>.</a:t>
            </a:r>
          </a:p>
          <a:p>
            <a:r>
              <a:rPr lang="en-US" sz="1750" dirty="0"/>
              <a:t>2. Danielson ML, </a:t>
            </a:r>
            <a:r>
              <a:rPr lang="en-US" sz="1750" dirty="0" err="1"/>
              <a:t>Bitsko</a:t>
            </a:r>
            <a:r>
              <a:rPr lang="en-US" sz="1750" dirty="0"/>
              <a:t> RH, </a:t>
            </a:r>
            <a:r>
              <a:rPr lang="en-US" sz="1750" dirty="0" err="1"/>
              <a:t>Ghandour</a:t>
            </a:r>
            <a:r>
              <a:rPr lang="en-US" sz="1750" dirty="0"/>
              <a:t> RM, Holbrook JR, Kogan MD, Blumberg SJ. Prevalence of parent-reported ADHD diagnosis and associated treatment among U.S. children and adolescents, 2016. </a:t>
            </a:r>
            <a:r>
              <a:rPr lang="en-US" sz="1750" i="1" dirty="0"/>
              <a:t>Journal of Clinical Child and Adolescent Psycholog</a:t>
            </a:r>
            <a:r>
              <a:rPr lang="en-US" sz="1750" dirty="0"/>
              <a:t>y. 2018;47(2):199-212. doi:10.1080/15374416.2017.1417860.</a:t>
            </a:r>
          </a:p>
          <a:p>
            <a:r>
              <a:rPr lang="en-US" sz="1750" dirty="0"/>
              <a:t>3. Hinshaw SP. Attention deficit hyperactivity disorder (ADHD): Controversy, developmental mechanisms, and multiple levels of analysis. </a:t>
            </a:r>
            <a:r>
              <a:rPr lang="en-US" sz="1750" i="1" dirty="0"/>
              <a:t>Annual Review of Clinical Psychology. </a:t>
            </a:r>
            <a:r>
              <a:rPr lang="en-US" sz="1750" dirty="0"/>
              <a:t>2018;14:291-316. </a:t>
            </a:r>
            <a:r>
              <a:rPr lang="en-US" sz="1750" dirty="0" err="1"/>
              <a:t>doi</a:t>
            </a:r>
            <a:r>
              <a:rPr lang="en-US" sz="1750" dirty="0"/>
              <a:t>: 10.1146/annurev-clinpsy-050817-084917.</a:t>
            </a:r>
          </a:p>
          <a:p>
            <a:r>
              <a:rPr lang="en-US" sz="1750" dirty="0"/>
              <a:t>4. </a:t>
            </a:r>
            <a:r>
              <a:rPr lang="en-US" sz="1750" dirty="0" err="1"/>
              <a:t>Gnanavel</a:t>
            </a:r>
            <a:r>
              <a:rPr lang="en-US" sz="1750" dirty="0"/>
              <a:t> S, Sharma P, Kaushal P, Hussain S. Attention deficit hyperactivity disorder and comorbidity: A review of literature. </a:t>
            </a:r>
            <a:r>
              <a:rPr lang="en-US" sz="1750" i="1" dirty="0"/>
              <a:t>World Journal of Clinical Cases. </a:t>
            </a:r>
            <a:r>
              <a:rPr lang="en-US" sz="1750" dirty="0"/>
              <a:t>2019;7(17):2420-2426. doi:10.12998/wjcc.v7.i17.2420</a:t>
            </a:r>
          </a:p>
          <a:p>
            <a:r>
              <a:rPr lang="en-US" sz="1750" dirty="0"/>
              <a:t>5. </a:t>
            </a:r>
            <a:r>
              <a:rPr lang="en-US" sz="1750" dirty="0" err="1"/>
              <a:t>Gillberg</a:t>
            </a:r>
            <a:r>
              <a:rPr lang="en-US" sz="1750" dirty="0"/>
              <a:t> C, </a:t>
            </a:r>
            <a:r>
              <a:rPr lang="en-US" sz="1750" dirty="0" err="1"/>
              <a:t>Gillberg</a:t>
            </a:r>
            <a:r>
              <a:rPr lang="en-US" sz="1750" dirty="0"/>
              <a:t> IC, Rasmussen P, et al. Co-existing disorders in ADHD -- implications for diagnosis and intervention. </a:t>
            </a:r>
            <a:r>
              <a:rPr lang="en-US" sz="1750" i="1" dirty="0"/>
              <a:t>European Child and Adolescent Psychiatry. </a:t>
            </a:r>
            <a:r>
              <a:rPr lang="en-US" sz="1750" dirty="0"/>
              <a:t>2004;13 Suppl 1:I80–I92. doi:10.1007/s00787-004-1008-4.</a:t>
            </a:r>
          </a:p>
          <a:p>
            <a:r>
              <a:rPr lang="en-US" sz="1750" dirty="0"/>
              <a:t>6. </a:t>
            </a:r>
            <a:r>
              <a:rPr lang="en-US" sz="1750" dirty="0" err="1"/>
              <a:t>Milberger</a:t>
            </a:r>
            <a:r>
              <a:rPr lang="en-US" sz="1750" dirty="0"/>
              <a:t> S, Biederman J,  </a:t>
            </a:r>
            <a:r>
              <a:rPr lang="en-US" sz="1750" dirty="0" err="1"/>
              <a:t>Faraone</a:t>
            </a:r>
            <a:r>
              <a:rPr lang="en-US" sz="1750" dirty="0"/>
              <a:t> SV, Murphy J, </a:t>
            </a:r>
            <a:r>
              <a:rPr lang="en-US" sz="1750" dirty="0" err="1"/>
              <a:t>Tsuang</a:t>
            </a:r>
            <a:r>
              <a:rPr lang="en-US" sz="1750" dirty="0"/>
              <a:t> MT. Attention deficit hyperactivity disorder and comorbid disorders: Issues of overlapping symptoms. </a:t>
            </a:r>
            <a:r>
              <a:rPr lang="en-US" sz="1750" i="1" dirty="0"/>
              <a:t>American Journal of Psychiatry. </a:t>
            </a:r>
            <a:r>
              <a:rPr lang="en-US" sz="1750" dirty="0"/>
              <a:t>1995;152(12):1793-1799. doi:10.1176/ajp.152.12.1793</a:t>
            </a:r>
          </a:p>
          <a:p>
            <a:r>
              <a:rPr lang="en-US" sz="1750" dirty="0"/>
              <a:t>7. </a:t>
            </a:r>
            <a:r>
              <a:rPr lang="en-US" sz="1750" dirty="0" err="1"/>
              <a:t>Buttross</a:t>
            </a:r>
            <a:r>
              <a:rPr lang="en-US" sz="1750" dirty="0"/>
              <a:t> S. Attention deficit-hyperactivity disorders and its deceivers. </a:t>
            </a:r>
            <a:r>
              <a:rPr lang="en-US" sz="1750" i="1" dirty="0"/>
              <a:t>Current Problems in Pediatrics. </a:t>
            </a:r>
            <a:r>
              <a:rPr lang="en-US" sz="1750" dirty="0"/>
              <a:t>2000,30(2):41-50. doi:10.1016/s0045-9380(00)80044-4.</a:t>
            </a:r>
          </a:p>
          <a:p>
            <a:r>
              <a:rPr lang="en-US" sz="1750" dirty="0"/>
              <a:t>8. Mayes S, Calhoun SL, Baweja R, </a:t>
            </a:r>
            <a:r>
              <a:rPr lang="en-US" sz="1750" dirty="0" err="1"/>
              <a:t>Waschbusch</a:t>
            </a:r>
            <a:r>
              <a:rPr lang="en-US" sz="1750" dirty="0"/>
              <a:t> DA. Relative frequency of psychiatric, neurodevelopmental, and somatic symptoms as reported by mothers of children with autism compared with ADHD and typical samples. </a:t>
            </a:r>
            <a:r>
              <a:rPr lang="en-US" sz="1750" i="1" dirty="0"/>
              <a:t>Journal of Autism and Developmental Disorders. </a:t>
            </a:r>
            <a:r>
              <a:rPr lang="en-US" sz="1750" dirty="0"/>
              <a:t>2021;51:2297-2307. doi:10.1007/s10803-020-04697-9.</a:t>
            </a:r>
          </a:p>
          <a:p>
            <a:r>
              <a:rPr lang="en-US" sz="1750" dirty="0"/>
              <a:t>9. American Psychiatric Association </a:t>
            </a:r>
            <a:r>
              <a:rPr lang="en-US" sz="1750" i="1" dirty="0"/>
              <a:t>Diagnostic and statistical manual of mental disorders</a:t>
            </a:r>
            <a:r>
              <a:rPr lang="en-US" sz="1750" dirty="0"/>
              <a:t>. 5th ed. 2013. https://</a:t>
            </a:r>
            <a:r>
              <a:rPr lang="en-US" sz="1750" dirty="0" err="1"/>
              <a:t>doi.org</a:t>
            </a:r>
            <a:r>
              <a:rPr lang="en-US" sz="1750" dirty="0"/>
              <a:t>/10.1176/appi.books.9780890425596. </a:t>
            </a:r>
          </a:p>
          <a:p>
            <a:r>
              <a:rPr lang="en-US" sz="1750" dirty="0"/>
              <a:t>10. Wright N, </a:t>
            </a:r>
            <a:r>
              <a:rPr lang="en-US" sz="1750" dirty="0" err="1"/>
              <a:t>Moldavsky</a:t>
            </a:r>
            <a:r>
              <a:rPr lang="en-US" sz="1750" dirty="0"/>
              <a:t> M, Schneider J, Chakrabarti I, Coates J, Daley D, et al. Practitioner review: Pathways to care for ADHD – a systematic review of barriers and facilitators. </a:t>
            </a:r>
            <a:r>
              <a:rPr lang="en-US" sz="1750" i="1" dirty="0"/>
              <a:t>The Journal of Child Psychology and Psychiatry. </a:t>
            </a:r>
            <a:r>
              <a:rPr lang="en-US" sz="1750" dirty="0"/>
              <a:t>2015;56(6):598-617. https://doi.org/10.1111/jcpp.12398.</a:t>
            </a:r>
          </a:p>
          <a:p>
            <a:r>
              <a:rPr lang="en-US" sz="1750" dirty="0"/>
              <a:t>11. Bussing R, Zima BT, Gary FA, </a:t>
            </a:r>
            <a:r>
              <a:rPr lang="en-US" sz="1750" dirty="0" err="1"/>
              <a:t>Garvan</a:t>
            </a:r>
            <a:r>
              <a:rPr lang="en-US" sz="1750" dirty="0"/>
              <a:t> CW</a:t>
            </a:r>
            <a:r>
              <a:rPr lang="en-US" sz="1750" i="1" dirty="0"/>
              <a:t>.</a:t>
            </a:r>
            <a:r>
              <a:rPr lang="en-US" sz="1750" dirty="0"/>
              <a:t> Barriers to detection, help-seeking, and service use for children with ADHD symptoms. </a:t>
            </a:r>
            <a:r>
              <a:rPr lang="en-US" sz="1750" i="1" dirty="0"/>
              <a:t>The Journal of Behavioral Health Services &amp; Research.</a:t>
            </a:r>
            <a:r>
              <a:rPr lang="en-US" sz="1750" dirty="0"/>
              <a:t> 2003;30(2):176–189. https://doi.org/10.1007/BF02289806.</a:t>
            </a:r>
          </a:p>
          <a:p>
            <a:r>
              <a:rPr lang="en-US" sz="1750" dirty="0"/>
              <a:t>12. Baweja R, </a:t>
            </a:r>
            <a:r>
              <a:rPr lang="en-US" sz="1750" dirty="0" err="1"/>
              <a:t>Soutullo</a:t>
            </a:r>
            <a:r>
              <a:rPr lang="en-US" sz="1750" dirty="0"/>
              <a:t> CA, </a:t>
            </a:r>
            <a:r>
              <a:rPr lang="en-US" sz="1750" dirty="0" err="1"/>
              <a:t>Waxmonsky</a:t>
            </a:r>
            <a:r>
              <a:rPr lang="en-US" sz="1750" dirty="0"/>
              <a:t> JG. Review of barriers and interventions to promote treatment engagement for pediatric attention deficit hyperactivity disorder care. </a:t>
            </a:r>
            <a:r>
              <a:rPr lang="en-US" sz="1750" i="1" dirty="0"/>
              <a:t>World Journal of Psychiatry</a:t>
            </a:r>
            <a:r>
              <a:rPr lang="en-US" sz="1750" dirty="0"/>
              <a:t>. 2021;11(12):1206–1227. https://</a:t>
            </a:r>
            <a:r>
              <a:rPr lang="en-US" sz="1750" dirty="0" err="1"/>
              <a:t>doi.org</a:t>
            </a:r>
            <a:r>
              <a:rPr lang="en-US" sz="1750" dirty="0"/>
              <a:t>/10.5498/wjp.v11.i12.1206.</a:t>
            </a:r>
          </a:p>
          <a:p>
            <a:r>
              <a:rPr lang="en-US" sz="1750" dirty="0"/>
              <a:t>13. Arnold LE, </a:t>
            </a:r>
            <a:r>
              <a:rPr lang="en-US" sz="1750" dirty="0" err="1"/>
              <a:t>Hodgkins</a:t>
            </a:r>
            <a:r>
              <a:rPr lang="en-US" sz="1750" dirty="0"/>
              <a:t> P, Kahle J, </a:t>
            </a:r>
            <a:r>
              <a:rPr lang="en-US" sz="1750" dirty="0" err="1"/>
              <a:t>Madhoo</a:t>
            </a:r>
            <a:r>
              <a:rPr lang="en-US" sz="1750" dirty="0"/>
              <a:t> M, </a:t>
            </a:r>
            <a:r>
              <a:rPr lang="en-US" sz="1750" dirty="0" err="1"/>
              <a:t>Kewley</a:t>
            </a:r>
            <a:r>
              <a:rPr lang="en-US" sz="1750" dirty="0"/>
              <a:t> G. Long-term outcomes of ADHD: Academic achievement and performance. </a:t>
            </a:r>
            <a:r>
              <a:rPr lang="en-US" sz="1750" i="1" dirty="0"/>
              <a:t>Journal of Attention Disorders. </a:t>
            </a:r>
            <a:r>
              <a:rPr lang="en-US" sz="1750" dirty="0"/>
              <a:t>2015;24(1):73-85. https://doi.org/10.1177/1087054714566076.</a:t>
            </a:r>
          </a:p>
          <a:p>
            <a:r>
              <a:rPr lang="en-US" sz="1750" dirty="0"/>
              <a:t>14. Lerner M, </a:t>
            </a:r>
            <a:r>
              <a:rPr lang="en-US" sz="1750" dirty="0" err="1"/>
              <a:t>Wigal</a:t>
            </a:r>
            <a:r>
              <a:rPr lang="en-US" sz="1750" dirty="0"/>
              <a:t> T. Long-term safety of stimulant medications used to treat children with ADHD. </a:t>
            </a:r>
            <a:r>
              <a:rPr lang="en-US" sz="1750" i="1" dirty="0"/>
              <a:t>Journal of Psychosocial Nursing and Mental Health Services</a:t>
            </a:r>
            <a:r>
              <a:rPr lang="en-US" sz="1750" dirty="0"/>
              <a:t>. 2008; 46(8):38-48. </a:t>
            </a:r>
            <a:r>
              <a:rPr lang="en-US" sz="1750" dirty="0" err="1"/>
              <a:t>doi</a:t>
            </a:r>
            <a:r>
              <a:rPr lang="en-US" sz="1750" dirty="0"/>
              <a:t>: 10.3928/02793695-20080801-06. </a:t>
            </a:r>
          </a:p>
        </p:txBody>
      </p:sp>
      <p:sp>
        <p:nvSpPr>
          <p:cNvPr id="19" name="TextBox 18"/>
          <p:cNvSpPr txBox="1"/>
          <p:nvPr/>
        </p:nvSpPr>
        <p:spPr>
          <a:xfrm>
            <a:off x="6002199" y="839212"/>
            <a:ext cx="39202002" cy="2800767"/>
          </a:xfrm>
          <a:prstGeom prst="rect">
            <a:avLst/>
          </a:prstGeom>
          <a:noFill/>
        </p:spPr>
        <p:txBody>
          <a:bodyPr wrap="square" rtlCol="0">
            <a:spAutoFit/>
          </a:bodyPr>
          <a:lstStyle/>
          <a:p>
            <a:pPr algn="ctr"/>
            <a:r>
              <a:rPr lang="en-US" sz="8800" b="1" dirty="0">
                <a:latin typeface="Arial" panose="020B0604020202020204" pitchFamily="34" charset="0"/>
                <a:cs typeface="Arial" panose="020B0604020202020204" pitchFamily="34" charset="0"/>
              </a:rPr>
              <a:t>Conditions That Mimic Attention Deficit Hyperactivity Disorder in the Pediatric Population: A Diagnostic Guide for Primary Care Providers</a:t>
            </a:r>
            <a:endParaRPr lang="en-US" sz="9600" b="1" dirty="0">
              <a:latin typeface="Arial" panose="020B0604020202020204" pitchFamily="34" charset="0"/>
              <a:cs typeface="Arial" panose="020B0604020202020204" pitchFamily="34" charset="0"/>
            </a:endParaRPr>
          </a:p>
        </p:txBody>
      </p:sp>
      <p:grpSp>
        <p:nvGrpSpPr>
          <p:cNvPr id="4" name="Group 3"/>
          <p:cNvGrpSpPr/>
          <p:nvPr/>
        </p:nvGrpSpPr>
        <p:grpSpPr>
          <a:xfrm>
            <a:off x="33076873" y="30189404"/>
            <a:ext cx="16925532" cy="7274333"/>
            <a:chOff x="33137868" y="26112192"/>
            <a:chExt cx="16925532" cy="7274333"/>
          </a:xfrm>
        </p:grpSpPr>
        <p:sp>
          <p:nvSpPr>
            <p:cNvPr id="38" name="TextBox 37"/>
            <p:cNvSpPr txBox="1"/>
            <p:nvPr/>
          </p:nvSpPr>
          <p:spPr>
            <a:xfrm>
              <a:off x="33147000" y="27200216"/>
              <a:ext cx="16916400"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571500" indent="-571500">
                <a:buFont typeface="Arial" panose="020B0604020202020204" pitchFamily="34" charset="0"/>
                <a:buChar char="•"/>
              </a:pPr>
              <a:r>
                <a:rPr lang="en-US" sz="4400" dirty="0"/>
                <a:t>To prevent ADHD misdiagnosis and missed dual diagnoses, a child presenting with ADHD-like symptoms requires the provider to formulate a wide differential</a:t>
              </a:r>
            </a:p>
            <a:p>
              <a:pPr marL="571500" indent="-571500">
                <a:buFont typeface="Arial" panose="020B0604020202020204" pitchFamily="34" charset="0"/>
                <a:buChar char="•"/>
              </a:pPr>
              <a:r>
                <a:rPr lang="en-US" sz="4400" dirty="0"/>
                <a:t>Accurate diagnosis requires a thorough history, exam and diagnostic work-up to rule out/rule in other diagnoses on the differential. Refer to specialists as needed. </a:t>
              </a:r>
            </a:p>
            <a:p>
              <a:pPr marL="571500" indent="-571500">
                <a:buFont typeface="Arial" panose="020B0604020202020204" pitchFamily="34" charset="0"/>
                <a:buChar char="•"/>
              </a:pPr>
              <a:r>
                <a:rPr lang="en-US" sz="4400" dirty="0"/>
                <a:t>There are numerous challenges to correctly diagnosing ADHD</a:t>
              </a:r>
            </a:p>
            <a:p>
              <a:pPr marL="571500" indent="-571500">
                <a:buFont typeface="Arial" panose="020B0604020202020204" pitchFamily="34" charset="0"/>
                <a:buChar char="•"/>
              </a:pPr>
              <a:r>
                <a:rPr lang="en-US" sz="4400" dirty="0"/>
                <a:t>The key to good outcomes is appropriate interventions based on an accurate diagnosis </a:t>
              </a:r>
            </a:p>
          </p:txBody>
        </p:sp>
        <p:sp>
          <p:nvSpPr>
            <p:cNvPr id="39" name="TextBox 38"/>
            <p:cNvSpPr txBox="1"/>
            <p:nvPr/>
          </p:nvSpPr>
          <p:spPr>
            <a:xfrm>
              <a:off x="33137868" y="26112192"/>
              <a:ext cx="16916400"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graphicFrame>
        <p:nvGraphicFramePr>
          <p:cNvPr id="5" name="Table 5">
            <a:extLst>
              <a:ext uri="{FF2B5EF4-FFF2-40B4-BE49-F238E27FC236}">
                <a16:creationId xmlns:a16="http://schemas.microsoft.com/office/drawing/2014/main" id="{68CF038D-41C3-4088-7C23-F5B846857016}"/>
              </a:ext>
            </a:extLst>
          </p:cNvPr>
          <p:cNvGraphicFramePr>
            <a:graphicFrameLocks noGrp="1"/>
          </p:cNvGraphicFramePr>
          <p:nvPr>
            <p:extLst>
              <p:ext uri="{D42A27DB-BD31-4B8C-83A1-F6EECF244321}">
                <p14:modId xmlns:p14="http://schemas.microsoft.com/office/powerpoint/2010/main" val="3882253156"/>
              </p:ext>
            </p:extLst>
          </p:nvPr>
        </p:nvGraphicFramePr>
        <p:xfrm>
          <a:off x="1028893" y="27403732"/>
          <a:ext cx="16916401" cy="10060005"/>
        </p:xfrm>
        <a:graphic>
          <a:graphicData uri="http://schemas.openxmlformats.org/drawingml/2006/table">
            <a:tbl>
              <a:tblPr firstRow="1" bandRow="1">
                <a:tableStyleId>{21E4AEA4-8DFA-4A89-87EB-49C32662AFE0}</a:tableStyleId>
              </a:tblPr>
              <a:tblGrid>
                <a:gridCol w="2841791">
                  <a:extLst>
                    <a:ext uri="{9D8B030D-6E8A-4147-A177-3AD203B41FA5}">
                      <a16:colId xmlns:a16="http://schemas.microsoft.com/office/drawing/2014/main" val="1951409882"/>
                    </a:ext>
                  </a:extLst>
                </a:gridCol>
                <a:gridCol w="2933890">
                  <a:extLst>
                    <a:ext uri="{9D8B030D-6E8A-4147-A177-3AD203B41FA5}">
                      <a16:colId xmlns:a16="http://schemas.microsoft.com/office/drawing/2014/main" val="517703541"/>
                    </a:ext>
                  </a:extLst>
                </a:gridCol>
                <a:gridCol w="2785180">
                  <a:extLst>
                    <a:ext uri="{9D8B030D-6E8A-4147-A177-3AD203B41FA5}">
                      <a16:colId xmlns:a16="http://schemas.microsoft.com/office/drawing/2014/main" val="117139942"/>
                    </a:ext>
                  </a:extLst>
                </a:gridCol>
                <a:gridCol w="2785180">
                  <a:extLst>
                    <a:ext uri="{9D8B030D-6E8A-4147-A177-3AD203B41FA5}">
                      <a16:colId xmlns:a16="http://schemas.microsoft.com/office/drawing/2014/main" val="113894441"/>
                    </a:ext>
                  </a:extLst>
                </a:gridCol>
                <a:gridCol w="2785180">
                  <a:extLst>
                    <a:ext uri="{9D8B030D-6E8A-4147-A177-3AD203B41FA5}">
                      <a16:colId xmlns:a16="http://schemas.microsoft.com/office/drawing/2014/main" val="3305528685"/>
                    </a:ext>
                  </a:extLst>
                </a:gridCol>
                <a:gridCol w="2785180">
                  <a:extLst>
                    <a:ext uri="{9D8B030D-6E8A-4147-A177-3AD203B41FA5}">
                      <a16:colId xmlns:a16="http://schemas.microsoft.com/office/drawing/2014/main" val="1062188074"/>
                    </a:ext>
                  </a:extLst>
                </a:gridCol>
              </a:tblGrid>
              <a:tr h="1992995">
                <a:tc>
                  <a:txBody>
                    <a:bodyPr/>
                    <a:lstStyle/>
                    <a:p>
                      <a:pPr algn="ctr"/>
                      <a:r>
                        <a:rPr lang="en-US" sz="3200" dirty="0"/>
                        <a:t>Impulse disorders</a:t>
                      </a:r>
                    </a:p>
                  </a:txBody>
                  <a:tcPr anchor="ctr">
                    <a:solidFill>
                      <a:schemeClr val="accent2"/>
                    </a:solidFill>
                  </a:tcPr>
                </a:tc>
                <a:tc>
                  <a:txBody>
                    <a:bodyPr/>
                    <a:lstStyle/>
                    <a:p>
                      <a:pPr algn="ctr"/>
                      <a:r>
                        <a:rPr lang="en-US" sz="3200" dirty="0"/>
                        <a:t>Trauma &amp; psychosocial stressors</a:t>
                      </a:r>
                    </a:p>
                  </a:txBody>
                  <a:tcPr anchor="ctr"/>
                </a:tc>
                <a:tc>
                  <a:txBody>
                    <a:bodyPr/>
                    <a:lstStyle/>
                    <a:p>
                      <a:pPr algn="ctr"/>
                      <a:r>
                        <a:rPr lang="en-US" sz="3200" dirty="0"/>
                        <a:t>Neurocognitive Disorders &amp; Conditions</a:t>
                      </a:r>
                    </a:p>
                  </a:txBody>
                  <a:tcPr anchor="ctr"/>
                </a:tc>
                <a:tc>
                  <a:txBody>
                    <a:bodyPr/>
                    <a:lstStyle/>
                    <a:p>
                      <a:pPr algn="ctr"/>
                      <a:r>
                        <a:rPr lang="en-US" sz="3200" dirty="0"/>
                        <a:t>Mood Disorders</a:t>
                      </a:r>
                    </a:p>
                  </a:txBody>
                  <a:tcPr anchor="ctr"/>
                </a:tc>
                <a:tc>
                  <a:txBody>
                    <a:bodyPr/>
                    <a:lstStyle/>
                    <a:p>
                      <a:pPr algn="ctr"/>
                      <a:r>
                        <a:rPr lang="en-US" sz="3200" dirty="0"/>
                        <a:t>Sleep Disorders &amp; Conditions</a:t>
                      </a:r>
                    </a:p>
                  </a:txBody>
                  <a:tcPr anchor="ctr"/>
                </a:tc>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Food Insecurity &amp; Nutritional Deficiencies</a:t>
                      </a:r>
                    </a:p>
                    <a:p>
                      <a:pPr algn="ctr"/>
                      <a:endParaRPr lang="en-US" sz="3200" dirty="0"/>
                    </a:p>
                  </a:txBody>
                  <a:tcPr anchor="ctr"/>
                </a:tc>
                <a:extLst>
                  <a:ext uri="{0D108BD9-81ED-4DB2-BD59-A6C34878D82A}">
                    <a16:rowId xmlns:a16="http://schemas.microsoft.com/office/drawing/2014/main" val="1935566015"/>
                  </a:ext>
                </a:extLst>
              </a:tr>
              <a:tr h="1270459">
                <a:tc>
                  <a:txBody>
                    <a:bodyPr/>
                    <a:lstStyle/>
                    <a:p>
                      <a:pPr algn="l"/>
                      <a:r>
                        <a:rPr lang="en-US" sz="3200" dirty="0"/>
                        <a:t>Oppositional defiant disorder (ODD)</a:t>
                      </a:r>
                    </a:p>
                  </a:txBody>
                  <a:tcPr/>
                </a:tc>
                <a:tc>
                  <a:txBody>
                    <a:bodyPr/>
                    <a:lstStyle/>
                    <a:p>
                      <a:pPr algn="l"/>
                      <a:r>
                        <a:rPr lang="en-US" sz="3200" dirty="0"/>
                        <a:t>Traumatic stress</a:t>
                      </a:r>
                    </a:p>
                  </a:txBody>
                  <a:tcPr/>
                </a:tc>
                <a:tc>
                  <a:txBody>
                    <a:bodyPr/>
                    <a:lstStyle/>
                    <a:p>
                      <a:pPr algn="l"/>
                      <a:r>
                        <a:rPr lang="en-US" sz="3200" dirty="0"/>
                        <a:t>Learning disabilities </a:t>
                      </a:r>
                    </a:p>
                    <a:p>
                      <a:pPr algn="l"/>
                      <a:endParaRPr lang="en-US" sz="3200" dirty="0"/>
                    </a:p>
                  </a:txBody>
                  <a:tcPr/>
                </a:tc>
                <a:tc>
                  <a:txBody>
                    <a:bodyPr/>
                    <a:lstStyle/>
                    <a:p>
                      <a:pPr algn="l"/>
                      <a:r>
                        <a:rPr lang="en-US" sz="3200" dirty="0"/>
                        <a:t>Depressive disorders</a:t>
                      </a:r>
                    </a:p>
                  </a:txBody>
                  <a:tcPr/>
                </a:tc>
                <a:tc>
                  <a:txBody>
                    <a:bodyPr/>
                    <a:lstStyle/>
                    <a:p>
                      <a:pPr algn="l"/>
                      <a:r>
                        <a:rPr lang="en-US" sz="3200" dirty="0"/>
                        <a:t>Insomnia</a:t>
                      </a:r>
                    </a:p>
                  </a:txBody>
                  <a:tcPr/>
                </a:tc>
                <a:tc>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3200" dirty="0"/>
                        <a:t>Iron deficiency</a:t>
                      </a:r>
                    </a:p>
                  </a:txBody>
                  <a:tcPr/>
                </a:tc>
                <a:extLst>
                  <a:ext uri="{0D108BD9-81ED-4DB2-BD59-A6C34878D82A}">
                    <a16:rowId xmlns:a16="http://schemas.microsoft.com/office/drawing/2014/main" val="3694623295"/>
                  </a:ext>
                </a:extLst>
              </a:tr>
              <a:tr h="1341248">
                <a:tc>
                  <a:txBody>
                    <a:bodyPr/>
                    <a:lstStyle/>
                    <a:p>
                      <a:pPr algn="l"/>
                      <a:r>
                        <a:rPr lang="en-US" sz="3200" dirty="0"/>
                        <a:t>Conduct disorder (CD)</a:t>
                      </a:r>
                    </a:p>
                  </a:txBody>
                  <a:tcPr/>
                </a:tc>
                <a:tc>
                  <a:txBody>
                    <a:bodyPr/>
                    <a:lstStyle/>
                    <a:p>
                      <a:pPr algn="l"/>
                      <a:r>
                        <a:rPr lang="en-US" sz="3200" dirty="0"/>
                        <a:t> PTSD</a:t>
                      </a:r>
                    </a:p>
                  </a:txBody>
                  <a:tcPr/>
                </a:tc>
                <a:tc>
                  <a:txBody>
                    <a:bodyPr/>
                    <a:lstStyle/>
                    <a:p>
                      <a:pPr algn="l"/>
                      <a:r>
                        <a:rPr lang="en-US" sz="3200" dirty="0"/>
                        <a:t>Intellectual giftedness</a:t>
                      </a:r>
                    </a:p>
                  </a:txBody>
                  <a:tcPr/>
                </a:tc>
                <a:tc>
                  <a:txBody>
                    <a:bodyPr/>
                    <a:lstStyle/>
                    <a:p>
                      <a:pPr algn="l"/>
                      <a:r>
                        <a:rPr lang="en-US" sz="3200" dirty="0"/>
                        <a:t>Anxiety disorders</a:t>
                      </a:r>
                    </a:p>
                  </a:txBody>
                  <a:tcPr/>
                </a:tc>
                <a:tc>
                  <a:txBody>
                    <a:bodyPr/>
                    <a:lstStyle/>
                    <a:p>
                      <a:pPr algn="l"/>
                      <a:r>
                        <a:rPr lang="en-US" sz="3200" dirty="0"/>
                        <a:t>Obstructive sleep apnea (OSA)</a:t>
                      </a:r>
                    </a:p>
                  </a:txBody>
                  <a:tcPr/>
                </a:tc>
                <a:tc rowSpan="4">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3200" dirty="0"/>
                        <a:t>Physical discomfort &amp; emotional toll of hunger</a:t>
                      </a:r>
                    </a:p>
                    <a:p>
                      <a:pPr algn="l"/>
                      <a:endParaRPr lang="en-US" sz="3200" dirty="0"/>
                    </a:p>
                  </a:txBody>
                  <a:tcPr/>
                </a:tc>
                <a:extLst>
                  <a:ext uri="{0D108BD9-81ED-4DB2-BD59-A6C34878D82A}">
                    <a16:rowId xmlns:a16="http://schemas.microsoft.com/office/drawing/2014/main" val="4241990765"/>
                  </a:ext>
                </a:extLst>
              </a:tr>
              <a:tr h="1891365">
                <a:tc>
                  <a:txBody>
                    <a:bodyPr/>
                    <a:lstStyle/>
                    <a:p>
                      <a:pPr marL="0" marR="0" lvl="0" indent="0" algn="ctr" defTabSz="2560320" rtl="0" eaLnBrk="1" fontAlgn="auto" latinLnBrk="0" hangingPunct="1">
                        <a:lnSpc>
                          <a:spcPct val="100000"/>
                        </a:lnSpc>
                        <a:spcBef>
                          <a:spcPts val="0"/>
                        </a:spcBef>
                        <a:spcAft>
                          <a:spcPts val="0"/>
                        </a:spcAft>
                        <a:buClrTx/>
                        <a:buSzTx/>
                        <a:buFontTx/>
                        <a:buNone/>
                        <a:tabLst/>
                        <a:defRPr/>
                      </a:pPr>
                      <a:r>
                        <a:rPr lang="en-US" sz="3200" b="1" dirty="0">
                          <a:solidFill>
                            <a:schemeClr val="bg1"/>
                          </a:solidFill>
                        </a:rPr>
                        <a:t>Neuro-developmental disorders</a:t>
                      </a:r>
                    </a:p>
                  </a:txBody>
                  <a:tcPr anchor="ctr">
                    <a:solidFill>
                      <a:schemeClr val="accent2"/>
                    </a:solidFill>
                  </a:tcPr>
                </a:tc>
                <a:tc>
                  <a:txBody>
                    <a:bodyPr/>
                    <a:lstStyle/>
                    <a:p>
                      <a:pPr algn="ctr"/>
                      <a:r>
                        <a:rPr lang="en-US" sz="3200" b="1" dirty="0">
                          <a:solidFill>
                            <a:schemeClr val="bg1"/>
                          </a:solidFill>
                        </a:rPr>
                        <a:t>Toxin Exposures</a:t>
                      </a:r>
                    </a:p>
                  </a:txBody>
                  <a:tcPr anchor="ctr">
                    <a:solidFill>
                      <a:schemeClr val="accent2"/>
                    </a:solidFill>
                  </a:tcPr>
                </a:tc>
                <a:tc>
                  <a:txBody>
                    <a:bodyPr/>
                    <a:lstStyle/>
                    <a:p>
                      <a:pPr algn="ctr"/>
                      <a:r>
                        <a:rPr lang="en-US" sz="3200" b="1" dirty="0">
                          <a:solidFill>
                            <a:schemeClr val="bg1"/>
                          </a:solidFill>
                        </a:rPr>
                        <a:t>Sensory Deficits</a:t>
                      </a:r>
                    </a:p>
                  </a:txBody>
                  <a:tcPr anchor="ctr">
                    <a:solidFill>
                      <a:schemeClr val="accent2"/>
                    </a:solidFill>
                  </a:tcPr>
                </a:tc>
                <a:tc>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3200" dirty="0"/>
                        <a:t>Bipolar disorder</a:t>
                      </a:r>
                    </a:p>
                  </a:txBody>
                  <a:tcPr/>
                </a:tc>
                <a:tc rowSpan="3">
                  <a:txBody>
                    <a:bodyPr/>
                    <a:lstStyle/>
                    <a:p>
                      <a:pPr algn="l"/>
                      <a:r>
                        <a:rPr lang="en-US" sz="3200" dirty="0"/>
                        <a:t>Poor sleep hygiene</a:t>
                      </a:r>
                    </a:p>
                  </a:txBody>
                  <a:tcPr/>
                </a:tc>
                <a:tc vMerge="1">
                  <a:txBody>
                    <a:bodyPr/>
                    <a:lstStyle/>
                    <a:p>
                      <a:pPr algn="l"/>
                      <a:endParaRPr lang="en-US" sz="3600" dirty="0"/>
                    </a:p>
                  </a:txBody>
                  <a:tcPr/>
                </a:tc>
                <a:extLst>
                  <a:ext uri="{0D108BD9-81ED-4DB2-BD59-A6C34878D82A}">
                    <a16:rowId xmlns:a16="http://schemas.microsoft.com/office/drawing/2014/main" val="2086901312"/>
                  </a:ext>
                </a:extLst>
              </a:tr>
              <a:tr h="1508760">
                <a:tc rowSpan="2">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3200" dirty="0"/>
                        <a:t>Autism spectrum disorder (ASD)</a:t>
                      </a:r>
                    </a:p>
                    <a:p>
                      <a:pPr algn="l"/>
                      <a:endParaRPr lang="en-US" sz="3200" dirty="0"/>
                    </a:p>
                  </a:txBody>
                  <a:tcPr/>
                </a:tc>
                <a:tc>
                  <a:txBody>
                    <a:bodyPr/>
                    <a:lstStyle/>
                    <a:p>
                      <a:pPr algn="l"/>
                      <a:r>
                        <a:rPr lang="en-US" sz="3200" dirty="0"/>
                        <a:t>Lead exposure</a:t>
                      </a:r>
                    </a:p>
                  </a:txBody>
                  <a:tcPr/>
                </a:tc>
                <a:tc>
                  <a:txBody>
                    <a:bodyPr/>
                    <a:lstStyle/>
                    <a:p>
                      <a:pPr algn="l"/>
                      <a:r>
                        <a:rPr lang="en-US" sz="3200" dirty="0"/>
                        <a:t>Vision impairments</a:t>
                      </a:r>
                    </a:p>
                  </a:txBody>
                  <a:tcPr/>
                </a:tc>
                <a:tc rowSpan="2">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3200" dirty="0"/>
                        <a:t>Disruptive Mood Dysregulation Disorder (DMDD)</a:t>
                      </a:r>
                    </a:p>
                    <a:p>
                      <a:pPr marL="0" marR="0" lvl="0" indent="0" algn="l" defTabSz="2560320" rtl="0" eaLnBrk="1" fontAlgn="auto" latinLnBrk="0" hangingPunct="1">
                        <a:lnSpc>
                          <a:spcPct val="100000"/>
                        </a:lnSpc>
                        <a:spcBef>
                          <a:spcPts val="0"/>
                        </a:spcBef>
                        <a:spcAft>
                          <a:spcPts val="0"/>
                        </a:spcAft>
                        <a:buClrTx/>
                        <a:buSzTx/>
                        <a:buFontTx/>
                        <a:buNone/>
                        <a:tabLst/>
                        <a:defRPr/>
                      </a:pPr>
                      <a:endParaRPr lang="en-US" sz="3200" dirty="0"/>
                    </a:p>
                  </a:txBody>
                  <a:tcPr/>
                </a:tc>
                <a:tc vMerge="1">
                  <a:txBody>
                    <a:bodyPr/>
                    <a:lstStyle/>
                    <a:p>
                      <a:pPr algn="ctr"/>
                      <a:endParaRPr lang="en-US" sz="3600" dirty="0"/>
                    </a:p>
                  </a:txBody>
                  <a:tcPr/>
                </a:tc>
                <a:tc vMerge="1">
                  <a:txBody>
                    <a:bodyPr/>
                    <a:lstStyle/>
                    <a:p>
                      <a:pPr algn="ctr"/>
                      <a:endParaRPr lang="en-US" sz="3600" dirty="0"/>
                    </a:p>
                  </a:txBody>
                  <a:tcPr/>
                </a:tc>
                <a:extLst>
                  <a:ext uri="{0D108BD9-81ED-4DB2-BD59-A6C34878D82A}">
                    <a16:rowId xmlns:a16="http://schemas.microsoft.com/office/drawing/2014/main" val="2984145526"/>
                  </a:ext>
                </a:extLst>
              </a:tr>
              <a:tr h="1508760">
                <a:tc vMerge="1">
                  <a:txBody>
                    <a:bodyPr/>
                    <a:lstStyle/>
                    <a:p>
                      <a:endParaRPr lang="en-US"/>
                    </a:p>
                  </a:txBody>
                  <a:tcPr/>
                </a:tc>
                <a:tc>
                  <a:txBody>
                    <a:bodyPr/>
                    <a:lstStyle/>
                    <a:p>
                      <a:pPr algn="l"/>
                      <a:r>
                        <a:rPr lang="en-US" sz="3200" dirty="0"/>
                        <a:t>Lead toxicity/</a:t>
                      </a:r>
                    </a:p>
                    <a:p>
                      <a:pPr algn="l"/>
                      <a:r>
                        <a:rPr lang="en-US" sz="3200" dirty="0"/>
                        <a:t>poisoning</a:t>
                      </a:r>
                    </a:p>
                  </a:txBody>
                  <a:tcPr/>
                </a:tc>
                <a:tc>
                  <a:txBody>
                    <a:bodyPr/>
                    <a:lstStyle/>
                    <a:p>
                      <a:pPr algn="l"/>
                      <a:r>
                        <a:rPr lang="en-US" sz="3200" dirty="0"/>
                        <a:t>Hearing deficits </a:t>
                      </a: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4056197"/>
                  </a:ext>
                </a:extLst>
              </a:tr>
            </a:tbl>
          </a:graphicData>
        </a:graphic>
      </p:graphicFrame>
      <p:sp>
        <p:nvSpPr>
          <p:cNvPr id="25" name="TextBox 24">
            <a:extLst>
              <a:ext uri="{FF2B5EF4-FFF2-40B4-BE49-F238E27FC236}">
                <a16:creationId xmlns:a16="http://schemas.microsoft.com/office/drawing/2014/main" id="{D0F13E4C-D059-CF69-7386-19B18B392251}"/>
              </a:ext>
            </a:extLst>
          </p:cNvPr>
          <p:cNvSpPr txBox="1"/>
          <p:nvPr/>
        </p:nvSpPr>
        <p:spPr>
          <a:xfrm>
            <a:off x="33142373" y="8288604"/>
            <a:ext cx="16997228" cy="830997"/>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r>
              <a:rPr lang="en-US" sz="4800" b="1" dirty="0">
                <a:latin typeface="+mj-lt"/>
                <a:cs typeface="Arial"/>
              </a:rPr>
              <a:t>Figure. </a:t>
            </a:r>
            <a:r>
              <a:rPr lang="en-US" sz="4800" dirty="0">
                <a:latin typeface="+mj-lt"/>
                <a:cs typeface="Arial"/>
              </a:rPr>
              <a:t>Differential Diagnosis, Similarities &amp; Differences</a:t>
            </a:r>
            <a:r>
              <a:rPr lang="en-US" sz="4800" baseline="30000" dirty="0">
                <a:latin typeface="+mj-lt"/>
                <a:cs typeface="Arial"/>
              </a:rPr>
              <a:t>4-8</a:t>
            </a:r>
          </a:p>
        </p:txBody>
      </p:sp>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12137</TotalTime>
  <Words>1314</Words>
  <Application>Microsoft Macintosh PowerPoint</Application>
  <PresentationFormat>Custom</PresentationFormat>
  <Paragraphs>115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Elena Schatell</cp:lastModifiedBy>
  <cp:revision>180</cp:revision>
  <dcterms:created xsi:type="dcterms:W3CDTF">2017-04-15T00:49:32Z</dcterms:created>
  <dcterms:modified xsi:type="dcterms:W3CDTF">2022-04-23T21:08:19Z</dcterms:modified>
  <cp:category/>
</cp:coreProperties>
</file>