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51206400" cy="38404800"/>
  <p:notesSz cx="9144000" cy="6858000"/>
  <p:defaultText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31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7B6"/>
    <a:srgbClr val="992A3D"/>
    <a:srgbClr val="00A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8776" autoAdjust="0"/>
  </p:normalViewPr>
  <p:slideViewPr>
    <p:cSldViewPr>
      <p:cViewPr>
        <p:scale>
          <a:sx n="22" d="100"/>
          <a:sy n="22" d="100"/>
        </p:scale>
        <p:origin x="14" y="-346"/>
      </p:cViewPr>
      <p:guideLst>
        <p:guide orient="horz" pos="5184"/>
        <p:guide pos="315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a:t>Click to edit Master title style</a:t>
            </a:r>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F614AD-F5A4-3940-87D4-1172031E7C61}"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7492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8746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5831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3923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a:t>Click to edit Master title style</a:t>
            </a:r>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F614AD-F5A4-3940-87D4-1172031E7C61}"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48681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F614AD-F5A4-3940-87D4-1172031E7C61}"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59675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F614AD-F5A4-3940-87D4-1172031E7C61}" type="datetimeFigureOut">
              <a:rPr lang="en-US" smtClean="0"/>
              <a:t>4/28/2022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9790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F614AD-F5A4-3940-87D4-1172031E7C61}" type="datetimeFigureOut">
              <a:rPr lang="en-US" smtClean="0"/>
              <a:t>4/28/2022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7291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614AD-F5A4-3940-87D4-1172031E7C61}" type="datetimeFigureOut">
              <a:rPr lang="en-US" smtClean="0"/>
              <a:t>4/28/2022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14642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a:t>Click to edit Master title style</a:t>
            </a:r>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79317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a:t>Click to edit Master title style</a:t>
            </a:r>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96148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a:t>Click to edit Master title style</a:t>
            </a:r>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C4F614AD-F5A4-3940-87D4-1172031E7C61}" type="datetimeFigureOut">
              <a:rPr lang="en-US" smtClean="0"/>
              <a:t>4/28/2022</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443581D4-F1BD-9840-A13F-0578135BD8DE}" type="slidenum">
              <a:rPr lang="en-US" smtClean="0"/>
              <a:t>‹#›</a:t>
            </a:fld>
            <a:endParaRPr lang="en-US"/>
          </a:p>
        </p:txBody>
      </p:sp>
    </p:spTree>
    <p:extLst>
      <p:ext uri="{BB962C8B-B14F-4D97-AF65-F5344CB8AC3E}">
        <p14:creationId xmlns:p14="http://schemas.microsoft.com/office/powerpoint/2010/main" val="417846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6032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2560320" rtl="0" eaLnBrk="1" latinLnBrk="0" hangingPunct="1">
        <a:spcBef>
          <a:spcPct val="20000"/>
        </a:spcBef>
        <a:buFont typeface="Arial"/>
        <a:buChar char="•"/>
        <a:defRPr sz="17900" kern="1200">
          <a:solidFill>
            <a:schemeClr val="tx1"/>
          </a:solidFill>
          <a:latin typeface="+mn-lt"/>
          <a:ea typeface="+mn-ea"/>
          <a:cs typeface="+mn-cs"/>
        </a:defRPr>
      </a:lvl1pPr>
      <a:lvl2pPr marL="4160520" indent="-1600200" algn="l" defTabSz="2560320" rtl="0" eaLnBrk="1" latinLnBrk="0" hangingPunct="1">
        <a:spcBef>
          <a:spcPct val="20000"/>
        </a:spcBef>
        <a:buFont typeface="Arial"/>
        <a:buChar char="–"/>
        <a:defRPr sz="15700" kern="1200">
          <a:solidFill>
            <a:schemeClr val="tx1"/>
          </a:solidFill>
          <a:latin typeface="+mn-lt"/>
          <a:ea typeface="+mn-ea"/>
          <a:cs typeface="+mn-cs"/>
        </a:defRPr>
      </a:lvl2pPr>
      <a:lvl3pPr marL="6400800" indent="-1280160" algn="l" defTabSz="2560320" rtl="0" eaLnBrk="1" latinLnBrk="0" hangingPunct="1">
        <a:spcBef>
          <a:spcPct val="20000"/>
        </a:spcBef>
        <a:buFont typeface="Arial"/>
        <a:buChar char="•"/>
        <a:defRPr sz="13400" kern="1200">
          <a:solidFill>
            <a:schemeClr val="tx1"/>
          </a:solidFill>
          <a:latin typeface="+mn-lt"/>
          <a:ea typeface="+mn-ea"/>
          <a:cs typeface="+mn-cs"/>
        </a:defRPr>
      </a:lvl3pPr>
      <a:lvl4pPr marL="8961120" indent="-1280160" algn="l" defTabSz="2560320" rtl="0" eaLnBrk="1" latinLnBrk="0" hangingPunct="1">
        <a:spcBef>
          <a:spcPct val="20000"/>
        </a:spcBef>
        <a:buFont typeface="Arial"/>
        <a:buChar char="–"/>
        <a:defRPr sz="11200" kern="1200">
          <a:solidFill>
            <a:schemeClr val="tx1"/>
          </a:solidFill>
          <a:latin typeface="+mn-lt"/>
          <a:ea typeface="+mn-ea"/>
          <a:cs typeface="+mn-cs"/>
        </a:defRPr>
      </a:lvl4pPr>
      <a:lvl5pPr marL="11521440" indent="-1280160" algn="l" defTabSz="2560320" rtl="0" eaLnBrk="1" latinLnBrk="0" hangingPunct="1">
        <a:spcBef>
          <a:spcPct val="20000"/>
        </a:spcBef>
        <a:buFont typeface="Arial"/>
        <a:buChar char="»"/>
        <a:defRPr sz="11200" kern="1200">
          <a:solidFill>
            <a:schemeClr val="tx1"/>
          </a:solidFill>
          <a:latin typeface="+mn-lt"/>
          <a:ea typeface="+mn-ea"/>
          <a:cs typeface="+mn-cs"/>
        </a:defRPr>
      </a:lvl5pPr>
      <a:lvl6pPr marL="14081760" indent="-1280160" algn="l" defTabSz="2560320" rtl="0" eaLnBrk="1" latinLnBrk="0" hangingPunct="1">
        <a:spcBef>
          <a:spcPct val="20000"/>
        </a:spcBef>
        <a:buFont typeface="Arial"/>
        <a:buChar char="•"/>
        <a:defRPr sz="11200" kern="1200">
          <a:solidFill>
            <a:schemeClr val="tx1"/>
          </a:solidFill>
          <a:latin typeface="+mn-lt"/>
          <a:ea typeface="+mn-ea"/>
          <a:cs typeface="+mn-cs"/>
        </a:defRPr>
      </a:lvl6pPr>
      <a:lvl7pPr marL="16642080" indent="-1280160" algn="l" defTabSz="2560320" rtl="0" eaLnBrk="1" latinLnBrk="0" hangingPunct="1">
        <a:spcBef>
          <a:spcPct val="20000"/>
        </a:spcBef>
        <a:buFont typeface="Arial"/>
        <a:buChar char="•"/>
        <a:defRPr sz="11200" kern="1200">
          <a:solidFill>
            <a:schemeClr val="tx1"/>
          </a:solidFill>
          <a:latin typeface="+mn-lt"/>
          <a:ea typeface="+mn-ea"/>
          <a:cs typeface="+mn-cs"/>
        </a:defRPr>
      </a:lvl7pPr>
      <a:lvl8pPr marL="19202400" indent="-1280160" algn="l" defTabSz="2560320" rtl="0" eaLnBrk="1" latinLnBrk="0" hangingPunct="1">
        <a:spcBef>
          <a:spcPct val="20000"/>
        </a:spcBef>
        <a:buFont typeface="Arial"/>
        <a:buChar char="•"/>
        <a:defRPr sz="11200" kern="1200">
          <a:solidFill>
            <a:schemeClr val="tx1"/>
          </a:solidFill>
          <a:latin typeface="+mn-lt"/>
          <a:ea typeface="+mn-ea"/>
          <a:cs typeface="+mn-cs"/>
        </a:defRPr>
      </a:lvl8pPr>
      <a:lvl9pPr marL="21762720" indent="-1280160" algn="l" defTabSz="2560320" rtl="0" eaLnBrk="1" latinLnBrk="0" hangingPunct="1">
        <a:spcBef>
          <a:spcPct val="20000"/>
        </a:spcBef>
        <a:buFont typeface="Arial"/>
        <a:buChar char="•"/>
        <a:defRPr sz="11200" kern="1200">
          <a:solidFill>
            <a:schemeClr val="tx1"/>
          </a:solidFill>
          <a:latin typeface="+mn-lt"/>
          <a:ea typeface="+mn-ea"/>
          <a:cs typeface="+mn-cs"/>
        </a:defRPr>
      </a:lvl9pPr>
    </p:bodyStyle>
    <p:other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08244" y="8305800"/>
            <a:ext cx="16974956" cy="1202714"/>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Abstract</a:t>
            </a:r>
            <a:endParaRPr lang="en-US" sz="6000" b="1" dirty="0">
              <a:latin typeface="+mj-lt"/>
              <a:cs typeface="Arial"/>
            </a:endParaRPr>
          </a:p>
        </p:txBody>
      </p:sp>
      <p:sp>
        <p:nvSpPr>
          <p:cNvPr id="11" name="Rectangle 10"/>
          <p:cNvSpPr/>
          <p:nvPr/>
        </p:nvSpPr>
        <p:spPr>
          <a:xfrm>
            <a:off x="1008245" y="10108457"/>
            <a:ext cx="16974956" cy="56090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3600" dirty="0">
                <a:effectLst/>
                <a:latin typeface="Times New Roman" panose="02020603050405020304" pitchFamily="18" charset="0"/>
                <a:ea typeface="Arial" panose="020B0604020202020204" pitchFamily="34" charset="0"/>
              </a:rPr>
              <a:t>The treatment of hypothyroidism with Levothyroxine (T4) has been well studied and FDA approved. However, many patients continue to have signs and symptoms of hypothyroidism while on Levothyroxine treatment despite reaching appropriate thyroid levels. An additional thyroid treatment known as desiccated thyroid extract (DTE) is made from dried pig thyroid glands and is advertised as a “natural” alternative to Levothyroxine. Despite lack of FDA approval and studies surrounding DTE, clinicians have prescribed DTE to patients, many of whom reported relief of their symptoms. The following poster highlights the approach to the treatment of hypothyroidism with Levothyroxine and DTE and outlines potential side effects due to the gaps in knowledge from the medical community. </a:t>
            </a:r>
            <a:endParaRPr lang="en-US" sz="4800" dirty="0">
              <a:latin typeface="+mj-lt"/>
              <a:cs typeface="Arial" panose="020B0604020202020204" pitchFamily="34" charset="0"/>
            </a:endParaRPr>
          </a:p>
        </p:txBody>
      </p:sp>
      <p:sp>
        <p:nvSpPr>
          <p:cNvPr id="20" name="TextBox 19"/>
          <p:cNvSpPr txBox="1"/>
          <p:nvPr/>
        </p:nvSpPr>
        <p:spPr>
          <a:xfrm>
            <a:off x="12649200" y="3684156"/>
            <a:ext cx="27988438" cy="4875181"/>
          </a:xfrm>
          <a:prstGeom prst="rect">
            <a:avLst/>
          </a:prstGeom>
          <a:noFill/>
        </p:spPr>
        <p:txBody>
          <a:bodyPr wrap="square" rtlCol="0">
            <a:spAutoFit/>
          </a:bodyPr>
          <a:lstStyle/>
          <a:p>
            <a:pPr algn="ctr"/>
            <a:r>
              <a:rPr lang="en-US" sz="9000" b="1" dirty="0">
                <a:latin typeface="+mj-lt"/>
                <a:cs typeface="Arial"/>
              </a:rPr>
              <a:t>Aimee Fong, PA-S</a:t>
            </a:r>
          </a:p>
          <a:p>
            <a:pPr algn="ctr"/>
            <a:endParaRPr lang="en-US" sz="1400" b="1" dirty="0">
              <a:latin typeface="+mj-lt"/>
              <a:cs typeface="Arial"/>
            </a:endParaRPr>
          </a:p>
          <a:p>
            <a:pPr algn="ctr">
              <a:lnSpc>
                <a:spcPct val="80000"/>
              </a:lnSpc>
            </a:pPr>
            <a:r>
              <a:rPr lang="en-US" sz="8000" b="1" dirty="0">
                <a:latin typeface="+mj-lt"/>
                <a:cs typeface="Arial"/>
              </a:rPr>
              <a:t>Faculty Advisor:  Lisa Murphy, PA-C</a:t>
            </a:r>
          </a:p>
          <a:p>
            <a:pPr algn="ctr">
              <a:lnSpc>
                <a:spcPct val="80000"/>
              </a:lnSpc>
            </a:pPr>
            <a:endParaRPr lang="en-US" sz="2400" b="1" dirty="0">
              <a:latin typeface="+mj-lt"/>
              <a:cs typeface="Arial"/>
            </a:endParaRPr>
          </a:p>
          <a:p>
            <a:pPr algn="ctr">
              <a:lnSpc>
                <a:spcPct val="80000"/>
              </a:lnSpc>
            </a:pPr>
            <a:r>
              <a:rPr lang="en-US" sz="7200" b="1" dirty="0">
                <a:latin typeface="+mj-lt"/>
                <a:cs typeface="Arial"/>
              </a:rPr>
              <a:t>Department of Medical Science</a:t>
            </a:r>
          </a:p>
          <a:p>
            <a:endParaRPr lang="en-US" sz="6600" b="1" dirty="0">
              <a:latin typeface="+mj-lt"/>
              <a:cs typeface="Arial"/>
            </a:endParaRPr>
          </a:p>
        </p:txBody>
      </p:sp>
      <p:sp>
        <p:nvSpPr>
          <p:cNvPr id="36" name="TextBox 35"/>
          <p:cNvSpPr txBox="1"/>
          <p:nvPr/>
        </p:nvSpPr>
        <p:spPr>
          <a:xfrm>
            <a:off x="1008244" y="16061366"/>
            <a:ext cx="16974956" cy="1200329"/>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Introduction: Hypothyroidism</a:t>
            </a:r>
          </a:p>
        </p:txBody>
      </p:sp>
      <p:sp>
        <p:nvSpPr>
          <p:cNvPr id="41" name="TextBox 40"/>
          <p:cNvSpPr txBox="1"/>
          <p:nvPr/>
        </p:nvSpPr>
        <p:spPr>
          <a:xfrm>
            <a:off x="1008244" y="26822400"/>
            <a:ext cx="16916400" cy="1200329"/>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DTE </a:t>
            </a:r>
          </a:p>
        </p:txBody>
      </p:sp>
      <p:sp>
        <p:nvSpPr>
          <p:cNvPr id="42" name="Rectangle 41"/>
          <p:cNvSpPr/>
          <p:nvPr/>
        </p:nvSpPr>
        <p:spPr>
          <a:xfrm>
            <a:off x="1008244" y="28363234"/>
            <a:ext cx="16916400" cy="9050066"/>
          </a:xfrm>
          <a:prstGeom prst="rect">
            <a:avLst/>
          </a:prstGeom>
        </p:spPr>
        <p:style>
          <a:lnRef idx="1">
            <a:schemeClr val="accent1"/>
          </a:lnRef>
          <a:fillRef idx="2">
            <a:schemeClr val="accent1"/>
          </a:fillRef>
          <a:effectRef idx="1">
            <a:schemeClr val="accent1"/>
          </a:effectRef>
          <a:fontRef idx="minor">
            <a:schemeClr val="dk1"/>
          </a:fontRef>
        </p:style>
        <p:txBody>
          <a:bodyPr wrap="square">
            <a:noAutofit/>
          </a:bodyPr>
          <a:lstStyle/>
          <a:p>
            <a:pPr marL="285750" marR="0" lvl="0" indent="-285750">
              <a:lnSpc>
                <a:spcPct val="115000"/>
              </a:lnSpc>
              <a:spcBef>
                <a:spcPts val="0"/>
              </a:spcBef>
              <a:spcAft>
                <a:spcPts val="0"/>
              </a:spcAft>
              <a:buFont typeface="Arial" panose="020B0604020202020204" pitchFamily="34" charset="0"/>
              <a:buChar char="•"/>
            </a:pPr>
            <a:endParaRPr lang="en-US" sz="1600" dirty="0">
              <a:latin typeface="Times New Roman" panose="02020603050405020304" pitchFamily="18" charset="0"/>
              <a:ea typeface="Calibri"/>
              <a:cs typeface="Times New Roman" panose="02020603050405020304" pitchFamily="18" charset="0"/>
            </a:endParaRPr>
          </a:p>
          <a:p>
            <a:pPr marL="571500" marR="0" lvl="0" indent="-571500">
              <a:spcBef>
                <a:spcPts val="0"/>
              </a:spcBef>
              <a:spcAft>
                <a:spcPts val="0"/>
              </a:spcAft>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Initial Dosage: 30 mg in the AM</a:t>
            </a:r>
          </a:p>
          <a:p>
            <a:pPr marL="571500" marR="0" lvl="0" indent="-571500">
              <a:spcBef>
                <a:spcPts val="0"/>
              </a:spcBef>
              <a:spcAft>
                <a:spcPts val="0"/>
              </a:spcAft>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Maximum Dosage: 60 mg </a:t>
            </a:r>
          </a:p>
          <a:p>
            <a:pPr marL="571500" marR="0" lvl="0" indent="-571500">
              <a:spcBef>
                <a:spcPts val="0"/>
              </a:spcBef>
              <a:spcAft>
                <a:spcPts val="0"/>
              </a:spcAft>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Increase every 4-6 weeks as needed </a:t>
            </a:r>
          </a:p>
          <a:p>
            <a:pPr marL="571500" marR="0" lvl="0" indent="-571500">
              <a:spcBef>
                <a:spcPts val="0"/>
              </a:spcBef>
              <a:spcAft>
                <a:spcPts val="0"/>
              </a:spcAft>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Baseline TSH, FT4, FT3 levels </a:t>
            </a:r>
          </a:p>
          <a:p>
            <a:pPr marL="571500" marR="0" lvl="0" indent="-571500">
              <a:spcBef>
                <a:spcPts val="0"/>
              </a:spcBef>
              <a:spcAft>
                <a:spcPts val="0"/>
              </a:spcAft>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Do NOT use in combination with Levothyroxine </a:t>
            </a:r>
          </a:p>
          <a:p>
            <a:pPr marL="571500" marR="0" lvl="0" indent="-571500">
              <a:spcBef>
                <a:spcPts val="0"/>
              </a:spcBef>
              <a:spcAft>
                <a:spcPts val="0"/>
              </a:spcAft>
              <a:buFont typeface="Arial" panose="020B0604020202020204" pitchFamily="34" charset="0"/>
              <a:buChar char="•"/>
            </a:pPr>
            <a:endParaRPr lang="en-US" sz="4400" dirty="0">
              <a:latin typeface="Times New Roman" panose="02020603050405020304" pitchFamily="18" charset="0"/>
              <a:cs typeface="Times New Roman" panose="02020603050405020304" pitchFamily="18" charset="0"/>
            </a:endParaRPr>
          </a:p>
          <a:p>
            <a:pPr marL="571500" marR="0" lvl="0" indent="-571500">
              <a:spcBef>
                <a:spcPts val="0"/>
              </a:spcBef>
              <a:spcAft>
                <a:spcPts val="0"/>
              </a:spcAft>
              <a:buFont typeface="Arial" panose="020B0604020202020204" pitchFamily="34" charset="0"/>
              <a:buChar char="•"/>
            </a:pPr>
            <a:r>
              <a:rPr lang="en-US" sz="44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Adverse Effects: </a:t>
            </a:r>
          </a:p>
          <a:p>
            <a:pPr marL="571500" marR="0" lvl="0" indent="-571500">
              <a:spcBef>
                <a:spcPts val="0"/>
              </a:spcBef>
              <a:spcAft>
                <a:spcPts val="0"/>
              </a:spcAft>
              <a:buFont typeface="Arial" panose="020B0604020202020204" pitchFamily="34" charset="0"/>
              <a:buChar char="•"/>
            </a:pP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Weight loss</a:t>
            </a:r>
          </a:p>
          <a:p>
            <a:pPr marL="571500" marR="0" lvl="0" indent="-571500">
              <a:spcBef>
                <a:spcPts val="0"/>
              </a:spcBef>
              <a:spcAft>
                <a:spcPts val="0"/>
              </a:spcAft>
              <a:buFont typeface="Arial" panose="020B0604020202020204" pitchFamily="34" charset="0"/>
              <a:buChar char="•"/>
            </a:pP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Insomnia </a:t>
            </a:r>
          </a:p>
          <a:p>
            <a:pPr marL="571500" marR="0" lvl="0" indent="-571500">
              <a:spcBef>
                <a:spcPts val="0"/>
              </a:spcBef>
              <a:spcAft>
                <a:spcPts val="0"/>
              </a:spcAft>
              <a:buFont typeface="Arial" panose="020B0604020202020204" pitchFamily="34" charset="0"/>
              <a:buChar char="•"/>
            </a:pP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Palpitations </a:t>
            </a:r>
          </a:p>
          <a:p>
            <a:pPr marL="571500" marR="0" lvl="0" indent="-571500">
              <a:spcBef>
                <a:spcPts val="0"/>
              </a:spcBef>
              <a:spcAft>
                <a:spcPts val="0"/>
              </a:spcAft>
              <a:buFont typeface="Arial" panose="020B0604020202020204" pitchFamily="34" charset="0"/>
              <a:buChar char="•"/>
            </a:pP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Atrial fibrillation </a:t>
            </a:r>
          </a:p>
          <a:p>
            <a:pPr marL="571500" marR="0" lvl="0" indent="-571500">
              <a:spcBef>
                <a:spcPts val="0"/>
              </a:spcBef>
              <a:spcAft>
                <a:spcPts val="0"/>
              </a:spcAft>
              <a:buFont typeface="Arial" panose="020B0604020202020204" pitchFamily="34" charset="0"/>
              <a:buChar char="•"/>
            </a:pP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Avoid in patients with CV history and 65+ years </a:t>
            </a:r>
          </a:p>
          <a:p>
            <a:pPr marL="571500" marR="0" lvl="0" indent="-571500">
              <a:spcBef>
                <a:spcPts val="0"/>
              </a:spcBef>
              <a:spcAft>
                <a:spcPts val="0"/>
              </a:spcAft>
              <a:buFont typeface="Arial" panose="020B0604020202020204" pitchFamily="34" charset="0"/>
              <a:buChar char="•"/>
            </a:pP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Avoid in pregnant patients: T4 is vital for fetal development </a:t>
            </a:r>
          </a:p>
          <a:p>
            <a:pPr marL="571500" marR="0" lvl="0" indent="-571500">
              <a:spcBef>
                <a:spcPts val="0"/>
              </a:spcBef>
              <a:spcAft>
                <a:spcPts val="0"/>
              </a:spcAft>
              <a:buFont typeface="Arial" panose="020B0604020202020204" pitchFamily="34" charset="0"/>
              <a:buChar char="•"/>
            </a:pPr>
            <a:endParaRPr lang="en-US" sz="4000"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33366173" y="11067762"/>
            <a:ext cx="16696149" cy="1092606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R="0" lvl="0" algn="ctr">
              <a:spcBef>
                <a:spcPts val="0"/>
              </a:spcBef>
              <a:spcAft>
                <a:spcPts val="0"/>
              </a:spcAft>
            </a:pPr>
            <a:r>
              <a:rPr lang="en-US" altLang="en-US" sz="4400" b="1" u="sng" dirty="0">
                <a:latin typeface="Times New Roman" panose="02020603050405020304" pitchFamily="18" charset="0"/>
                <a:cs typeface="Times New Roman" panose="02020603050405020304" pitchFamily="18" charset="0"/>
              </a:rPr>
              <a:t>Ensure Levothyroxine Compliance</a:t>
            </a:r>
          </a:p>
          <a:p>
            <a:pPr marR="0" lvl="0" algn="ctr">
              <a:spcBef>
                <a:spcPts val="0"/>
              </a:spcBef>
              <a:spcAft>
                <a:spcPts val="0"/>
              </a:spcAft>
            </a:pPr>
            <a:endParaRPr lang="en-US" altLang="en-US" sz="4400" b="1" u="sng" dirty="0">
              <a:latin typeface="Times New Roman" panose="02020603050405020304" pitchFamily="18" charset="0"/>
              <a:cs typeface="Times New Roman" panose="02020603050405020304" pitchFamily="18" charset="0"/>
            </a:endParaRPr>
          </a:p>
          <a:p>
            <a:pPr marR="0" lvl="0" algn="ctr">
              <a:spcBef>
                <a:spcPts val="0"/>
              </a:spcBef>
              <a:spcAft>
                <a:spcPts val="0"/>
              </a:spcAft>
            </a:pPr>
            <a:endParaRPr lang="en-US" altLang="en-US" sz="4400" dirty="0">
              <a:latin typeface="Times New Roman" panose="02020603050405020304" pitchFamily="18" charset="0"/>
              <a:cs typeface="Times New Roman" panose="02020603050405020304" pitchFamily="18" charset="0"/>
            </a:endParaRPr>
          </a:p>
          <a:p>
            <a:pPr marR="0" lvl="0" algn="ctr">
              <a:spcBef>
                <a:spcPts val="0"/>
              </a:spcBef>
              <a:spcAft>
                <a:spcPts val="0"/>
              </a:spcAft>
            </a:pPr>
            <a:r>
              <a:rPr lang="en-US" altLang="en-US" sz="4400" dirty="0">
                <a:latin typeface="Times New Roman" panose="02020603050405020304" pitchFamily="18" charset="0"/>
                <a:cs typeface="Times New Roman" panose="02020603050405020304" pitchFamily="18" charset="0"/>
              </a:rPr>
              <a:t>Check thyroid panel levels </a:t>
            </a:r>
          </a:p>
          <a:p>
            <a:pPr marR="0" lvl="0" algn="ctr">
              <a:spcBef>
                <a:spcPts val="0"/>
              </a:spcBef>
              <a:spcAft>
                <a:spcPts val="0"/>
              </a:spcAft>
            </a:pPr>
            <a:endParaRPr lang="en-US" altLang="en-US" sz="4400" b="1" u="sng" dirty="0">
              <a:latin typeface="Times New Roman" panose="02020603050405020304" pitchFamily="18" charset="0"/>
              <a:cs typeface="Times New Roman" panose="02020603050405020304" pitchFamily="18" charset="0"/>
            </a:endParaRPr>
          </a:p>
          <a:p>
            <a:pPr marR="0" lvl="0" algn="ctr">
              <a:spcBef>
                <a:spcPts val="0"/>
              </a:spcBef>
              <a:spcAft>
                <a:spcPts val="0"/>
              </a:spcAft>
            </a:pPr>
            <a:endParaRPr lang="en-US" altLang="en-US" sz="4400" dirty="0">
              <a:latin typeface="Times New Roman" panose="02020603050405020304" pitchFamily="18" charset="0"/>
              <a:cs typeface="Times New Roman" panose="02020603050405020304" pitchFamily="18" charset="0"/>
            </a:endParaRPr>
          </a:p>
          <a:p>
            <a:pPr marR="0" lvl="0" algn="ctr">
              <a:spcBef>
                <a:spcPts val="0"/>
              </a:spcBef>
              <a:spcAft>
                <a:spcPts val="0"/>
              </a:spcAft>
            </a:pPr>
            <a:r>
              <a:rPr lang="en-US" altLang="en-US" sz="4400" dirty="0">
                <a:latin typeface="Times New Roman" panose="02020603050405020304" pitchFamily="18" charset="0"/>
                <a:cs typeface="Times New Roman" panose="02020603050405020304" pitchFamily="18" charset="0"/>
              </a:rPr>
              <a:t>Rule out additional causes of symptoms: depression, anemia, cortisol insufficiency, dementia, hypercholesteremia, sleep apnea, polycystic ovarian syndrome </a:t>
            </a:r>
          </a:p>
          <a:p>
            <a:pPr marR="0" lvl="0" algn="ctr">
              <a:spcBef>
                <a:spcPts val="0"/>
              </a:spcBef>
              <a:spcAft>
                <a:spcPts val="0"/>
              </a:spcAft>
            </a:pPr>
            <a:endParaRPr lang="en-US" altLang="en-US" sz="4400" b="1" u="sng" dirty="0">
              <a:latin typeface="Times New Roman" panose="02020603050405020304" pitchFamily="18" charset="0"/>
              <a:cs typeface="Times New Roman" panose="02020603050405020304" pitchFamily="18" charset="0"/>
            </a:endParaRPr>
          </a:p>
          <a:p>
            <a:pPr marL="571500" marR="0" lvl="0" indent="-571500">
              <a:spcBef>
                <a:spcPts val="0"/>
              </a:spcBef>
              <a:spcAft>
                <a:spcPts val="0"/>
              </a:spcAft>
              <a:buFont typeface="Arial" panose="020B0604020202020204" pitchFamily="34" charset="0"/>
              <a:buChar char="•"/>
            </a:pPr>
            <a:r>
              <a:rPr lang="en-US" altLang="en-US" sz="4400" b="1" dirty="0">
                <a:latin typeface="Times New Roman" panose="02020603050405020304" pitchFamily="18" charset="0"/>
                <a:cs typeface="Times New Roman" panose="02020603050405020304" pitchFamily="18" charset="0"/>
              </a:rPr>
              <a:t>Studies have shown no benefit in TSH levels, cognitive function, or general health outcomes </a:t>
            </a:r>
          </a:p>
          <a:p>
            <a:pPr marL="571500" marR="0" lvl="0" indent="-571500">
              <a:spcBef>
                <a:spcPts val="0"/>
              </a:spcBef>
              <a:spcAft>
                <a:spcPts val="0"/>
              </a:spcAft>
              <a:buFont typeface="Arial" panose="020B0604020202020204" pitchFamily="34" charset="0"/>
              <a:buChar char="•"/>
            </a:pPr>
            <a:r>
              <a:rPr lang="en-US" altLang="en-US" sz="4400" b="1" dirty="0">
                <a:latin typeface="Times New Roman" panose="02020603050405020304" pitchFamily="18" charset="0"/>
                <a:cs typeface="Times New Roman" panose="02020603050405020304" pitchFamily="18" charset="0"/>
              </a:rPr>
              <a:t>There are no long term studies regarding the side effects </a:t>
            </a:r>
          </a:p>
          <a:p>
            <a:pPr marL="571500" marR="0" lvl="0" indent="-571500">
              <a:spcBef>
                <a:spcPts val="0"/>
              </a:spcBef>
              <a:spcAft>
                <a:spcPts val="0"/>
              </a:spcAft>
              <a:buFont typeface="Arial" panose="020B0604020202020204" pitchFamily="34" charset="0"/>
              <a:buChar char="•"/>
            </a:pPr>
            <a:r>
              <a:rPr lang="en-US" altLang="en-US" sz="4400" b="1" dirty="0">
                <a:latin typeface="Times New Roman" panose="02020603050405020304" pitchFamily="18" charset="0"/>
                <a:cs typeface="Times New Roman" panose="02020603050405020304" pitchFamily="18" charset="0"/>
              </a:rPr>
              <a:t>DTE is not recommended by the FDA or American Thyroid Association </a:t>
            </a:r>
          </a:p>
          <a:p>
            <a:pPr marL="571500" marR="0" lvl="0" indent="-571500">
              <a:spcBef>
                <a:spcPts val="0"/>
              </a:spcBef>
              <a:spcAft>
                <a:spcPts val="0"/>
              </a:spcAft>
              <a:buFont typeface="Arial" panose="020B0604020202020204" pitchFamily="34" charset="0"/>
              <a:buChar char="•"/>
            </a:pPr>
            <a:r>
              <a:rPr lang="en-US" altLang="en-US" sz="4400" b="1" dirty="0">
                <a:latin typeface="Times New Roman" panose="02020603050405020304" pitchFamily="18" charset="0"/>
                <a:cs typeface="Times New Roman" panose="02020603050405020304" pitchFamily="18" charset="0"/>
              </a:rPr>
              <a:t>T3 overdose can lead to fatal cardiac and metabolic symptoms </a:t>
            </a:r>
          </a:p>
        </p:txBody>
      </p:sp>
      <p:sp>
        <p:nvSpPr>
          <p:cNvPr id="58" name="TextBox 57"/>
          <p:cNvSpPr txBox="1"/>
          <p:nvPr/>
        </p:nvSpPr>
        <p:spPr>
          <a:xfrm>
            <a:off x="33367250" y="8353284"/>
            <a:ext cx="16696149" cy="2308324"/>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Discussion Points for Patient without Symptomatic Relief with Levothyroxine </a:t>
            </a:r>
          </a:p>
        </p:txBody>
      </p:sp>
      <p:pic>
        <p:nvPicPr>
          <p:cNvPr id="27" name="Picture 26" descr="au_logo_4C_castle_f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734979"/>
            <a:ext cx="10287000" cy="4005072"/>
          </a:xfrm>
          <a:prstGeom prst="rect">
            <a:avLst/>
          </a:prstGeom>
        </p:spPr>
      </p:pic>
      <p:sp>
        <p:nvSpPr>
          <p:cNvPr id="45" name="TextBox 44"/>
          <p:cNvSpPr txBox="1"/>
          <p:nvPr/>
        </p:nvSpPr>
        <p:spPr>
          <a:xfrm>
            <a:off x="18507663" y="8325640"/>
            <a:ext cx="14335126" cy="2362353"/>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DTE vs Levothyroxine for TSH and GHQ-12</a:t>
            </a:r>
          </a:p>
        </p:txBody>
      </p:sp>
      <p:sp>
        <p:nvSpPr>
          <p:cNvPr id="86" name="TextBox 85"/>
          <p:cNvSpPr txBox="1"/>
          <p:nvPr/>
        </p:nvSpPr>
        <p:spPr>
          <a:xfrm>
            <a:off x="33422809" y="31503990"/>
            <a:ext cx="16696149" cy="563231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u="sng" dirty="0">
                <a:latin typeface="Times New Roman" panose="02020603050405020304" pitchFamily="18" charset="0"/>
                <a:cs typeface="Times New Roman" panose="02020603050405020304" pitchFamily="18" charset="0"/>
              </a:rPr>
              <a:t>References:</a:t>
            </a:r>
          </a:p>
          <a:p>
            <a:pPr marL="514350" indent="-514350">
              <a:buAutoNum type="arabicPeriod"/>
            </a:pPr>
            <a:r>
              <a:rPr lang="en-US" sz="2400" dirty="0">
                <a:latin typeface="Times New Roman" panose="02020603050405020304" pitchFamily="18" charset="0"/>
                <a:cs typeface="Times New Roman" panose="02020603050405020304" pitchFamily="18" charset="0"/>
              </a:rPr>
              <a:t>Peterson SJ, </a:t>
            </a:r>
            <a:r>
              <a:rPr lang="en-US" sz="2400" dirty="0" err="1">
                <a:latin typeface="Times New Roman" panose="02020603050405020304" pitchFamily="18" charset="0"/>
                <a:cs typeface="Times New Roman" panose="02020603050405020304" pitchFamily="18" charset="0"/>
              </a:rPr>
              <a:t>Cappola</a:t>
            </a:r>
            <a:r>
              <a:rPr lang="en-US" sz="2400" dirty="0">
                <a:latin typeface="Times New Roman" panose="02020603050405020304" pitchFamily="18" charset="0"/>
                <a:cs typeface="Times New Roman" panose="02020603050405020304" pitchFamily="18" charset="0"/>
              </a:rPr>
              <a:t> AR, Castro MR, et al. An Online Survey of Hypothyroid Patients Demonstrates Prominent Dissatisfaction. Thyroid. 2018;28(6):707-21.</a:t>
            </a:r>
          </a:p>
          <a:p>
            <a:pPr marL="514350" indent="-514350">
              <a:buAutoNum type="arabicPeriod"/>
            </a:pPr>
            <a:r>
              <a:rPr lang="en-US" sz="2400" dirty="0">
                <a:latin typeface="Times New Roman" panose="02020603050405020304" pitchFamily="18" charset="0"/>
                <a:cs typeface="Times New Roman" panose="02020603050405020304" pitchFamily="18" charset="0"/>
              </a:rPr>
              <a:t>Burch HB, Burman KD, Cooper DS, Hennessey JV. A 2013 Survey of Clinical Practice Patterns in the Management of Primary Hypothyroidism. The Journal of Clinical Endocrinology &amp; Metabolism. 2014;99(6):2077-85</a:t>
            </a:r>
          </a:p>
          <a:p>
            <a:pPr marL="514350" indent="-514350">
              <a:buAutoNum type="arabicPeriod"/>
            </a:pPr>
            <a:r>
              <a:rPr lang="en-US" sz="2400" dirty="0">
                <a:latin typeface="Times New Roman" panose="02020603050405020304" pitchFamily="18" charset="0"/>
                <a:cs typeface="Times New Roman" panose="02020603050405020304" pitchFamily="18" charset="0"/>
              </a:rPr>
              <a:t>Pepper GM, Casanova-Romero PY (2014) Conversion to </a:t>
            </a:r>
            <a:r>
              <a:rPr lang="en-US" sz="2400" dirty="0" err="1">
                <a:latin typeface="Times New Roman" panose="02020603050405020304" pitchFamily="18" charset="0"/>
                <a:cs typeface="Times New Roman" panose="02020603050405020304" pitchFamily="18" charset="0"/>
              </a:rPr>
              <a:t>Armour</a:t>
            </a:r>
            <a:r>
              <a:rPr lang="en-US" sz="2400" dirty="0">
                <a:latin typeface="Times New Roman" panose="02020603050405020304" pitchFamily="18" charset="0"/>
                <a:cs typeface="Times New Roman" panose="02020603050405020304" pitchFamily="18" charset="0"/>
              </a:rPr>
              <a:t> Thyroid from Levothyroxine Improved Patient Satisfaction in the Treatment of Hypothyroidism. J Endocrinol Diabetes </a:t>
            </a:r>
            <a:r>
              <a:rPr lang="en-US" sz="2400" dirty="0" err="1">
                <a:latin typeface="Times New Roman" panose="02020603050405020304" pitchFamily="18" charset="0"/>
                <a:cs typeface="Times New Roman" panose="02020603050405020304" pitchFamily="18" charset="0"/>
              </a:rPr>
              <a:t>Obes</a:t>
            </a:r>
            <a:r>
              <a:rPr lang="en-US" sz="2400" dirty="0">
                <a:latin typeface="Times New Roman" panose="02020603050405020304" pitchFamily="18" charset="0"/>
                <a:cs typeface="Times New Roman" panose="02020603050405020304" pitchFamily="18" charset="0"/>
              </a:rPr>
              <a:t> 2(3): 1055</a:t>
            </a:r>
          </a:p>
          <a:p>
            <a:pPr marL="514350" indent="-514350">
              <a:buAutoNum type="arabicPeriod"/>
            </a:pPr>
            <a:r>
              <a:rPr lang="en-US" sz="2400" dirty="0">
                <a:latin typeface="Times New Roman" panose="02020603050405020304" pitchFamily="18" charset="0"/>
                <a:cs typeface="Times New Roman" panose="02020603050405020304" pitchFamily="18" charset="0"/>
              </a:rPr>
              <a:t>Bible KC, </a:t>
            </a:r>
            <a:r>
              <a:rPr lang="en-US" sz="2400" dirty="0" err="1">
                <a:latin typeface="Times New Roman" panose="02020603050405020304" pitchFamily="18" charset="0"/>
                <a:cs typeface="Times New Roman" panose="02020603050405020304" pitchFamily="18" charset="0"/>
              </a:rPr>
              <a:t>Kebebew</a:t>
            </a:r>
            <a:r>
              <a:rPr lang="en-US" sz="2400" dirty="0">
                <a:latin typeface="Times New Roman" panose="02020603050405020304" pitchFamily="18" charset="0"/>
                <a:cs typeface="Times New Roman" panose="02020603050405020304" pitchFamily="18" charset="0"/>
              </a:rPr>
              <a:t> E, Brierley J, et al. 2021 American Thyroid Association Guidelines for Management of Patients with Anaplastic Thyroid Cancer. Thyroid. 2021;31(3):337-86</a:t>
            </a:r>
          </a:p>
          <a:p>
            <a:pPr marL="514350" indent="-514350">
              <a:buAutoNum type="arabicPeriod"/>
            </a:pPr>
            <a:r>
              <a:rPr lang="en-US" sz="2400" dirty="0" err="1">
                <a:latin typeface="Times New Roman" panose="02020603050405020304" pitchFamily="18" charset="0"/>
                <a:cs typeface="Times New Roman" panose="02020603050405020304" pitchFamily="18" charset="0"/>
              </a:rPr>
              <a:t>Surks</a:t>
            </a:r>
            <a:r>
              <a:rPr lang="en-US" sz="2400" dirty="0">
                <a:latin typeface="Times New Roman" panose="02020603050405020304" pitchFamily="18" charset="0"/>
                <a:cs typeface="Times New Roman" panose="02020603050405020304" pitchFamily="18" charset="0"/>
              </a:rPr>
              <a:t> MI, </a:t>
            </a:r>
            <a:r>
              <a:rPr lang="en-US" sz="2400" dirty="0" err="1">
                <a:latin typeface="Times New Roman" panose="02020603050405020304" pitchFamily="18" charset="0"/>
                <a:cs typeface="Times New Roman" panose="02020603050405020304" pitchFamily="18" charset="0"/>
              </a:rPr>
              <a:t>Schadlow</a:t>
            </a:r>
            <a:r>
              <a:rPr lang="en-US" sz="2400" dirty="0">
                <a:latin typeface="Times New Roman" panose="02020603050405020304" pitchFamily="18" charset="0"/>
                <a:cs typeface="Times New Roman" panose="02020603050405020304" pitchFamily="18" charset="0"/>
              </a:rPr>
              <a:t> AR, Oppenheimer JH. A new radioimmunoassay for plasma L-triiodothyronine: measurements in thyroid disease and in patients maintained on hormonal replacement. J Clin Invest. 1972;51(12):3104-13</a:t>
            </a:r>
          </a:p>
          <a:p>
            <a:pPr marL="514350" indent="-514350">
              <a:buAutoNum type="arabicPeriod"/>
            </a:pPr>
            <a:r>
              <a:rPr lang="en-US" sz="2400" dirty="0">
                <a:latin typeface="Times New Roman" panose="02020603050405020304" pitchFamily="18" charset="0"/>
                <a:cs typeface="Times New Roman" panose="02020603050405020304" pitchFamily="18" charset="0"/>
              </a:rPr>
              <a:t>Cohen </a:t>
            </a:r>
            <a:r>
              <a:rPr lang="en-US" sz="2400" dirty="0" err="1">
                <a:latin typeface="Times New Roman" panose="02020603050405020304" pitchFamily="18" charset="0"/>
                <a:cs typeface="Times New Roman" panose="02020603050405020304" pitchFamily="18" charset="0"/>
              </a:rPr>
              <a:t>Jh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Ingbar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Sh</a:t>
            </a:r>
            <a:r>
              <a:rPr lang="en-US" sz="2400" dirty="0">
                <a:latin typeface="Times New Roman" panose="02020603050405020304" pitchFamily="18" charset="0"/>
                <a:cs typeface="Times New Roman" panose="02020603050405020304" pitchFamily="18" charset="0"/>
              </a:rPr>
              <a:t>, Braverman Le. Thyrotoxicosis due to Ingestion of Excess Thyroid Hormone. Endocrine Reviews. 1989;10(2):113-24</a:t>
            </a:r>
          </a:p>
          <a:p>
            <a:pPr marL="514350" indent="-514350">
              <a:buAutoNum type="arabicPeriod"/>
            </a:pPr>
            <a:r>
              <a:rPr lang="en-US" sz="2400" dirty="0">
                <a:latin typeface="Times New Roman" panose="02020603050405020304" pitchFamily="18" charset="0"/>
                <a:cs typeface="Times New Roman" panose="02020603050405020304" pitchFamily="18" charset="0"/>
              </a:rPr>
              <a:t>Center for Drug Evaluation and Research. </a:t>
            </a:r>
            <a:r>
              <a:rPr lang="en-US" sz="2400" dirty="0" err="1">
                <a:latin typeface="Times New Roman" panose="02020603050405020304" pitchFamily="18" charset="0"/>
                <a:cs typeface="Times New Roman" panose="02020603050405020304" pitchFamily="18" charset="0"/>
              </a:rPr>
              <a:t>Acella</a:t>
            </a:r>
            <a:r>
              <a:rPr lang="en-US" sz="2400" dirty="0">
                <a:latin typeface="Times New Roman" panose="02020603050405020304" pitchFamily="18" charset="0"/>
                <a:cs typeface="Times New Roman" panose="02020603050405020304" pitchFamily="18" charset="0"/>
              </a:rPr>
              <a:t> Pharmaceuticals, LLC, issues voluntary nationwide recall of certain lots of NP thyroid® (thyroid tablets, USP) due to Sub Potency. U.S. Food and Drug Administration. </a:t>
            </a:r>
          </a:p>
        </p:txBody>
      </p:sp>
      <p:sp>
        <p:nvSpPr>
          <p:cNvPr id="19" name="TextBox 18"/>
          <p:cNvSpPr txBox="1"/>
          <p:nvPr/>
        </p:nvSpPr>
        <p:spPr>
          <a:xfrm>
            <a:off x="6011072" y="991500"/>
            <a:ext cx="39202002" cy="1569660"/>
          </a:xfrm>
          <a:prstGeom prst="rect">
            <a:avLst/>
          </a:prstGeom>
          <a:noFill/>
        </p:spPr>
        <p:txBody>
          <a:bodyPr wrap="square" rtlCol="0">
            <a:spAutoFit/>
          </a:bodyPr>
          <a:lstStyle/>
          <a:p>
            <a:pPr algn="ctr"/>
            <a:r>
              <a:rPr lang="en-US" sz="9600" b="1" dirty="0">
                <a:latin typeface="Arial" panose="020B0604020202020204" pitchFamily="34" charset="0"/>
                <a:cs typeface="Arial" panose="020B0604020202020204" pitchFamily="34" charset="0"/>
              </a:rPr>
              <a:t>Treatment of Hypothyroidism: Desiccated Thyroid Extract</a:t>
            </a:r>
            <a:endParaRPr lang="en-US" sz="10500" b="1" dirty="0">
              <a:latin typeface="Arial" panose="020B0604020202020204" pitchFamily="34" charset="0"/>
              <a:cs typeface="Arial" panose="020B0604020202020204" pitchFamily="34" charset="0"/>
            </a:endParaRPr>
          </a:p>
        </p:txBody>
      </p:sp>
      <p:grpSp>
        <p:nvGrpSpPr>
          <p:cNvPr id="4" name="Group 3"/>
          <p:cNvGrpSpPr/>
          <p:nvPr/>
        </p:nvGrpSpPr>
        <p:grpSpPr>
          <a:xfrm>
            <a:off x="33366173" y="22321619"/>
            <a:ext cx="16790425" cy="9015802"/>
            <a:chOff x="33187154" y="26591649"/>
            <a:chExt cx="16790425" cy="9015802"/>
          </a:xfrm>
        </p:grpSpPr>
        <p:sp>
          <p:nvSpPr>
            <p:cNvPr id="38" name="TextBox 37"/>
            <p:cNvSpPr txBox="1"/>
            <p:nvPr/>
          </p:nvSpPr>
          <p:spPr>
            <a:xfrm>
              <a:off x="33187154" y="28349230"/>
              <a:ext cx="16790425" cy="725822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sz="1400" dirty="0"/>
            </a:p>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Despite recommendations, an online survey showed that 3-6% of providers prescribed DTE for symptomatic patients with low L-T3 levels  </a:t>
              </a:r>
            </a:p>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This highlights the need for more studies regarding its long-term effects, potential side effects, and standardization of its products</a:t>
              </a:r>
            </a:p>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However, patients have also expressed dissatisfaction and mistrust in their providers who do not acknowledge their concerns</a:t>
              </a:r>
            </a:p>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The decision to begin DTE should be an individualized discussion between a clinician and their patient</a:t>
              </a:r>
            </a:p>
            <a:p>
              <a:endParaRPr lang="en-US" sz="4400" dirty="0"/>
            </a:p>
            <a:p>
              <a:pPr marL="571500" indent="-571500">
                <a:buFont typeface="Arial"/>
                <a:buChar char="•"/>
              </a:pPr>
              <a:endParaRPr lang="en-US" sz="1500" dirty="0"/>
            </a:p>
          </p:txBody>
        </p:sp>
        <p:sp>
          <p:nvSpPr>
            <p:cNvPr id="39" name="TextBox 38"/>
            <p:cNvSpPr txBox="1"/>
            <p:nvPr/>
          </p:nvSpPr>
          <p:spPr>
            <a:xfrm>
              <a:off x="33187154" y="26591649"/>
              <a:ext cx="16790425" cy="1224181"/>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Conclusion</a:t>
              </a:r>
            </a:p>
          </p:txBody>
        </p:sp>
      </p:grpSp>
      <p:sp>
        <p:nvSpPr>
          <p:cNvPr id="29" name="Rectangle 28">
            <a:extLst>
              <a:ext uri="{FF2B5EF4-FFF2-40B4-BE49-F238E27FC236}">
                <a16:creationId xmlns:a16="http://schemas.microsoft.com/office/drawing/2014/main" id="{34A00294-DD49-4A8F-9FCB-04DACFD85C0C}"/>
              </a:ext>
            </a:extLst>
          </p:cNvPr>
          <p:cNvSpPr/>
          <p:nvPr/>
        </p:nvSpPr>
        <p:spPr>
          <a:xfrm>
            <a:off x="1008244" y="17861638"/>
            <a:ext cx="16974956" cy="8682259"/>
          </a:xfrm>
          <a:prstGeom prst="rect">
            <a:avLst/>
          </a:prstGeom>
        </p:spPr>
        <p:style>
          <a:lnRef idx="1">
            <a:schemeClr val="accent1"/>
          </a:lnRef>
          <a:fillRef idx="2">
            <a:schemeClr val="accent1"/>
          </a:fillRef>
          <a:effectRef idx="1">
            <a:schemeClr val="accent1"/>
          </a:effectRef>
          <a:fontRef idx="minor">
            <a:schemeClr val="dk1"/>
          </a:fontRef>
        </p:style>
        <p:txBody>
          <a:bodyPr wrap="square">
            <a:noAutofit/>
          </a:bodyPr>
          <a:lstStyle/>
          <a:p>
            <a:pPr marR="0" lvl="0">
              <a:lnSpc>
                <a:spcPct val="115000"/>
              </a:lnSpc>
              <a:spcBef>
                <a:spcPts val="0"/>
              </a:spcBef>
              <a:spcAft>
                <a:spcPts val="0"/>
              </a:spcAft>
            </a:pPr>
            <a:endParaRPr lang="en-US" sz="1400" dirty="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a:p>
            <a:pPr marR="0" lvl="0" algn="ctr">
              <a:spcBef>
                <a:spcPts val="0"/>
              </a:spcBef>
              <a:spcAft>
                <a:spcPts val="0"/>
              </a:spcAft>
            </a:pPr>
            <a:endPar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R="0" lvl="0">
              <a:spcBef>
                <a:spcPts val="0"/>
              </a:spcBef>
              <a:spcAft>
                <a:spcPts val="0"/>
              </a:spcAft>
            </a:pPr>
            <a:r>
              <a:rPr lang="en-US" sz="4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Overview: </a:t>
            </a:r>
          </a:p>
          <a:p>
            <a:pPr marL="571500" marR="0" lvl="0" indent="-571500">
              <a:spcBef>
                <a:spcPts val="0"/>
              </a:spcBef>
              <a:spcAft>
                <a:spcPts val="0"/>
              </a:spcAft>
              <a:buFont typeface="Arial" panose="020B0604020202020204" pitchFamily="34" charset="0"/>
              <a:buChar char="•"/>
            </a:pP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Thyroid hormone influences almost every organ system </a:t>
            </a:r>
          </a:p>
          <a:p>
            <a:pPr marL="571500" marR="0" lvl="0" indent="-571500">
              <a:spcBef>
                <a:spcPts val="0"/>
              </a:spcBef>
              <a:spcAft>
                <a:spcPts val="0"/>
              </a:spcAft>
              <a:buFont typeface="Arial" panose="020B0604020202020204" pitchFamily="34" charset="0"/>
              <a:buChar char="•"/>
            </a:pP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T4 is directly released from thyroid gland</a:t>
            </a:r>
          </a:p>
          <a:p>
            <a:pPr marL="571500" marR="0" lvl="0" indent="-571500">
              <a:spcBef>
                <a:spcPts val="0"/>
              </a:spcBef>
              <a:spcAft>
                <a:spcPts val="0"/>
              </a:spcAft>
              <a:buFont typeface="Arial" panose="020B0604020202020204" pitchFamily="34" charset="0"/>
              <a:buChar char="•"/>
            </a:pP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T3 is more biologically active from T4 -&gt; T3 conversion</a:t>
            </a:r>
          </a:p>
          <a:p>
            <a:pPr marR="0" lvl="0">
              <a:spcBef>
                <a:spcPts val="0"/>
              </a:spcBef>
              <a:spcAft>
                <a:spcPts val="0"/>
              </a:spcAft>
            </a:pPr>
            <a:r>
              <a:rPr lang="en-US" sz="4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S/S: </a:t>
            </a:r>
          </a:p>
          <a:p>
            <a:pPr marL="571500" marR="0" lvl="0" indent="-571500">
              <a:spcBef>
                <a:spcPts val="0"/>
              </a:spcBef>
              <a:spcAft>
                <a:spcPts val="0"/>
              </a:spcAft>
              <a:buFont typeface="Arial" panose="020B0604020202020204" pitchFamily="34" charset="0"/>
              <a:buChar char="•"/>
            </a:pP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Weakness, lethargy, cold intolerance, facial edema, constipation, weight gain, dry skin </a:t>
            </a:r>
          </a:p>
          <a:p>
            <a:pPr marR="0" lvl="0">
              <a:spcBef>
                <a:spcPts val="0"/>
              </a:spcBef>
              <a:spcAft>
                <a:spcPts val="0"/>
              </a:spcAft>
            </a:pPr>
            <a:r>
              <a:rPr lang="en-US" sz="4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Tx: </a:t>
            </a:r>
          </a:p>
          <a:p>
            <a:pPr marL="571500" marR="0" lvl="0" indent="-571500">
              <a:spcBef>
                <a:spcPts val="0"/>
              </a:spcBef>
              <a:spcAft>
                <a:spcPts val="0"/>
              </a:spcAft>
              <a:buFont typeface="Arial" panose="020B0604020202020204" pitchFamily="34" charset="0"/>
              <a:buChar char="•"/>
            </a:pP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Levothyroxine: Synthetic T4 </a:t>
            </a:r>
          </a:p>
          <a:p>
            <a:pPr marL="571500" marR="0" lvl="0" indent="-571500">
              <a:spcBef>
                <a:spcPts val="0"/>
              </a:spcBef>
              <a:spcAft>
                <a:spcPts val="0"/>
              </a:spcAft>
              <a:buFont typeface="Arial" panose="020B0604020202020204" pitchFamily="34" charset="0"/>
              <a:buChar char="•"/>
            </a:pP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Desiccated Thyroid Treatment (</a:t>
            </a:r>
            <a:r>
              <a:rPr lang="en-US" sz="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Armour</a:t>
            </a: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Thyroid, NP Thyroid): T4/T3 combination </a:t>
            </a:r>
          </a:p>
          <a:p>
            <a:pPr marR="0" lvl="0">
              <a:spcBef>
                <a:spcPts val="0"/>
              </a:spcBef>
              <a:spcAft>
                <a:spcPts val="0"/>
              </a:spcAft>
            </a:pPr>
            <a:endParaRPr lang="en-US" sz="4400" dirty="0"/>
          </a:p>
          <a:p>
            <a:pPr marL="342900" marR="0" lvl="0" indent="-342900">
              <a:spcBef>
                <a:spcPts val="0"/>
              </a:spcBef>
              <a:spcAft>
                <a:spcPts val="0"/>
              </a:spcAft>
              <a:buFont typeface="Symbol"/>
              <a:buChar char=""/>
            </a:pPr>
            <a:endParaRPr lang="en-US" sz="1050" dirty="0">
              <a:latin typeface="+mj-lt"/>
              <a:ea typeface="Calibri"/>
              <a:cs typeface="Arial" panose="020B0604020202020204" pitchFamily="34" charset="0"/>
            </a:endParaRPr>
          </a:p>
        </p:txBody>
      </p:sp>
      <p:pic>
        <p:nvPicPr>
          <p:cNvPr id="5" name="Picture 4">
            <a:extLst>
              <a:ext uri="{FF2B5EF4-FFF2-40B4-BE49-F238E27FC236}">
                <a16:creationId xmlns:a16="http://schemas.microsoft.com/office/drawing/2014/main" id="{9790908E-BCAB-40F7-A22C-258ACE7FB854}"/>
              </a:ext>
            </a:extLst>
          </p:cNvPr>
          <p:cNvPicPr>
            <a:picLocks noChangeAspect="1"/>
          </p:cNvPicPr>
          <p:nvPr/>
        </p:nvPicPr>
        <p:blipFill>
          <a:blip r:embed="rId3"/>
          <a:stretch>
            <a:fillRect/>
          </a:stretch>
        </p:blipFill>
        <p:spPr>
          <a:xfrm>
            <a:off x="13684810" y="18076626"/>
            <a:ext cx="3307790" cy="3664607"/>
          </a:xfrm>
          <a:prstGeom prst="rect">
            <a:avLst/>
          </a:prstGeom>
        </p:spPr>
      </p:pic>
      <p:sp>
        <p:nvSpPr>
          <p:cNvPr id="33" name="TextBox 32">
            <a:extLst>
              <a:ext uri="{FF2B5EF4-FFF2-40B4-BE49-F238E27FC236}">
                <a16:creationId xmlns:a16="http://schemas.microsoft.com/office/drawing/2014/main" id="{6C1292B8-34CD-40CE-AF6A-2D5CB0AB6D8C}"/>
              </a:ext>
            </a:extLst>
          </p:cNvPr>
          <p:cNvSpPr txBox="1"/>
          <p:nvPr/>
        </p:nvSpPr>
        <p:spPr>
          <a:xfrm>
            <a:off x="18507663" y="18334788"/>
            <a:ext cx="14335126" cy="2315411"/>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Patient Preference DTE vs Levothyroxine</a:t>
            </a:r>
          </a:p>
        </p:txBody>
      </p:sp>
      <p:sp>
        <p:nvSpPr>
          <p:cNvPr id="28" name="TextBox 27">
            <a:extLst>
              <a:ext uri="{FF2B5EF4-FFF2-40B4-BE49-F238E27FC236}">
                <a16:creationId xmlns:a16="http://schemas.microsoft.com/office/drawing/2014/main" id="{6ECD85AA-70DE-4998-A0FD-D67894C5DAF8}"/>
              </a:ext>
            </a:extLst>
          </p:cNvPr>
          <p:cNvSpPr txBox="1"/>
          <p:nvPr/>
        </p:nvSpPr>
        <p:spPr>
          <a:xfrm>
            <a:off x="18507663" y="28797008"/>
            <a:ext cx="14335126" cy="1200329"/>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Objections from Medical Community</a:t>
            </a:r>
          </a:p>
        </p:txBody>
      </p:sp>
      <p:pic>
        <p:nvPicPr>
          <p:cNvPr id="17" name="Picture 16">
            <a:extLst>
              <a:ext uri="{FF2B5EF4-FFF2-40B4-BE49-F238E27FC236}">
                <a16:creationId xmlns:a16="http://schemas.microsoft.com/office/drawing/2014/main" id="{641BB880-7B95-4D0E-90DB-E097103B1A09}"/>
              </a:ext>
            </a:extLst>
          </p:cNvPr>
          <p:cNvPicPr>
            <a:picLocks noChangeAspect="1"/>
          </p:cNvPicPr>
          <p:nvPr/>
        </p:nvPicPr>
        <p:blipFill>
          <a:blip r:embed="rId4"/>
          <a:stretch>
            <a:fillRect/>
          </a:stretch>
        </p:blipFill>
        <p:spPr>
          <a:xfrm>
            <a:off x="18507663" y="10938700"/>
            <a:ext cx="14410737" cy="7193112"/>
          </a:xfrm>
          <a:prstGeom prst="rect">
            <a:avLst/>
          </a:prstGeom>
        </p:spPr>
      </p:pic>
      <p:sp>
        <p:nvSpPr>
          <p:cNvPr id="43" name="Rectangle 42">
            <a:extLst>
              <a:ext uri="{FF2B5EF4-FFF2-40B4-BE49-F238E27FC236}">
                <a16:creationId xmlns:a16="http://schemas.microsoft.com/office/drawing/2014/main" id="{43AA5BA0-0560-4939-BD32-63393FBE27D0}"/>
              </a:ext>
            </a:extLst>
          </p:cNvPr>
          <p:cNvSpPr/>
          <p:nvPr/>
        </p:nvSpPr>
        <p:spPr>
          <a:xfrm>
            <a:off x="18507664" y="20799730"/>
            <a:ext cx="14335126" cy="7563504"/>
          </a:xfrm>
          <a:prstGeom prst="rect">
            <a:avLst/>
          </a:prstGeom>
        </p:spPr>
        <p:style>
          <a:lnRef idx="1">
            <a:schemeClr val="accent1"/>
          </a:lnRef>
          <a:fillRef idx="2">
            <a:schemeClr val="accent1"/>
          </a:fillRef>
          <a:effectRef idx="1">
            <a:schemeClr val="accent1"/>
          </a:effectRef>
          <a:fontRef idx="minor">
            <a:schemeClr val="dk1"/>
          </a:fontRef>
        </p:style>
        <p:txBody>
          <a:bodyPr wrap="square">
            <a:noAutofit/>
          </a:bodyPr>
          <a:lstStyle/>
          <a:p>
            <a:pPr marR="0" lvl="0">
              <a:spcBef>
                <a:spcPts val="0"/>
              </a:spcBef>
              <a:spcAft>
                <a:spcPts val="0"/>
              </a:spcAft>
            </a:pPr>
            <a:endParaRPr lang="en-US" sz="1600" dirty="0">
              <a:latin typeface="+mj-lt"/>
              <a:cs typeface="Arial" panose="020B0604020202020204" pitchFamily="34" charset="0"/>
            </a:endParaRPr>
          </a:p>
          <a:p>
            <a:pPr marR="0" lvl="0">
              <a:spcBef>
                <a:spcPts val="0"/>
              </a:spcBef>
              <a:spcAft>
                <a:spcPts val="0"/>
              </a:spcAft>
            </a:pPr>
            <a:r>
              <a:rPr lang="en-US" sz="4400" u="sng" dirty="0">
                <a:latin typeface="Times New Roman" panose="02020603050405020304" pitchFamily="18" charset="0"/>
                <a:cs typeface="Times New Roman" panose="02020603050405020304" pitchFamily="18" charset="0"/>
              </a:rPr>
              <a:t>15% of women expressed dissatisfaction with Levothyroxine</a:t>
            </a:r>
            <a:r>
              <a:rPr lang="en-US" sz="4400" u="sng" baseline="30000" dirty="0">
                <a:latin typeface="Times New Roman" panose="02020603050405020304" pitchFamily="18" charset="0"/>
                <a:cs typeface="Times New Roman" panose="02020603050405020304" pitchFamily="18" charset="0"/>
              </a:rPr>
              <a:t>1</a:t>
            </a:r>
            <a:endParaRPr lang="en-US" sz="4400" u="sng" dirty="0">
              <a:latin typeface="Times New Roman" panose="02020603050405020304" pitchFamily="18" charset="0"/>
              <a:cs typeface="Times New Roman" panose="02020603050405020304" pitchFamily="18" charset="0"/>
            </a:endParaRPr>
          </a:p>
          <a:p>
            <a:pPr marL="571500" marR="0" lvl="0" indent="-571500">
              <a:spcBef>
                <a:spcPts val="0"/>
              </a:spcBef>
              <a:spcAft>
                <a:spcPts val="0"/>
              </a:spcAft>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Lack of symptomatic improvement (75%)</a:t>
            </a:r>
            <a:r>
              <a:rPr lang="en-US" sz="4400" baseline="30000" dirty="0">
                <a:latin typeface="Times New Roman" panose="02020603050405020304" pitchFamily="18" charset="0"/>
                <a:cs typeface="Times New Roman" panose="02020603050405020304" pitchFamily="18" charset="0"/>
              </a:rPr>
              <a:t>2</a:t>
            </a:r>
            <a:endParaRPr lang="en-US" sz="4400" dirty="0">
              <a:latin typeface="Times New Roman" panose="02020603050405020304" pitchFamily="18" charset="0"/>
              <a:cs typeface="Times New Roman" panose="02020603050405020304" pitchFamily="18" charset="0"/>
            </a:endParaRPr>
          </a:p>
          <a:p>
            <a:pPr marL="571500" marR="0" lvl="0" indent="-571500">
              <a:spcBef>
                <a:spcPts val="0"/>
              </a:spcBef>
              <a:spcAft>
                <a:spcPts val="0"/>
              </a:spcAft>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No change in overall well being (36%)</a:t>
            </a:r>
            <a:r>
              <a:rPr lang="en-US" sz="4400" baseline="30000" dirty="0">
                <a:latin typeface="Times New Roman" panose="02020603050405020304" pitchFamily="18" charset="0"/>
                <a:cs typeface="Times New Roman" panose="02020603050405020304" pitchFamily="18" charset="0"/>
              </a:rPr>
              <a:t>2</a:t>
            </a:r>
            <a:endParaRPr lang="en-US" sz="4400" dirty="0">
              <a:latin typeface="Times New Roman" panose="02020603050405020304" pitchFamily="18" charset="0"/>
              <a:cs typeface="Times New Roman" panose="02020603050405020304" pitchFamily="18" charset="0"/>
            </a:endParaRPr>
          </a:p>
          <a:p>
            <a:pPr marL="571500" marR="0" lvl="0" indent="-571500">
              <a:spcBef>
                <a:spcPts val="0"/>
              </a:spcBef>
              <a:spcAft>
                <a:spcPts val="0"/>
              </a:spcAft>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Unchanged TSH values (12%)</a:t>
            </a:r>
            <a:r>
              <a:rPr lang="en-US" sz="4400" baseline="30000" dirty="0">
                <a:latin typeface="Times New Roman" panose="02020603050405020304" pitchFamily="18" charset="0"/>
                <a:cs typeface="Times New Roman" panose="02020603050405020304" pitchFamily="18" charset="0"/>
              </a:rPr>
              <a:t>2</a:t>
            </a:r>
            <a:endParaRPr lang="en-US" sz="4400" dirty="0">
              <a:latin typeface="Times New Roman" panose="02020603050405020304" pitchFamily="18" charset="0"/>
              <a:cs typeface="Times New Roman" panose="02020603050405020304" pitchFamily="18" charset="0"/>
            </a:endParaRPr>
          </a:p>
          <a:p>
            <a:pPr marR="0" lvl="0">
              <a:spcBef>
                <a:spcPts val="0"/>
              </a:spcBef>
              <a:spcAft>
                <a:spcPts val="0"/>
              </a:spcAft>
            </a:pPr>
            <a:endParaRPr lang="en-US" sz="4400" dirty="0">
              <a:latin typeface="Times New Roman" panose="02020603050405020304" pitchFamily="18" charset="0"/>
              <a:cs typeface="Times New Roman" panose="02020603050405020304" pitchFamily="18" charset="0"/>
            </a:endParaRPr>
          </a:p>
          <a:p>
            <a:pPr marR="0" lvl="0">
              <a:spcBef>
                <a:spcPts val="0"/>
              </a:spcBef>
              <a:spcAft>
                <a:spcPts val="0"/>
              </a:spcAft>
            </a:pPr>
            <a:r>
              <a:rPr lang="en-US" sz="4400" u="sng" dirty="0">
                <a:latin typeface="Times New Roman" panose="02020603050405020304" pitchFamily="18" charset="0"/>
                <a:cs typeface="Times New Roman" panose="02020603050405020304" pitchFamily="18" charset="0"/>
              </a:rPr>
              <a:t>After Switching from Levothyroxine </a:t>
            </a:r>
          </a:p>
          <a:p>
            <a:pPr marL="571500" marR="0" lvl="0" indent="-571500">
              <a:spcBef>
                <a:spcPts val="0"/>
              </a:spcBef>
              <a:spcAft>
                <a:spcPts val="0"/>
              </a:spcAft>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84% showed symptomatic relief</a:t>
            </a:r>
            <a:r>
              <a:rPr lang="en-US" sz="4400" baseline="30000" dirty="0">
                <a:latin typeface="Times New Roman" panose="02020603050405020304" pitchFamily="18" charset="0"/>
                <a:cs typeface="Times New Roman" panose="02020603050405020304" pitchFamily="18" charset="0"/>
              </a:rPr>
              <a:t>1</a:t>
            </a:r>
            <a:r>
              <a:rPr lang="en-US" sz="4400" dirty="0">
                <a:latin typeface="Times New Roman" panose="02020603050405020304" pitchFamily="18" charset="0"/>
                <a:cs typeface="Times New Roman" panose="02020603050405020304" pitchFamily="18" charset="0"/>
              </a:rPr>
              <a:t> </a:t>
            </a:r>
          </a:p>
          <a:p>
            <a:pPr marL="571500" marR="0" lvl="0" indent="-571500">
              <a:spcBef>
                <a:spcPts val="0"/>
              </a:spcBef>
              <a:spcAft>
                <a:spcPts val="0"/>
              </a:spcAft>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81% stated clear preference for combination therapy</a:t>
            </a:r>
            <a:r>
              <a:rPr lang="en-US" sz="4400" baseline="30000" dirty="0">
                <a:latin typeface="Times New Roman" panose="02020603050405020304" pitchFamily="18" charset="0"/>
                <a:cs typeface="Times New Roman" panose="02020603050405020304" pitchFamily="18" charset="0"/>
              </a:rPr>
              <a:t>1</a:t>
            </a:r>
            <a:r>
              <a:rPr lang="en-US" sz="4400" dirty="0">
                <a:latin typeface="Times New Roman" panose="02020603050405020304" pitchFamily="18" charset="0"/>
                <a:cs typeface="Times New Roman" panose="02020603050405020304" pitchFamily="18" charset="0"/>
              </a:rPr>
              <a:t> </a:t>
            </a:r>
          </a:p>
          <a:p>
            <a:pPr marL="571500" marR="0" lvl="0" indent="-571500">
              <a:spcBef>
                <a:spcPts val="0"/>
              </a:spcBef>
              <a:spcAft>
                <a:spcPts val="0"/>
              </a:spcAft>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Preference is NOT due to weight loss</a:t>
            </a:r>
            <a:r>
              <a:rPr lang="en-US" sz="4400" baseline="30000" dirty="0">
                <a:latin typeface="Times New Roman" panose="02020603050405020304" pitchFamily="18" charset="0"/>
                <a:cs typeface="Times New Roman" panose="02020603050405020304" pitchFamily="18" charset="0"/>
              </a:rPr>
              <a:t>3</a:t>
            </a:r>
            <a:endParaRPr lang="en-US" sz="4400" dirty="0">
              <a:latin typeface="Times New Roman" panose="02020603050405020304" pitchFamily="18" charset="0"/>
              <a:cs typeface="Times New Roman" panose="02020603050405020304" pitchFamily="18" charset="0"/>
            </a:endParaRPr>
          </a:p>
          <a:p>
            <a:pPr marL="571500" marR="0" lvl="0" indent="-571500">
              <a:spcBef>
                <a:spcPts val="0"/>
              </a:spcBef>
              <a:spcAft>
                <a:spcPts val="0"/>
              </a:spcAft>
              <a:buFont typeface="Arial" panose="020B0604020202020204" pitchFamily="34" charset="0"/>
              <a:buChar char="•"/>
            </a:pPr>
            <a:endParaRPr lang="en-US" sz="4000" dirty="0">
              <a:latin typeface="Times New Roman" panose="02020603050405020304" pitchFamily="18" charset="0"/>
              <a:cs typeface="Times New Roman" panose="02020603050405020304" pitchFamily="18" charset="0"/>
            </a:endParaRPr>
          </a:p>
        </p:txBody>
      </p:sp>
      <p:sp>
        <p:nvSpPr>
          <p:cNvPr id="44" name="Rectangle 43">
            <a:extLst>
              <a:ext uri="{FF2B5EF4-FFF2-40B4-BE49-F238E27FC236}">
                <a16:creationId xmlns:a16="http://schemas.microsoft.com/office/drawing/2014/main" id="{3387DAE1-E322-4567-BF56-BA947BBFB9C1}"/>
              </a:ext>
            </a:extLst>
          </p:cNvPr>
          <p:cNvSpPr/>
          <p:nvPr/>
        </p:nvSpPr>
        <p:spPr>
          <a:xfrm>
            <a:off x="18507663" y="30487263"/>
            <a:ext cx="14410737" cy="6926038"/>
          </a:xfrm>
          <a:prstGeom prst="rect">
            <a:avLst/>
          </a:prstGeom>
        </p:spPr>
        <p:style>
          <a:lnRef idx="1">
            <a:schemeClr val="accent1"/>
          </a:lnRef>
          <a:fillRef idx="2">
            <a:schemeClr val="accent1"/>
          </a:fillRef>
          <a:effectRef idx="1">
            <a:schemeClr val="accent1"/>
          </a:effectRef>
          <a:fontRef idx="minor">
            <a:schemeClr val="dk1"/>
          </a:fontRef>
        </p:style>
        <p:txBody>
          <a:bodyPr wrap="square">
            <a:noAutofit/>
          </a:bodyPr>
          <a:lstStyle/>
          <a:p>
            <a:pPr marL="285750" marR="0" lvl="0" indent="-285750">
              <a:lnSpc>
                <a:spcPct val="115000"/>
              </a:lnSpc>
              <a:spcBef>
                <a:spcPts val="0"/>
              </a:spcBef>
              <a:spcAft>
                <a:spcPts val="0"/>
              </a:spcAft>
              <a:buFont typeface="Arial" panose="020B0604020202020204" pitchFamily="34" charset="0"/>
              <a:buChar char="•"/>
            </a:pPr>
            <a:endParaRPr lang="en-US" sz="1600" dirty="0">
              <a:latin typeface="+mj-lt"/>
              <a:ea typeface="Calibri"/>
              <a:cs typeface="Arial" panose="020B0604020202020204" pitchFamily="34" charset="0"/>
            </a:endParaRPr>
          </a:p>
          <a:p>
            <a:pPr marL="571500" marR="0" lvl="0" indent="-571500">
              <a:spcBef>
                <a:spcPts val="0"/>
              </a:spcBef>
              <a:spcAft>
                <a:spcPts val="0"/>
              </a:spcAf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American Thyroid Association states there is </a:t>
            </a:r>
            <a:r>
              <a:rPr lang="en-US" sz="4000" b="1" dirty="0">
                <a:latin typeface="Times New Roman" panose="02020603050405020304" pitchFamily="18" charset="0"/>
                <a:cs typeface="Times New Roman" panose="02020603050405020304" pitchFamily="18" charset="0"/>
              </a:rPr>
              <a:t>insufficient clinical evidence </a:t>
            </a:r>
            <a:r>
              <a:rPr lang="en-US" sz="4000" dirty="0">
                <a:latin typeface="Times New Roman" panose="02020603050405020304" pitchFamily="18" charset="0"/>
                <a:cs typeface="Times New Roman" panose="02020603050405020304" pitchFamily="18" charset="0"/>
              </a:rPr>
              <a:t>to support routine use</a:t>
            </a:r>
            <a:r>
              <a:rPr lang="en-US" sz="4000" baseline="30000" dirty="0">
                <a:latin typeface="Times New Roman" panose="02020603050405020304" pitchFamily="18" charset="0"/>
                <a:cs typeface="Times New Roman" panose="02020603050405020304" pitchFamily="18" charset="0"/>
              </a:rPr>
              <a:t>4</a:t>
            </a:r>
            <a:endParaRPr lang="en-US" sz="4000" dirty="0">
              <a:latin typeface="Times New Roman" panose="02020603050405020304" pitchFamily="18" charset="0"/>
              <a:cs typeface="Times New Roman" panose="02020603050405020304" pitchFamily="18" charset="0"/>
            </a:endParaRPr>
          </a:p>
          <a:p>
            <a:pPr marL="571500" marR="0" lvl="0" indent="-571500">
              <a:spcBef>
                <a:spcPts val="0"/>
              </a:spcBef>
              <a:spcAft>
                <a:spcPts val="0"/>
              </a:spcAf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Unpredictable </a:t>
            </a:r>
            <a:r>
              <a:rPr lang="en-US" sz="4000" b="1" dirty="0">
                <a:latin typeface="Times New Roman" panose="02020603050405020304" pitchFamily="18" charset="0"/>
                <a:cs typeface="Times New Roman" panose="02020603050405020304" pitchFamily="18" charset="0"/>
              </a:rPr>
              <a:t>T3 fluctuations</a:t>
            </a:r>
            <a:r>
              <a:rPr lang="en-US" sz="4000" baseline="30000" dirty="0">
                <a:latin typeface="Times New Roman" panose="02020603050405020304" pitchFamily="18" charset="0"/>
                <a:cs typeface="Times New Roman" panose="02020603050405020304" pitchFamily="18" charset="0"/>
              </a:rPr>
              <a:t>5,6</a:t>
            </a:r>
            <a:r>
              <a:rPr lang="en-US" sz="4000" dirty="0">
                <a:latin typeface="Times New Roman" panose="02020603050405020304" pitchFamily="18" charset="0"/>
                <a:cs typeface="Times New Roman" panose="02020603050405020304" pitchFamily="18" charset="0"/>
              </a:rPr>
              <a:t> </a:t>
            </a:r>
          </a:p>
          <a:p>
            <a:pPr marL="571500" marR="0" lvl="0" indent="-571500">
              <a:spcBef>
                <a:spcPts val="0"/>
              </a:spcBef>
              <a:spcAft>
                <a:spcPts val="0"/>
              </a:spcAft>
              <a:buFont typeface="Arial" panose="020B0604020202020204" pitchFamily="34" charset="0"/>
              <a:buChar char="•"/>
            </a:pPr>
            <a:r>
              <a:rPr lang="fr-FR" sz="4000" b="1" dirty="0">
                <a:latin typeface="Times New Roman" panose="02020603050405020304" pitchFamily="18" charset="0"/>
                <a:cs typeface="Times New Roman" panose="02020603050405020304" pitchFamily="18" charset="0"/>
              </a:rPr>
              <a:t>L-T4/L-T3 dose ratio 4.2:1</a:t>
            </a:r>
            <a:r>
              <a:rPr lang="fr-FR" sz="4000" baseline="30000" dirty="0">
                <a:latin typeface="Times New Roman" panose="02020603050405020304" pitchFamily="18" charset="0"/>
                <a:cs typeface="Times New Roman" panose="02020603050405020304" pitchFamily="18" charset="0"/>
              </a:rPr>
              <a:t>5</a:t>
            </a:r>
            <a:r>
              <a:rPr lang="fr-FR" sz="4000" b="1"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a:p>
            <a:pPr marL="571500" marR="0" lvl="0" indent="-571500">
              <a:spcBef>
                <a:spcPts val="0"/>
              </a:spcBef>
              <a:spcAft>
                <a:spcPts val="0"/>
              </a:spcAft>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FDA recall </a:t>
            </a:r>
            <a:r>
              <a:rPr lang="en-US" sz="4000" dirty="0">
                <a:latin typeface="Times New Roman" panose="02020603050405020304" pitchFamily="18" charset="0"/>
                <a:cs typeface="Times New Roman" panose="02020603050405020304" pitchFamily="18" charset="0"/>
              </a:rPr>
              <a:t>of NP Thyroid and </a:t>
            </a:r>
            <a:r>
              <a:rPr lang="en-US" sz="4000" dirty="0" err="1">
                <a:latin typeface="Times New Roman" panose="02020603050405020304" pitchFamily="18" charset="0"/>
                <a:cs typeface="Times New Roman" panose="02020603050405020304" pitchFamily="18" charset="0"/>
              </a:rPr>
              <a:t>Armour</a:t>
            </a:r>
            <a:r>
              <a:rPr lang="en-US" sz="4000" dirty="0">
                <a:latin typeface="Times New Roman" panose="02020603050405020304" pitchFamily="18" charset="0"/>
                <a:cs typeface="Times New Roman" panose="02020603050405020304" pitchFamily="18" charset="0"/>
              </a:rPr>
              <a:t> Thyroid for containing less than 90% of labeled thyroid hormone</a:t>
            </a:r>
            <a:r>
              <a:rPr lang="en-US" sz="4000" baseline="30000" dirty="0">
                <a:latin typeface="Times New Roman" panose="02020603050405020304" pitchFamily="18" charset="0"/>
                <a:cs typeface="Times New Roman" panose="02020603050405020304" pitchFamily="18" charset="0"/>
              </a:rPr>
              <a:t>7</a:t>
            </a:r>
            <a:endParaRPr lang="en-US" sz="4000" dirty="0">
              <a:latin typeface="Times New Roman" panose="02020603050405020304" pitchFamily="18" charset="0"/>
              <a:cs typeface="Times New Roman" panose="02020603050405020304" pitchFamily="18" charset="0"/>
            </a:endParaRPr>
          </a:p>
          <a:p>
            <a:pPr marL="571500" marR="0" lvl="0" indent="-571500">
              <a:spcBef>
                <a:spcPts val="0"/>
              </a:spcBef>
              <a:spcAft>
                <a:spcPts val="0"/>
              </a:spcAf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Lack of data on </a:t>
            </a:r>
            <a:r>
              <a:rPr lang="en-US" sz="4000" b="1" dirty="0">
                <a:latin typeface="Times New Roman" panose="02020603050405020304" pitchFamily="18" charset="0"/>
                <a:cs typeface="Times New Roman" panose="02020603050405020304" pitchFamily="18" charset="0"/>
              </a:rPr>
              <a:t>long term effects </a:t>
            </a:r>
          </a:p>
        </p:txBody>
      </p:sp>
      <p:sp>
        <p:nvSpPr>
          <p:cNvPr id="2" name="Arrow: Down 1">
            <a:extLst>
              <a:ext uri="{FF2B5EF4-FFF2-40B4-BE49-F238E27FC236}">
                <a16:creationId xmlns:a16="http://schemas.microsoft.com/office/drawing/2014/main" id="{A4655F8A-6C90-469D-ADCA-92BE97E24FD8}"/>
              </a:ext>
            </a:extLst>
          </p:cNvPr>
          <p:cNvSpPr/>
          <p:nvPr/>
        </p:nvSpPr>
        <p:spPr>
          <a:xfrm>
            <a:off x="41208158" y="12147877"/>
            <a:ext cx="914400" cy="990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46186CD-944A-45DE-993A-D223BEFA61E2}"/>
              </a:ext>
            </a:extLst>
          </p:cNvPr>
          <p:cNvPicPr>
            <a:picLocks noChangeAspect="1"/>
          </p:cNvPicPr>
          <p:nvPr/>
        </p:nvPicPr>
        <p:blipFill>
          <a:blip r:embed="rId5"/>
          <a:stretch>
            <a:fillRect/>
          </a:stretch>
        </p:blipFill>
        <p:spPr>
          <a:xfrm>
            <a:off x="41258776" y="14066431"/>
            <a:ext cx="1024217" cy="1085182"/>
          </a:xfrm>
          <a:prstGeom prst="rect">
            <a:avLst/>
          </a:prstGeom>
        </p:spPr>
      </p:pic>
    </p:spTree>
    <p:extLst>
      <p:ext uri="{BB962C8B-B14F-4D97-AF65-F5344CB8AC3E}">
        <p14:creationId xmlns:p14="http://schemas.microsoft.com/office/powerpoint/2010/main" val="1925272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19460</TotalTime>
  <Words>798</Words>
  <Application>Microsoft Office PowerPoint</Application>
  <PresentationFormat>Custom</PresentationFormat>
  <Paragraphs>81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Symbol</vt:lpstr>
      <vt:lpstr>Times New Roman</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Monica Giacomucci</dc:creator>
  <cp:keywords/>
  <dc:description/>
  <cp:lastModifiedBy>Aimee Fong</cp:lastModifiedBy>
  <cp:revision>128</cp:revision>
  <dcterms:created xsi:type="dcterms:W3CDTF">2017-04-15T00:49:32Z</dcterms:created>
  <dcterms:modified xsi:type="dcterms:W3CDTF">2022-04-28T17:03:26Z</dcterms:modified>
  <cp:category/>
</cp:coreProperties>
</file>