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51206400" cy="38404800"/>
  <p:notesSz cx="9144000" cy="6858000"/>
  <p:defaultText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184">
          <p15:clr>
            <a:srgbClr val="A4A3A4"/>
          </p15:clr>
        </p15:guide>
        <p15:guide id="2" pos="315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2A3D"/>
    <a:srgbClr val="4377B6"/>
    <a:srgbClr val="00A1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8776" autoAdjust="0"/>
  </p:normalViewPr>
  <p:slideViewPr>
    <p:cSldViewPr>
      <p:cViewPr>
        <p:scale>
          <a:sx n="30" d="100"/>
          <a:sy n="30" d="100"/>
        </p:scale>
        <p:origin x="472" y="152"/>
      </p:cViewPr>
      <p:guideLst>
        <p:guide orient="horz" pos="5184"/>
        <p:guide pos="3153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930383"/>
            <a:ext cx="43525440" cy="8232140"/>
          </a:xfrm>
        </p:spPr>
        <p:txBody>
          <a:bodyPr/>
          <a:lstStyle/>
          <a:p>
            <a:r>
              <a:rPr lang="en-US"/>
              <a:t>Click to edit Master title style</a:t>
            </a:r>
          </a:p>
        </p:txBody>
      </p:sp>
      <p:sp>
        <p:nvSpPr>
          <p:cNvPr id="3" name="Subtitle 2"/>
          <p:cNvSpPr>
            <a:spLocks noGrp="1"/>
          </p:cNvSpPr>
          <p:nvPr>
            <p:ph type="subTitle" idx="1"/>
          </p:nvPr>
        </p:nvSpPr>
        <p:spPr>
          <a:xfrm>
            <a:off x="7680960" y="21762720"/>
            <a:ext cx="35844480" cy="9814560"/>
          </a:xfrm>
        </p:spPr>
        <p:txBody>
          <a:bodyPr/>
          <a:lstStyle>
            <a:lvl1pPr marL="0" indent="0" algn="ctr">
              <a:buNone/>
              <a:defRPr>
                <a:solidFill>
                  <a:schemeClr val="tx1">
                    <a:tint val="75000"/>
                  </a:schemeClr>
                </a:solidFill>
              </a:defRPr>
            </a:lvl1pPr>
            <a:lvl2pPr marL="2560320" indent="0" algn="ctr">
              <a:buNone/>
              <a:defRPr>
                <a:solidFill>
                  <a:schemeClr val="tx1">
                    <a:tint val="75000"/>
                  </a:schemeClr>
                </a:solidFill>
              </a:defRPr>
            </a:lvl2pPr>
            <a:lvl3pPr marL="5120640" indent="0" algn="ctr">
              <a:buNone/>
              <a:defRPr>
                <a:solidFill>
                  <a:schemeClr val="tx1">
                    <a:tint val="75000"/>
                  </a:schemeClr>
                </a:solidFill>
              </a:defRPr>
            </a:lvl3pPr>
            <a:lvl4pPr marL="7680960" indent="0" algn="ctr">
              <a:buNone/>
              <a:defRPr>
                <a:solidFill>
                  <a:schemeClr val="tx1">
                    <a:tint val="75000"/>
                  </a:schemeClr>
                </a:solidFill>
              </a:defRPr>
            </a:lvl4pPr>
            <a:lvl5pPr marL="10241280" indent="0" algn="ctr">
              <a:buNone/>
              <a:defRPr>
                <a:solidFill>
                  <a:schemeClr val="tx1">
                    <a:tint val="75000"/>
                  </a:schemeClr>
                </a:solidFill>
              </a:defRPr>
            </a:lvl5pPr>
            <a:lvl6pPr marL="12801600" indent="0" algn="ctr">
              <a:buNone/>
              <a:defRPr>
                <a:solidFill>
                  <a:schemeClr val="tx1">
                    <a:tint val="75000"/>
                  </a:schemeClr>
                </a:solidFill>
              </a:defRPr>
            </a:lvl6pPr>
            <a:lvl7pPr marL="15361920" indent="0" algn="ctr">
              <a:buNone/>
              <a:defRPr>
                <a:solidFill>
                  <a:schemeClr val="tx1">
                    <a:tint val="75000"/>
                  </a:schemeClr>
                </a:solidFill>
              </a:defRPr>
            </a:lvl7pPr>
            <a:lvl8pPr marL="17922240" indent="0" algn="ctr">
              <a:buNone/>
              <a:defRPr>
                <a:solidFill>
                  <a:schemeClr val="tx1">
                    <a:tint val="75000"/>
                  </a:schemeClr>
                </a:solidFill>
              </a:defRPr>
            </a:lvl8pPr>
            <a:lvl9pPr marL="204825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4F614AD-F5A4-3940-87D4-1172031E7C61}" type="datetimeFigureOut">
              <a:rPr lang="en-US" smtClean="0"/>
              <a:t>4/26/22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4274927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F614AD-F5A4-3940-87D4-1172031E7C61}" type="datetimeFigureOut">
              <a:rPr lang="en-US" smtClean="0"/>
              <a:t>4/26/22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4287469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7901540" y="8614416"/>
            <a:ext cx="64514733" cy="1834984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339576" y="8614416"/>
            <a:ext cx="192708527" cy="1834984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F614AD-F5A4-3940-87D4-1172031E7C61}" type="datetimeFigureOut">
              <a:rPr lang="en-US" smtClean="0"/>
              <a:t>4/26/22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158318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F614AD-F5A4-3940-87D4-1172031E7C61}" type="datetimeFigureOut">
              <a:rPr lang="en-US" smtClean="0"/>
              <a:t>4/26/22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4239234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8643"/>
            <a:ext cx="43525440" cy="7627620"/>
          </a:xfrm>
        </p:spPr>
        <p:txBody>
          <a:bodyPr anchor="t"/>
          <a:lstStyle>
            <a:lvl1pPr algn="l">
              <a:defRPr sz="22400" b="1" cap="all"/>
            </a:lvl1pPr>
          </a:lstStyle>
          <a:p>
            <a:r>
              <a:rPr lang="en-US"/>
              <a:t>Click to edit Master title style</a:t>
            </a:r>
          </a:p>
        </p:txBody>
      </p:sp>
      <p:sp>
        <p:nvSpPr>
          <p:cNvPr id="3" name="Text Placeholder 2"/>
          <p:cNvSpPr>
            <a:spLocks noGrp="1"/>
          </p:cNvSpPr>
          <p:nvPr>
            <p:ph type="body" idx="1"/>
          </p:nvPr>
        </p:nvSpPr>
        <p:spPr>
          <a:xfrm>
            <a:off x="4044953" y="16277596"/>
            <a:ext cx="43525440" cy="8401047"/>
          </a:xfrm>
        </p:spPr>
        <p:txBody>
          <a:bodyPr anchor="b"/>
          <a:lstStyle>
            <a:lvl1pPr marL="0" indent="0">
              <a:buNone/>
              <a:defRPr sz="11200">
                <a:solidFill>
                  <a:schemeClr val="tx1">
                    <a:tint val="75000"/>
                  </a:schemeClr>
                </a:solidFill>
              </a:defRPr>
            </a:lvl1pPr>
            <a:lvl2pPr marL="2560320" indent="0">
              <a:buNone/>
              <a:defRPr sz="10100">
                <a:solidFill>
                  <a:schemeClr val="tx1">
                    <a:tint val="75000"/>
                  </a:schemeClr>
                </a:solidFill>
              </a:defRPr>
            </a:lvl2pPr>
            <a:lvl3pPr marL="5120640" indent="0">
              <a:buNone/>
              <a:defRPr sz="9000">
                <a:solidFill>
                  <a:schemeClr val="tx1">
                    <a:tint val="75000"/>
                  </a:schemeClr>
                </a:solidFill>
              </a:defRPr>
            </a:lvl3pPr>
            <a:lvl4pPr marL="7680960" indent="0">
              <a:buNone/>
              <a:defRPr sz="7800">
                <a:solidFill>
                  <a:schemeClr val="tx1">
                    <a:tint val="75000"/>
                  </a:schemeClr>
                </a:solidFill>
              </a:defRPr>
            </a:lvl4pPr>
            <a:lvl5pPr marL="10241280" indent="0">
              <a:buNone/>
              <a:defRPr sz="7800">
                <a:solidFill>
                  <a:schemeClr val="tx1">
                    <a:tint val="75000"/>
                  </a:schemeClr>
                </a:solidFill>
              </a:defRPr>
            </a:lvl5pPr>
            <a:lvl6pPr marL="12801600" indent="0">
              <a:buNone/>
              <a:defRPr sz="7800">
                <a:solidFill>
                  <a:schemeClr val="tx1">
                    <a:tint val="75000"/>
                  </a:schemeClr>
                </a:solidFill>
              </a:defRPr>
            </a:lvl6pPr>
            <a:lvl7pPr marL="15361920" indent="0">
              <a:buNone/>
              <a:defRPr sz="7800">
                <a:solidFill>
                  <a:schemeClr val="tx1">
                    <a:tint val="75000"/>
                  </a:schemeClr>
                </a:solidFill>
              </a:defRPr>
            </a:lvl7pPr>
            <a:lvl8pPr marL="17922240" indent="0">
              <a:buNone/>
              <a:defRPr sz="7800">
                <a:solidFill>
                  <a:schemeClr val="tx1">
                    <a:tint val="75000"/>
                  </a:schemeClr>
                </a:solidFill>
              </a:defRPr>
            </a:lvl8pPr>
            <a:lvl9pPr marL="20482560" indent="0">
              <a:buNone/>
              <a:defRPr sz="7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F614AD-F5A4-3940-87D4-1172031E7C61}" type="datetimeFigureOut">
              <a:rPr lang="en-US" smtClean="0"/>
              <a:t>4/26/22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1486813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339573" y="50184056"/>
            <a:ext cx="128611627"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3804643" y="50184056"/>
            <a:ext cx="128611633"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4F614AD-F5A4-3940-87D4-1172031E7C61}" type="datetimeFigureOut">
              <a:rPr lang="en-US" smtClean="0"/>
              <a:t>4/26/22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596750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537973"/>
            <a:ext cx="46085760" cy="640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320" y="8596633"/>
            <a:ext cx="22625053"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4" name="Content Placeholder 3"/>
          <p:cNvSpPr>
            <a:spLocks noGrp="1"/>
          </p:cNvSpPr>
          <p:nvPr>
            <p:ph sz="half" idx="2"/>
          </p:nvPr>
        </p:nvSpPr>
        <p:spPr>
          <a:xfrm>
            <a:off x="2560320" y="12179300"/>
            <a:ext cx="22625053"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143" y="8596633"/>
            <a:ext cx="22633940"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6" name="Content Placeholder 5"/>
          <p:cNvSpPr>
            <a:spLocks noGrp="1"/>
          </p:cNvSpPr>
          <p:nvPr>
            <p:ph sz="quarter" idx="4"/>
          </p:nvPr>
        </p:nvSpPr>
        <p:spPr>
          <a:xfrm>
            <a:off x="26012143" y="12179300"/>
            <a:ext cx="22633940"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4F614AD-F5A4-3940-87D4-1172031E7C61}" type="datetimeFigureOut">
              <a:rPr lang="en-US" smtClean="0"/>
              <a:t>4/26/22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897906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4F614AD-F5A4-3940-87D4-1172031E7C61}" type="datetimeFigureOut">
              <a:rPr lang="en-US" smtClean="0"/>
              <a:t>4/26/22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872914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F614AD-F5A4-3940-87D4-1172031E7C61}" type="datetimeFigureOut">
              <a:rPr lang="en-US" smtClean="0"/>
              <a:t>4/26/22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4146427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3" y="1529080"/>
            <a:ext cx="16846553" cy="6507480"/>
          </a:xfrm>
        </p:spPr>
        <p:txBody>
          <a:bodyPr anchor="b"/>
          <a:lstStyle>
            <a:lvl1pPr algn="l">
              <a:defRPr sz="11200" b="1"/>
            </a:lvl1pPr>
          </a:lstStyle>
          <a:p>
            <a:r>
              <a:rPr lang="en-US"/>
              <a:t>Click to edit Master title style</a:t>
            </a:r>
          </a:p>
        </p:txBody>
      </p:sp>
      <p:sp>
        <p:nvSpPr>
          <p:cNvPr id="3" name="Content Placeholder 2"/>
          <p:cNvSpPr>
            <a:spLocks noGrp="1"/>
          </p:cNvSpPr>
          <p:nvPr>
            <p:ph idx="1"/>
          </p:nvPr>
        </p:nvSpPr>
        <p:spPr>
          <a:xfrm>
            <a:off x="20020280" y="1529083"/>
            <a:ext cx="28625800" cy="32777433"/>
          </a:xfrm>
        </p:spPr>
        <p:txBody>
          <a:bodyPr/>
          <a:lstStyle>
            <a:lvl1pPr>
              <a:defRPr sz="17900"/>
            </a:lvl1pPr>
            <a:lvl2pPr>
              <a:defRPr sz="15700"/>
            </a:lvl2pPr>
            <a:lvl3pPr>
              <a:defRPr sz="13400"/>
            </a:lvl3pPr>
            <a:lvl4pPr>
              <a:defRPr sz="11200"/>
            </a:lvl4pPr>
            <a:lvl5pPr>
              <a:defRPr sz="11200"/>
            </a:lvl5pPr>
            <a:lvl6pPr>
              <a:defRPr sz="11200"/>
            </a:lvl6pPr>
            <a:lvl7pPr>
              <a:defRPr sz="11200"/>
            </a:lvl7pPr>
            <a:lvl8pPr>
              <a:defRPr sz="11200"/>
            </a:lvl8pPr>
            <a:lvl9pPr>
              <a:defRPr sz="1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3" y="8036563"/>
            <a:ext cx="16846553" cy="26269953"/>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C4F614AD-F5A4-3940-87D4-1172031E7C61}" type="datetimeFigureOut">
              <a:rPr lang="en-US" smtClean="0"/>
              <a:t>4/26/22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793171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6883360"/>
            <a:ext cx="30723840" cy="3173733"/>
          </a:xfrm>
        </p:spPr>
        <p:txBody>
          <a:bodyPr anchor="b"/>
          <a:lstStyle>
            <a:lvl1pPr algn="l">
              <a:defRPr sz="11200" b="1"/>
            </a:lvl1pPr>
          </a:lstStyle>
          <a:p>
            <a:r>
              <a:rPr lang="en-US"/>
              <a:t>Click to edit Master title style</a:t>
            </a:r>
          </a:p>
        </p:txBody>
      </p:sp>
      <p:sp>
        <p:nvSpPr>
          <p:cNvPr id="3" name="Picture Placeholder 2"/>
          <p:cNvSpPr>
            <a:spLocks noGrp="1"/>
          </p:cNvSpPr>
          <p:nvPr>
            <p:ph type="pic" idx="1"/>
          </p:nvPr>
        </p:nvSpPr>
        <p:spPr>
          <a:xfrm>
            <a:off x="10036813" y="3431540"/>
            <a:ext cx="30723840" cy="23042880"/>
          </a:xfrm>
        </p:spPr>
        <p:txBody>
          <a:bodyPr/>
          <a:lstStyle>
            <a:lvl1pPr marL="0" indent="0">
              <a:buNone/>
              <a:defRPr sz="17900"/>
            </a:lvl1pPr>
            <a:lvl2pPr marL="2560320" indent="0">
              <a:buNone/>
              <a:defRPr sz="15700"/>
            </a:lvl2pPr>
            <a:lvl3pPr marL="5120640" indent="0">
              <a:buNone/>
              <a:defRPr sz="13400"/>
            </a:lvl3pPr>
            <a:lvl4pPr marL="7680960" indent="0">
              <a:buNone/>
              <a:defRPr sz="11200"/>
            </a:lvl4pPr>
            <a:lvl5pPr marL="10241280" indent="0">
              <a:buNone/>
              <a:defRPr sz="11200"/>
            </a:lvl5pPr>
            <a:lvl6pPr marL="12801600" indent="0">
              <a:buNone/>
              <a:defRPr sz="11200"/>
            </a:lvl6pPr>
            <a:lvl7pPr marL="15361920" indent="0">
              <a:buNone/>
              <a:defRPr sz="11200"/>
            </a:lvl7pPr>
            <a:lvl8pPr marL="17922240" indent="0">
              <a:buNone/>
              <a:defRPr sz="11200"/>
            </a:lvl8pPr>
            <a:lvl9pPr marL="20482560" indent="0">
              <a:buNone/>
              <a:defRPr sz="11200"/>
            </a:lvl9pPr>
          </a:lstStyle>
          <a:p>
            <a:endParaRPr lang="en-US"/>
          </a:p>
        </p:txBody>
      </p:sp>
      <p:sp>
        <p:nvSpPr>
          <p:cNvPr id="4" name="Text Placeholder 3"/>
          <p:cNvSpPr>
            <a:spLocks noGrp="1"/>
          </p:cNvSpPr>
          <p:nvPr>
            <p:ph type="body" sz="half" idx="2"/>
          </p:nvPr>
        </p:nvSpPr>
        <p:spPr>
          <a:xfrm>
            <a:off x="10036813" y="30057093"/>
            <a:ext cx="30723840" cy="4507227"/>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C4F614AD-F5A4-3940-87D4-1172031E7C61}" type="datetimeFigureOut">
              <a:rPr lang="en-US" smtClean="0"/>
              <a:t>4/26/22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961480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537973"/>
            <a:ext cx="46085760" cy="6400800"/>
          </a:xfrm>
          <a:prstGeom prst="rect">
            <a:avLst/>
          </a:prstGeom>
        </p:spPr>
        <p:txBody>
          <a:bodyPr vert="horz" lIns="512064" tIns="256032" rIns="512064" bIns="256032" rtlCol="0" anchor="ctr">
            <a:normAutofit/>
          </a:bodyPr>
          <a:lstStyle/>
          <a:p>
            <a:r>
              <a:rPr lang="en-US"/>
              <a:t>Click to edit Master title style</a:t>
            </a:r>
          </a:p>
        </p:txBody>
      </p:sp>
      <p:sp>
        <p:nvSpPr>
          <p:cNvPr id="3" name="Text Placeholder 2"/>
          <p:cNvSpPr>
            <a:spLocks noGrp="1"/>
          </p:cNvSpPr>
          <p:nvPr>
            <p:ph type="body" idx="1"/>
          </p:nvPr>
        </p:nvSpPr>
        <p:spPr>
          <a:xfrm>
            <a:off x="2560320" y="8961123"/>
            <a:ext cx="46085760" cy="25345393"/>
          </a:xfrm>
          <a:prstGeom prst="rect">
            <a:avLst/>
          </a:prstGeom>
        </p:spPr>
        <p:txBody>
          <a:bodyPr vert="horz" lIns="512064" tIns="256032" rIns="512064" bIns="25603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60320" y="35595563"/>
            <a:ext cx="11948160" cy="2044700"/>
          </a:xfrm>
          <a:prstGeom prst="rect">
            <a:avLst/>
          </a:prstGeom>
        </p:spPr>
        <p:txBody>
          <a:bodyPr vert="horz" lIns="512064" tIns="256032" rIns="512064" bIns="256032" rtlCol="0" anchor="ctr"/>
          <a:lstStyle>
            <a:lvl1pPr algn="l">
              <a:defRPr sz="6700">
                <a:solidFill>
                  <a:schemeClr val="tx1">
                    <a:tint val="75000"/>
                  </a:schemeClr>
                </a:solidFill>
              </a:defRPr>
            </a:lvl1pPr>
          </a:lstStyle>
          <a:p>
            <a:fld id="{C4F614AD-F5A4-3940-87D4-1172031E7C61}" type="datetimeFigureOut">
              <a:rPr lang="en-US" smtClean="0"/>
              <a:t>4/26/22</a:t>
            </a:fld>
            <a:endParaRPr lang="en-US"/>
          </a:p>
        </p:txBody>
      </p:sp>
      <p:sp>
        <p:nvSpPr>
          <p:cNvPr id="5" name="Footer Placeholder 4"/>
          <p:cNvSpPr>
            <a:spLocks noGrp="1"/>
          </p:cNvSpPr>
          <p:nvPr>
            <p:ph type="ftr" sz="quarter" idx="3"/>
          </p:nvPr>
        </p:nvSpPr>
        <p:spPr>
          <a:xfrm>
            <a:off x="17495520" y="35595563"/>
            <a:ext cx="16215360" cy="2044700"/>
          </a:xfrm>
          <a:prstGeom prst="rect">
            <a:avLst/>
          </a:prstGeom>
        </p:spPr>
        <p:txBody>
          <a:bodyPr vert="horz" lIns="512064" tIns="256032" rIns="512064" bIns="256032" rtlCol="0" anchor="ctr"/>
          <a:lstStyle>
            <a:lvl1pPr algn="ctr">
              <a:defRPr sz="6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5595563"/>
            <a:ext cx="11948160" cy="2044700"/>
          </a:xfrm>
          <a:prstGeom prst="rect">
            <a:avLst/>
          </a:prstGeom>
        </p:spPr>
        <p:txBody>
          <a:bodyPr vert="horz" lIns="512064" tIns="256032" rIns="512064" bIns="256032" rtlCol="0" anchor="ctr"/>
          <a:lstStyle>
            <a:lvl1pPr algn="r">
              <a:defRPr sz="6700">
                <a:solidFill>
                  <a:schemeClr val="tx1">
                    <a:tint val="75000"/>
                  </a:schemeClr>
                </a:solidFill>
              </a:defRPr>
            </a:lvl1pPr>
          </a:lstStyle>
          <a:p>
            <a:fld id="{443581D4-F1BD-9840-A13F-0578135BD8DE}" type="slidenum">
              <a:rPr lang="en-US" smtClean="0"/>
              <a:t>‹#›</a:t>
            </a:fld>
            <a:endParaRPr lang="en-US"/>
          </a:p>
        </p:txBody>
      </p:sp>
    </p:spTree>
    <p:extLst>
      <p:ext uri="{BB962C8B-B14F-4D97-AF65-F5344CB8AC3E}">
        <p14:creationId xmlns:p14="http://schemas.microsoft.com/office/powerpoint/2010/main" val="4178461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560320" rtl="0" eaLnBrk="1" latinLnBrk="0" hangingPunct="1">
        <a:spcBef>
          <a:spcPct val="0"/>
        </a:spcBef>
        <a:buNone/>
        <a:defRPr sz="24600" kern="1200">
          <a:solidFill>
            <a:schemeClr val="tx1"/>
          </a:solidFill>
          <a:latin typeface="+mj-lt"/>
          <a:ea typeface="+mj-ea"/>
          <a:cs typeface="+mj-cs"/>
        </a:defRPr>
      </a:lvl1pPr>
    </p:titleStyle>
    <p:bodyStyle>
      <a:lvl1pPr marL="1920240" indent="-1920240" algn="l" defTabSz="2560320" rtl="0" eaLnBrk="1" latinLnBrk="0" hangingPunct="1">
        <a:spcBef>
          <a:spcPct val="20000"/>
        </a:spcBef>
        <a:buFont typeface="Arial"/>
        <a:buChar char="•"/>
        <a:defRPr sz="17900" kern="1200">
          <a:solidFill>
            <a:schemeClr val="tx1"/>
          </a:solidFill>
          <a:latin typeface="+mn-lt"/>
          <a:ea typeface="+mn-ea"/>
          <a:cs typeface="+mn-cs"/>
        </a:defRPr>
      </a:lvl1pPr>
      <a:lvl2pPr marL="4160520" indent="-1600200" algn="l" defTabSz="2560320" rtl="0" eaLnBrk="1" latinLnBrk="0" hangingPunct="1">
        <a:spcBef>
          <a:spcPct val="20000"/>
        </a:spcBef>
        <a:buFont typeface="Arial"/>
        <a:buChar char="–"/>
        <a:defRPr sz="15700" kern="1200">
          <a:solidFill>
            <a:schemeClr val="tx1"/>
          </a:solidFill>
          <a:latin typeface="+mn-lt"/>
          <a:ea typeface="+mn-ea"/>
          <a:cs typeface="+mn-cs"/>
        </a:defRPr>
      </a:lvl2pPr>
      <a:lvl3pPr marL="6400800" indent="-1280160" algn="l" defTabSz="2560320" rtl="0" eaLnBrk="1" latinLnBrk="0" hangingPunct="1">
        <a:spcBef>
          <a:spcPct val="20000"/>
        </a:spcBef>
        <a:buFont typeface="Arial"/>
        <a:buChar char="•"/>
        <a:defRPr sz="13400" kern="1200">
          <a:solidFill>
            <a:schemeClr val="tx1"/>
          </a:solidFill>
          <a:latin typeface="+mn-lt"/>
          <a:ea typeface="+mn-ea"/>
          <a:cs typeface="+mn-cs"/>
        </a:defRPr>
      </a:lvl3pPr>
      <a:lvl4pPr marL="8961120" indent="-1280160" algn="l" defTabSz="2560320" rtl="0" eaLnBrk="1" latinLnBrk="0" hangingPunct="1">
        <a:spcBef>
          <a:spcPct val="20000"/>
        </a:spcBef>
        <a:buFont typeface="Arial"/>
        <a:buChar char="–"/>
        <a:defRPr sz="11200" kern="1200">
          <a:solidFill>
            <a:schemeClr val="tx1"/>
          </a:solidFill>
          <a:latin typeface="+mn-lt"/>
          <a:ea typeface="+mn-ea"/>
          <a:cs typeface="+mn-cs"/>
        </a:defRPr>
      </a:lvl4pPr>
      <a:lvl5pPr marL="11521440" indent="-1280160" algn="l" defTabSz="2560320" rtl="0" eaLnBrk="1" latinLnBrk="0" hangingPunct="1">
        <a:spcBef>
          <a:spcPct val="20000"/>
        </a:spcBef>
        <a:buFont typeface="Arial"/>
        <a:buChar char="»"/>
        <a:defRPr sz="11200" kern="1200">
          <a:solidFill>
            <a:schemeClr val="tx1"/>
          </a:solidFill>
          <a:latin typeface="+mn-lt"/>
          <a:ea typeface="+mn-ea"/>
          <a:cs typeface="+mn-cs"/>
        </a:defRPr>
      </a:lvl5pPr>
      <a:lvl6pPr marL="14081760" indent="-1280160" algn="l" defTabSz="2560320" rtl="0" eaLnBrk="1" latinLnBrk="0" hangingPunct="1">
        <a:spcBef>
          <a:spcPct val="20000"/>
        </a:spcBef>
        <a:buFont typeface="Arial"/>
        <a:buChar char="•"/>
        <a:defRPr sz="11200" kern="1200">
          <a:solidFill>
            <a:schemeClr val="tx1"/>
          </a:solidFill>
          <a:latin typeface="+mn-lt"/>
          <a:ea typeface="+mn-ea"/>
          <a:cs typeface="+mn-cs"/>
        </a:defRPr>
      </a:lvl6pPr>
      <a:lvl7pPr marL="16642080" indent="-1280160" algn="l" defTabSz="2560320" rtl="0" eaLnBrk="1" latinLnBrk="0" hangingPunct="1">
        <a:spcBef>
          <a:spcPct val="20000"/>
        </a:spcBef>
        <a:buFont typeface="Arial"/>
        <a:buChar char="•"/>
        <a:defRPr sz="11200" kern="1200">
          <a:solidFill>
            <a:schemeClr val="tx1"/>
          </a:solidFill>
          <a:latin typeface="+mn-lt"/>
          <a:ea typeface="+mn-ea"/>
          <a:cs typeface="+mn-cs"/>
        </a:defRPr>
      </a:lvl7pPr>
      <a:lvl8pPr marL="19202400" indent="-1280160" algn="l" defTabSz="2560320" rtl="0" eaLnBrk="1" latinLnBrk="0" hangingPunct="1">
        <a:spcBef>
          <a:spcPct val="20000"/>
        </a:spcBef>
        <a:buFont typeface="Arial"/>
        <a:buChar char="•"/>
        <a:defRPr sz="11200" kern="1200">
          <a:solidFill>
            <a:schemeClr val="tx1"/>
          </a:solidFill>
          <a:latin typeface="+mn-lt"/>
          <a:ea typeface="+mn-ea"/>
          <a:cs typeface="+mn-cs"/>
        </a:defRPr>
      </a:lvl8pPr>
      <a:lvl9pPr marL="21762720" indent="-1280160" algn="l" defTabSz="2560320" rtl="0" eaLnBrk="1" latinLnBrk="0" hangingPunct="1">
        <a:spcBef>
          <a:spcPct val="20000"/>
        </a:spcBef>
        <a:buFont typeface="Arial"/>
        <a:buChar char="•"/>
        <a:defRPr sz="11200" kern="1200">
          <a:solidFill>
            <a:schemeClr val="tx1"/>
          </a:solidFill>
          <a:latin typeface="+mn-lt"/>
          <a:ea typeface="+mn-ea"/>
          <a:cs typeface="+mn-cs"/>
        </a:defRPr>
      </a:lvl9pPr>
    </p:bodyStyle>
    <p:other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066800" y="7010400"/>
            <a:ext cx="16916400" cy="1190917"/>
          </a:xfrm>
          <a:prstGeom prst="rect">
            <a:avLst/>
          </a:prstGeom>
          <a:solidFill>
            <a:schemeClr val="accent1">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Abstract</a:t>
            </a:r>
            <a:endParaRPr lang="en-US" sz="6000" b="1" dirty="0">
              <a:latin typeface="+mj-lt"/>
              <a:cs typeface="Arial"/>
            </a:endParaRPr>
          </a:p>
        </p:txBody>
      </p:sp>
      <p:sp>
        <p:nvSpPr>
          <p:cNvPr id="11" name="Rectangle 10"/>
          <p:cNvSpPr/>
          <p:nvPr/>
        </p:nvSpPr>
        <p:spPr>
          <a:xfrm>
            <a:off x="1066800" y="8229600"/>
            <a:ext cx="16916400" cy="8617744"/>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endParaRPr lang="en-US" sz="1400" dirty="0"/>
          </a:p>
          <a:p>
            <a:r>
              <a:rPr lang="en-US" sz="4000" dirty="0">
                <a:solidFill>
                  <a:schemeClr val="tx1"/>
                </a:solidFill>
              </a:rPr>
              <a:t>     Type 2 diabetes is a common disease in the United States that can result in life-threatening cardiac, vascular, and/or renal complications. The treatment of type 2 diabetes includes but is not limited to exercise, diet, multi-disciplinary approaches, and pharmaceuticals. Metformin is the first line pharmaceutical for newly diagnosed type 2 diabetes, however patients may be unable to tolerate metformin. With more than seven different antihyperglycemic drug classes and over twenty antihyperglycemic drugs, clinicians may have difficulty choosing the best agent for patients when metformin is not tolerated. This article compares common anti-hyperglycemic pharmaceutical agents and their drug classes, focusing on the risk for hypoglycemia, efficacy of glycated hemoglobin (HbA1c) reduction, cost, cardiorenal protection, and weight changes. By comparing these factors, the article aims to equip healthcare providers with basic knowledge when choosing an anti-hyperglycemic agent for patients.  </a:t>
            </a:r>
          </a:p>
        </p:txBody>
      </p:sp>
      <p:sp>
        <p:nvSpPr>
          <p:cNvPr id="20" name="TextBox 19"/>
          <p:cNvSpPr txBox="1"/>
          <p:nvPr/>
        </p:nvSpPr>
        <p:spPr>
          <a:xfrm>
            <a:off x="11608981" y="3124200"/>
            <a:ext cx="27988438" cy="3881640"/>
          </a:xfrm>
          <a:prstGeom prst="rect">
            <a:avLst/>
          </a:prstGeom>
          <a:noFill/>
        </p:spPr>
        <p:txBody>
          <a:bodyPr wrap="square" rtlCol="0">
            <a:spAutoFit/>
          </a:bodyPr>
          <a:lstStyle/>
          <a:p>
            <a:pPr algn="ctr"/>
            <a:r>
              <a:rPr lang="en-US" sz="9000" b="1" dirty="0">
                <a:latin typeface="+mj-lt"/>
                <a:cs typeface="Arial"/>
              </a:rPr>
              <a:t>Rena Ogino, MPH (c), MMS (c)</a:t>
            </a:r>
          </a:p>
          <a:p>
            <a:pPr algn="ctr"/>
            <a:endParaRPr lang="en-US" sz="1400" b="1" dirty="0">
              <a:latin typeface="+mj-lt"/>
              <a:cs typeface="Arial"/>
            </a:endParaRPr>
          </a:p>
          <a:p>
            <a:pPr algn="ctr">
              <a:lnSpc>
                <a:spcPct val="80000"/>
              </a:lnSpc>
            </a:pPr>
            <a:r>
              <a:rPr lang="en-US" sz="8000" b="1" dirty="0">
                <a:latin typeface="+mj-lt"/>
                <a:cs typeface="Arial"/>
              </a:rPr>
              <a:t>Faculty Advisor:  Stephanie Pillai, MPAS, PA-C</a:t>
            </a:r>
          </a:p>
          <a:p>
            <a:pPr algn="ctr">
              <a:lnSpc>
                <a:spcPct val="80000"/>
              </a:lnSpc>
            </a:pPr>
            <a:endParaRPr lang="en-US" sz="2400" b="1" dirty="0">
              <a:latin typeface="+mj-lt"/>
              <a:cs typeface="Arial"/>
            </a:endParaRPr>
          </a:p>
          <a:p>
            <a:pPr algn="ctr">
              <a:lnSpc>
                <a:spcPct val="80000"/>
              </a:lnSpc>
            </a:pPr>
            <a:r>
              <a:rPr lang="en-US" sz="7200" b="1" dirty="0">
                <a:latin typeface="+mj-lt"/>
                <a:cs typeface="Arial"/>
              </a:rPr>
              <a:t>Department of Medical Science</a:t>
            </a:r>
          </a:p>
        </p:txBody>
      </p:sp>
      <p:grpSp>
        <p:nvGrpSpPr>
          <p:cNvPr id="2" name="Group 1"/>
          <p:cNvGrpSpPr/>
          <p:nvPr/>
        </p:nvGrpSpPr>
        <p:grpSpPr>
          <a:xfrm>
            <a:off x="1066800" y="17068800"/>
            <a:ext cx="16916400" cy="14731980"/>
            <a:chOff x="1109772" y="17229751"/>
            <a:chExt cx="16916400" cy="12230672"/>
          </a:xfrm>
        </p:grpSpPr>
        <p:sp>
          <p:nvSpPr>
            <p:cNvPr id="37" name="TextBox 36"/>
            <p:cNvSpPr txBox="1"/>
            <p:nvPr/>
          </p:nvSpPr>
          <p:spPr>
            <a:xfrm>
              <a:off x="1109772" y="18430081"/>
              <a:ext cx="16916400" cy="1103034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nchor="t">
              <a:noAutofit/>
            </a:bodyPr>
            <a:lstStyle/>
            <a:p>
              <a:pPr marL="571500" indent="-571500">
                <a:buFont typeface="Arial" panose="020B0604020202020204" pitchFamily="34" charset="0"/>
                <a:buChar char="•"/>
              </a:pPr>
              <a:r>
                <a:rPr lang="en-US" sz="4000" dirty="0"/>
                <a:t>30.3 million people in the U.S. have diabetes, and the prevalence is predicted to double by 2050.</a:t>
              </a:r>
              <a:r>
                <a:rPr lang="en-US" sz="4000" baseline="30000" dirty="0"/>
                <a:t>1</a:t>
              </a:r>
            </a:p>
            <a:p>
              <a:pPr marL="571500" indent="-571500">
                <a:buFont typeface="Arial" panose="020B0604020202020204" pitchFamily="34" charset="0"/>
                <a:buChar char="•"/>
              </a:pPr>
              <a:r>
                <a:rPr lang="en-US" sz="4000" dirty="0"/>
                <a:t>Metformin is first line for type 2 diabetes, but patients may be unable to tolerate gastrointestinal side effects</a:t>
              </a:r>
              <a:r>
                <a:rPr lang="en-US" sz="4000" baseline="30000" dirty="0"/>
                <a:t>2 </a:t>
              </a:r>
              <a:r>
                <a:rPr lang="en-US" sz="4000" dirty="0"/>
                <a:t>or have cardiovascular or renal past medical history and would benefit from another antihyperglycemic drug class.</a:t>
              </a:r>
              <a:r>
                <a:rPr lang="en-US" sz="4000" baseline="30000" dirty="0"/>
                <a:t>3</a:t>
              </a:r>
              <a:endParaRPr lang="en-US" sz="4000" dirty="0"/>
            </a:p>
            <a:p>
              <a:pPr marL="571500" indent="-571500">
                <a:buFont typeface="Arial" panose="020B0604020202020204" pitchFamily="34" charset="0"/>
                <a:buChar char="•"/>
              </a:pPr>
              <a:r>
                <a:rPr lang="en-US" sz="4000" dirty="0"/>
                <a:t>Antihyperglycemic drug classes and their pharmaceutical agents reviewed in this continuing medical education (CME) article:</a:t>
              </a:r>
            </a:p>
            <a:p>
              <a:pPr marL="571500" indent="-571500">
                <a:buFont typeface="Arial" panose="020B0604020202020204" pitchFamily="34" charset="0"/>
                <a:buChar char="•"/>
              </a:pPr>
              <a:endParaRPr lang="en-US" sz="2000" dirty="0"/>
            </a:p>
            <a:p>
              <a:pPr marL="571500" indent="-571500">
                <a:buFont typeface="Arial" panose="020B0604020202020204" pitchFamily="34" charset="0"/>
                <a:buChar char="•"/>
              </a:pPr>
              <a:endParaRPr lang="en-US" sz="4000" dirty="0"/>
            </a:p>
            <a:p>
              <a:pPr marL="571500" indent="-571500">
                <a:buFont typeface="Arial" panose="020B0604020202020204" pitchFamily="34" charset="0"/>
                <a:buChar char="•"/>
              </a:pPr>
              <a:r>
                <a:rPr lang="en-US" sz="4000" dirty="0"/>
                <a:t> </a:t>
              </a:r>
            </a:p>
            <a:p>
              <a:pPr marL="742950" indent="-742950">
                <a:buFont typeface="+mj-lt"/>
                <a:buAutoNum type="arabicPeriod"/>
              </a:pPr>
              <a:r>
                <a:rPr lang="en-US" sz="4000" dirty="0"/>
                <a:t>Sulfonylureas (SU):		Gliclazide, Glimepiride, Glipizide</a:t>
              </a:r>
            </a:p>
            <a:p>
              <a:pPr marL="742950" indent="-742950">
                <a:buFont typeface="+mj-lt"/>
                <a:buAutoNum type="arabicPeriod"/>
              </a:pPr>
              <a:r>
                <a:rPr lang="en-US" sz="4000" dirty="0"/>
                <a:t>Thiazolidinediones (TZD):	Pioglitazone</a:t>
              </a:r>
            </a:p>
            <a:p>
              <a:pPr marL="742950" indent="-742950">
                <a:buFont typeface="+mj-lt"/>
                <a:buAutoNum type="arabicPeriod"/>
              </a:pPr>
              <a:r>
                <a:rPr lang="en-US" sz="4000" dirty="0"/>
                <a:t>Glucagon-like Peptide-1 Receptor Agonists (GLP-1 RA):					Liraglutide, Dulaglutide, </a:t>
              </a:r>
              <a:r>
                <a:rPr lang="en-US" sz="4000" dirty="0" err="1"/>
                <a:t>Semaglutide</a:t>
              </a:r>
              <a:endParaRPr lang="en-US" sz="4000" dirty="0"/>
            </a:p>
            <a:p>
              <a:pPr marL="742950" indent="-742950">
                <a:buFont typeface="+mj-lt"/>
                <a:buAutoNum type="arabicPeriod"/>
              </a:pPr>
              <a:r>
                <a:rPr lang="en-US" sz="4000" dirty="0"/>
                <a:t>Dipeptidyl Peptidase IV (DPP-4) inhibitors:						Sitagliptin, Linagliptin</a:t>
              </a:r>
            </a:p>
            <a:p>
              <a:pPr marL="742950" indent="-742950">
                <a:buFont typeface="+mj-lt"/>
                <a:buAutoNum type="arabicPeriod"/>
              </a:pPr>
              <a:r>
                <a:rPr lang="en-US" sz="4000" dirty="0"/>
                <a:t>Sodium-glucose Cotransporter-2 (SGLT-2) inhibitors: 					Empagliflozin, Ertugliflozin, Canagliflozin</a:t>
              </a:r>
            </a:p>
            <a:p>
              <a:pPr marL="742950" indent="-742950">
                <a:buFont typeface="+mj-lt"/>
                <a:buAutoNum type="arabicPeriod"/>
              </a:pPr>
              <a:r>
                <a:rPr lang="en-US" sz="4000" dirty="0"/>
                <a:t>Meglitinides:		Repaglinide, </a:t>
              </a:r>
              <a:r>
                <a:rPr lang="en-US" sz="4000" dirty="0" err="1"/>
                <a:t>Nateglinide</a:t>
              </a:r>
              <a:r>
                <a:rPr lang="en-US" sz="4000" dirty="0"/>
                <a:t> 	</a:t>
              </a:r>
            </a:p>
            <a:p>
              <a:pPr marL="742950" indent="-742950">
                <a:buFont typeface="+mj-lt"/>
                <a:buAutoNum type="arabicPeriod"/>
              </a:pPr>
              <a:r>
                <a:rPr lang="en-US" sz="4000" dirty="0"/>
                <a:t>Alpha Glucosidase inhibitors: 	</a:t>
              </a:r>
            </a:p>
            <a:p>
              <a:pPr marL="571500" indent="-571500">
                <a:buFont typeface="Arial" panose="020B0604020202020204" pitchFamily="34" charset="0"/>
                <a:buChar char="•"/>
              </a:pPr>
              <a:r>
                <a:rPr lang="en-US" sz="4000" dirty="0"/>
                <a:t>Insulin and combination therapies were excluded from this CME article. </a:t>
              </a:r>
            </a:p>
          </p:txBody>
        </p:sp>
        <p:sp>
          <p:nvSpPr>
            <p:cNvPr id="36" name="TextBox 35"/>
            <p:cNvSpPr txBox="1"/>
            <p:nvPr/>
          </p:nvSpPr>
          <p:spPr>
            <a:xfrm>
              <a:off x="1109772" y="17229751"/>
              <a:ext cx="16916400" cy="1200329"/>
            </a:xfrm>
            <a:prstGeom prst="rect">
              <a:avLst/>
            </a:prstGeom>
            <a:solidFill>
              <a:schemeClr val="accent1">
                <a:lumMod val="60000"/>
                <a:lumOff val="40000"/>
              </a:schemeClr>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Introduction</a:t>
              </a:r>
            </a:p>
          </p:txBody>
        </p:sp>
      </p:grpSp>
      <p:sp>
        <p:nvSpPr>
          <p:cNvPr id="58" name="TextBox 57"/>
          <p:cNvSpPr txBox="1"/>
          <p:nvPr/>
        </p:nvSpPr>
        <p:spPr>
          <a:xfrm>
            <a:off x="33115629" y="19211667"/>
            <a:ext cx="16916400" cy="1200329"/>
          </a:xfrm>
          <a:prstGeom prst="rect">
            <a:avLst/>
          </a:prstGeom>
          <a:solidFill>
            <a:srgbClr val="95B3D7"/>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Discussion </a:t>
            </a:r>
          </a:p>
        </p:txBody>
      </p:sp>
      <p:pic>
        <p:nvPicPr>
          <p:cNvPr id="27" name="Picture 26" descr="au_logo_4C_castle_fnd.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1" y="2000512"/>
            <a:ext cx="9001808" cy="3504704"/>
          </a:xfrm>
          <a:prstGeom prst="rect">
            <a:avLst/>
          </a:prstGeom>
        </p:spPr>
      </p:pic>
      <p:graphicFrame>
        <p:nvGraphicFramePr>
          <p:cNvPr id="21" name="Table 20"/>
          <p:cNvGraphicFramePr>
            <a:graphicFrameLocks noGrp="1"/>
          </p:cNvGraphicFramePr>
          <p:nvPr>
            <p:extLst>
              <p:ext uri="{D42A27DB-BD31-4B8C-83A1-F6EECF244321}">
                <p14:modId xmlns:p14="http://schemas.microsoft.com/office/powerpoint/2010/main" val="1646779276"/>
              </p:ext>
            </p:extLst>
          </p:nvPr>
        </p:nvGraphicFramePr>
        <p:xfrm>
          <a:off x="18494269" y="7696200"/>
          <a:ext cx="31569131" cy="15924437"/>
        </p:xfrm>
        <a:graphic>
          <a:graphicData uri="http://schemas.openxmlformats.org/drawingml/2006/table">
            <a:tbl>
              <a:tblPr firstRow="1" bandRow="1">
                <a:tableStyleId>{0660B408-B3CF-4A94-85FC-2B1E0A45F4A2}</a:tableStyleId>
              </a:tblPr>
              <a:tblGrid>
                <a:gridCol w="5280629">
                  <a:extLst>
                    <a:ext uri="{9D8B030D-6E8A-4147-A177-3AD203B41FA5}">
                      <a16:colId xmlns:a16="http://schemas.microsoft.com/office/drawing/2014/main" val="20000"/>
                    </a:ext>
                  </a:extLst>
                </a:gridCol>
                <a:gridCol w="3707674">
                  <a:extLst>
                    <a:ext uri="{9D8B030D-6E8A-4147-A177-3AD203B41FA5}">
                      <a16:colId xmlns:a16="http://schemas.microsoft.com/office/drawing/2014/main" val="2678236508"/>
                    </a:ext>
                  </a:extLst>
                </a:gridCol>
                <a:gridCol w="5207228">
                  <a:extLst>
                    <a:ext uri="{9D8B030D-6E8A-4147-A177-3AD203B41FA5}">
                      <a16:colId xmlns:a16="http://schemas.microsoft.com/office/drawing/2014/main" val="1536056806"/>
                    </a:ext>
                  </a:extLst>
                </a:gridCol>
                <a:gridCol w="2641372">
                  <a:extLst>
                    <a:ext uri="{9D8B030D-6E8A-4147-A177-3AD203B41FA5}">
                      <a16:colId xmlns:a16="http://schemas.microsoft.com/office/drawing/2014/main" val="2945586929"/>
                    </a:ext>
                  </a:extLst>
                </a:gridCol>
                <a:gridCol w="9906000">
                  <a:extLst>
                    <a:ext uri="{9D8B030D-6E8A-4147-A177-3AD203B41FA5}">
                      <a16:colId xmlns:a16="http://schemas.microsoft.com/office/drawing/2014/main" val="3042991146"/>
                    </a:ext>
                  </a:extLst>
                </a:gridCol>
                <a:gridCol w="4826228">
                  <a:extLst>
                    <a:ext uri="{9D8B030D-6E8A-4147-A177-3AD203B41FA5}">
                      <a16:colId xmlns:a16="http://schemas.microsoft.com/office/drawing/2014/main" val="2124053683"/>
                    </a:ext>
                  </a:extLst>
                </a:gridCol>
              </a:tblGrid>
              <a:tr h="947037">
                <a:tc>
                  <a:txBody>
                    <a:bodyPr/>
                    <a:lstStyle/>
                    <a:p>
                      <a:pPr marL="0" marR="0" lvl="0" indent="0" algn="ctr" defTabSz="2560320" rtl="0" eaLnBrk="1" fontAlgn="auto" latinLnBrk="0" hangingPunct="1">
                        <a:lnSpc>
                          <a:spcPct val="90000"/>
                        </a:lnSpc>
                        <a:spcBef>
                          <a:spcPts val="0"/>
                        </a:spcBef>
                        <a:spcAft>
                          <a:spcPts val="0"/>
                        </a:spcAft>
                        <a:buClrTx/>
                        <a:buSzTx/>
                        <a:buFontTx/>
                        <a:buNone/>
                        <a:tabLst/>
                        <a:defRPr/>
                      </a:pPr>
                      <a:r>
                        <a:rPr lang="en-US" sz="4000" dirty="0"/>
                        <a:t>Drug class (</a:t>
                      </a:r>
                      <a:r>
                        <a:rPr lang="en-US" sz="4000" i="1" dirty="0"/>
                        <a:t>numbers</a:t>
                      </a:r>
                      <a:r>
                        <a:rPr lang="en-US" sz="4000" i="0" dirty="0"/>
                        <a:t>) with Specific agents (</a:t>
                      </a:r>
                      <a:r>
                        <a:rPr lang="en-US" sz="4000" i="1" dirty="0"/>
                        <a:t>letters</a:t>
                      </a:r>
                      <a:r>
                        <a:rPr lang="en-US" sz="4000" i="0" dirty="0"/>
                        <a:t>)</a:t>
                      </a:r>
                      <a:endParaRPr lang="en-US" sz="4000" dirty="0"/>
                    </a:p>
                  </a:txBody>
                  <a:tcPr anchor="ctr">
                    <a:lnB w="12700" cap="flat" cmpd="sng" algn="ctr">
                      <a:solidFill>
                        <a:scrgbClr r="0" g="0" b="0"/>
                      </a:solidFill>
                      <a:prstDash val="solid"/>
                      <a:round/>
                      <a:headEnd type="none" w="med" len="med"/>
                      <a:tailEnd type="none" w="med" len="med"/>
                    </a:lnB>
                    <a:solidFill>
                      <a:schemeClr val="accent2">
                        <a:lumMod val="75000"/>
                      </a:schemeClr>
                    </a:solidFill>
                  </a:tcPr>
                </a:tc>
                <a:tc>
                  <a:txBody>
                    <a:bodyPr/>
                    <a:lstStyle/>
                    <a:p>
                      <a:pPr marL="0" marR="0" lvl="0" indent="0" algn="ctr" defTabSz="2560320" rtl="0" eaLnBrk="1" fontAlgn="auto" latinLnBrk="0" hangingPunct="1">
                        <a:lnSpc>
                          <a:spcPct val="90000"/>
                        </a:lnSpc>
                        <a:spcBef>
                          <a:spcPts val="0"/>
                        </a:spcBef>
                        <a:spcAft>
                          <a:spcPts val="0"/>
                        </a:spcAft>
                        <a:buClrTx/>
                        <a:buSzTx/>
                        <a:buFontTx/>
                        <a:buNone/>
                        <a:tabLst/>
                        <a:defRPr/>
                      </a:pPr>
                      <a:r>
                        <a:rPr lang="en-US" sz="4000" dirty="0"/>
                        <a:t>Average efficacy of HbA1c reduction (%)</a:t>
                      </a:r>
                    </a:p>
                  </a:txBody>
                  <a:tcPr anchor="ctr">
                    <a:lnB w="12700" cap="flat" cmpd="sng" algn="ctr">
                      <a:solidFill>
                        <a:scrgbClr r="0" g="0" b="0"/>
                      </a:solidFill>
                      <a:prstDash val="solid"/>
                      <a:round/>
                      <a:headEnd type="none" w="med" len="med"/>
                      <a:tailEnd type="none" w="med" len="med"/>
                    </a:lnB>
                    <a:solidFill>
                      <a:schemeClr val="accent2">
                        <a:lumMod val="75000"/>
                      </a:schemeClr>
                    </a:solidFill>
                  </a:tcPr>
                </a:tc>
                <a:tc>
                  <a:txBody>
                    <a:bodyPr/>
                    <a:lstStyle/>
                    <a:p>
                      <a:pPr marL="0" marR="0" lvl="0" indent="0" algn="ctr" defTabSz="2560320" rtl="0" eaLnBrk="1" fontAlgn="auto" latinLnBrk="0" hangingPunct="1">
                        <a:lnSpc>
                          <a:spcPct val="90000"/>
                        </a:lnSpc>
                        <a:spcBef>
                          <a:spcPts val="0"/>
                        </a:spcBef>
                        <a:spcAft>
                          <a:spcPts val="0"/>
                        </a:spcAft>
                        <a:buClrTx/>
                        <a:buSzTx/>
                        <a:buFontTx/>
                        <a:buNone/>
                        <a:tabLst/>
                        <a:defRPr/>
                      </a:pPr>
                      <a:r>
                        <a:rPr lang="en-US" sz="4000" dirty="0"/>
                        <a:t>Risk for Hypoglycemia</a:t>
                      </a:r>
                    </a:p>
                  </a:txBody>
                  <a:tcPr anchor="ctr">
                    <a:lnB w="12700" cap="flat" cmpd="sng" algn="ctr">
                      <a:solidFill>
                        <a:scrgbClr r="0" g="0" b="0"/>
                      </a:solidFill>
                      <a:prstDash val="solid"/>
                      <a:round/>
                      <a:headEnd type="none" w="med" len="med"/>
                      <a:tailEnd type="none" w="med" len="med"/>
                    </a:lnB>
                    <a:solidFill>
                      <a:schemeClr val="accent2">
                        <a:lumMod val="75000"/>
                      </a:schemeClr>
                    </a:solidFill>
                  </a:tcPr>
                </a:tc>
                <a:tc>
                  <a:txBody>
                    <a:bodyPr/>
                    <a:lstStyle/>
                    <a:p>
                      <a:pPr marL="0" marR="0" lvl="0" indent="0" algn="ctr" defTabSz="2560320" rtl="0" eaLnBrk="1" fontAlgn="auto" latinLnBrk="0" hangingPunct="1">
                        <a:lnSpc>
                          <a:spcPct val="90000"/>
                        </a:lnSpc>
                        <a:spcBef>
                          <a:spcPts val="0"/>
                        </a:spcBef>
                        <a:spcAft>
                          <a:spcPts val="0"/>
                        </a:spcAft>
                        <a:buClrTx/>
                        <a:buSzTx/>
                        <a:buFontTx/>
                        <a:buNone/>
                        <a:tabLst/>
                        <a:defRPr/>
                      </a:pPr>
                      <a:r>
                        <a:rPr lang="en-US" sz="4000" dirty="0"/>
                        <a:t>Cost (AWP)</a:t>
                      </a:r>
                      <a:r>
                        <a:rPr lang="en-US" sz="4000" b="1" kern="1200" baseline="30000" dirty="0">
                          <a:solidFill>
                            <a:schemeClr val="lt1"/>
                          </a:solidFill>
                          <a:effectLst/>
                          <a:latin typeface="+mn-lt"/>
                          <a:ea typeface="+mn-ea"/>
                          <a:cs typeface="+mn-cs"/>
                        </a:rPr>
                        <a:t>4</a:t>
                      </a:r>
                      <a:endParaRPr lang="en-US" sz="4000" dirty="0"/>
                    </a:p>
                  </a:txBody>
                  <a:tcPr anchor="ctr">
                    <a:lnB w="12700" cap="flat" cmpd="sng" algn="ctr">
                      <a:solidFill>
                        <a:scrgbClr r="0" g="0" b="0"/>
                      </a:solidFill>
                      <a:prstDash val="solid"/>
                      <a:round/>
                      <a:headEnd type="none" w="med" len="med"/>
                      <a:tailEnd type="none" w="med" len="med"/>
                    </a:lnB>
                    <a:solidFill>
                      <a:schemeClr val="accent2">
                        <a:lumMod val="75000"/>
                      </a:schemeClr>
                    </a:solidFill>
                  </a:tcPr>
                </a:tc>
                <a:tc>
                  <a:txBody>
                    <a:bodyPr/>
                    <a:lstStyle/>
                    <a:p>
                      <a:pPr marL="0" marR="0" lvl="0" indent="0" algn="ctr" defTabSz="2560320" rtl="0" eaLnBrk="1" fontAlgn="auto" latinLnBrk="0" hangingPunct="1">
                        <a:lnSpc>
                          <a:spcPct val="90000"/>
                        </a:lnSpc>
                        <a:spcBef>
                          <a:spcPts val="0"/>
                        </a:spcBef>
                        <a:spcAft>
                          <a:spcPts val="0"/>
                        </a:spcAft>
                        <a:buClrTx/>
                        <a:buSzTx/>
                        <a:buFontTx/>
                        <a:buNone/>
                        <a:tabLst/>
                        <a:defRPr/>
                      </a:pPr>
                      <a:r>
                        <a:rPr lang="en-US" sz="4000" dirty="0"/>
                        <a:t>Unique Side Effects/ Additional Qualities</a:t>
                      </a:r>
                    </a:p>
                  </a:txBody>
                  <a:tcPr anchor="ctr">
                    <a:lnB w="12700" cap="flat" cmpd="sng" algn="ctr">
                      <a:solidFill>
                        <a:scrgbClr r="0" g="0" b="0"/>
                      </a:solidFill>
                      <a:prstDash val="solid"/>
                      <a:round/>
                      <a:headEnd type="none" w="med" len="med"/>
                      <a:tailEnd type="none" w="med" len="med"/>
                    </a:lnB>
                    <a:solidFill>
                      <a:schemeClr val="accent2">
                        <a:lumMod val="75000"/>
                      </a:schemeClr>
                    </a:solidFill>
                  </a:tcPr>
                </a:tc>
                <a:tc>
                  <a:txBody>
                    <a:bodyPr/>
                    <a:lstStyle/>
                    <a:p>
                      <a:pPr marL="0" marR="0" lvl="0" indent="0" algn="ctr" defTabSz="2560320" rtl="0" eaLnBrk="1" fontAlgn="auto" latinLnBrk="0" hangingPunct="1">
                        <a:lnSpc>
                          <a:spcPct val="90000"/>
                        </a:lnSpc>
                        <a:spcBef>
                          <a:spcPts val="0"/>
                        </a:spcBef>
                        <a:spcAft>
                          <a:spcPts val="0"/>
                        </a:spcAft>
                        <a:buClrTx/>
                        <a:buSzTx/>
                        <a:buFontTx/>
                        <a:buNone/>
                        <a:tabLst/>
                        <a:defRPr/>
                      </a:pPr>
                      <a:r>
                        <a:rPr lang="en-US" sz="4000" dirty="0"/>
                        <a:t>Cardiovascular and Renal Benefit</a:t>
                      </a:r>
                    </a:p>
                  </a:txBody>
                  <a:tcPr anchor="ctr">
                    <a:lnB w="12700" cap="flat" cmpd="sng" algn="ctr">
                      <a:solidFill>
                        <a:scrgbClr r="0" g="0" b="0"/>
                      </a:solidFill>
                      <a:prstDash val="solid"/>
                      <a:round/>
                      <a:headEnd type="none" w="med" len="med"/>
                      <a:tailEnd type="none" w="med" len="med"/>
                    </a:lnB>
                    <a:solidFill>
                      <a:schemeClr val="accent2">
                        <a:lumMod val="75000"/>
                      </a:schemeClr>
                    </a:solidFill>
                  </a:tcPr>
                </a:tc>
                <a:extLst>
                  <a:ext uri="{0D108BD9-81ED-4DB2-BD59-A6C34878D82A}">
                    <a16:rowId xmlns:a16="http://schemas.microsoft.com/office/drawing/2014/main" val="10001"/>
                  </a:ext>
                </a:extLst>
              </a:tr>
              <a:tr h="0">
                <a:tc>
                  <a:txBody>
                    <a:bodyPr/>
                    <a:lstStyle/>
                    <a:p>
                      <a:pPr marL="742950" indent="-742950" algn="l">
                        <a:buAutoNum type="arabicPeriod"/>
                      </a:pPr>
                      <a:r>
                        <a:rPr lang="en-US" sz="4000" dirty="0"/>
                        <a:t>SUs</a:t>
                      </a:r>
                    </a:p>
                  </a:txBody>
                  <a:tcPr anchor="ct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dirty="0"/>
                        <a:t>1.01</a:t>
                      </a:r>
                      <a:r>
                        <a:rPr lang="en-US" sz="4000" kern="1200" baseline="30000" dirty="0">
                          <a:solidFill>
                            <a:schemeClr val="dk1"/>
                          </a:solidFill>
                          <a:effectLst/>
                          <a:latin typeface="+mn-lt"/>
                          <a:ea typeface="+mn-ea"/>
                          <a:cs typeface="+mn-cs"/>
                        </a:rPr>
                        <a:t>5</a:t>
                      </a:r>
                      <a:endParaRPr 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dirty="0"/>
                        <a:t>High</a:t>
                      </a:r>
                    </a:p>
                    <a:p>
                      <a:pPr algn="ctr"/>
                      <a:r>
                        <a:rPr lang="en-US" sz="4000" dirty="0"/>
                        <a:t>Not dose dependent</a:t>
                      </a:r>
                      <a:r>
                        <a:rPr lang="en-US" sz="4000" kern="1200" baseline="30000" dirty="0">
                          <a:solidFill>
                            <a:schemeClr val="dk1"/>
                          </a:solidFill>
                          <a:effectLst/>
                          <a:latin typeface="+mn-lt"/>
                          <a:ea typeface="+mn-ea"/>
                          <a:cs typeface="+mn-cs"/>
                        </a:rPr>
                        <a:t>5</a:t>
                      </a:r>
                      <a:endParaRPr 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dirty="0"/>
                        <a:t>$71</a:t>
                      </a:r>
                    </a:p>
                  </a:txBody>
                  <a:tcPr anchor="ctr">
                    <a:lnL>
                      <a:noFill/>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dirty="0"/>
                        <a:t>Weight gain</a:t>
                      </a:r>
                      <a:r>
                        <a:rPr lang="en-US" sz="4000" kern="1200" baseline="30000" dirty="0">
                          <a:solidFill>
                            <a:schemeClr val="dk1"/>
                          </a:solidFill>
                          <a:effectLst/>
                          <a:latin typeface="+mn-lt"/>
                          <a:ea typeface="+mn-ea"/>
                          <a:cs typeface="+mn-cs"/>
                        </a:rPr>
                        <a:t>5</a:t>
                      </a:r>
                      <a:endParaRPr lang="en-US" sz="4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a:t>None</a:t>
                      </a:r>
                      <a:endParaRPr lang="en-US"/>
                    </a:p>
                  </a:txBody>
                  <a:tcPr anchor="ct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793357">
                <a:tc>
                  <a:txBody>
                    <a:bodyPr/>
                    <a:lstStyle/>
                    <a:p>
                      <a:pPr algn="l"/>
                      <a:r>
                        <a:rPr lang="en-US" sz="4000" dirty="0"/>
                        <a:t>     a. Glipizide</a:t>
                      </a:r>
                    </a:p>
                  </a:txBody>
                  <a:tcPr anchor="ct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dirty="0"/>
                        <a:t>0.86</a:t>
                      </a:r>
                      <a:r>
                        <a:rPr lang="en-US" sz="4000" kern="1200" baseline="30000" dirty="0">
                          <a:solidFill>
                            <a:schemeClr val="dk1"/>
                          </a:solidFill>
                          <a:effectLst/>
                          <a:latin typeface="+mn-lt"/>
                          <a:ea typeface="+mn-ea"/>
                          <a:cs typeface="+mn-cs"/>
                        </a:rPr>
                        <a:t>5</a:t>
                      </a:r>
                      <a:endParaRPr 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dirty="0"/>
                        <a:t>Highest risk among SUs</a:t>
                      </a:r>
                      <a:r>
                        <a:rPr lang="en-US" sz="4000" kern="1200" baseline="30000" dirty="0">
                          <a:solidFill>
                            <a:schemeClr val="dk1"/>
                          </a:solidFill>
                          <a:effectLst/>
                          <a:latin typeface="+mn-lt"/>
                          <a:ea typeface="+mn-ea"/>
                          <a:cs typeface="+mn-cs"/>
                        </a:rPr>
                        <a:t>5</a:t>
                      </a:r>
                      <a:endParaRPr lang="en-US" dirty="0"/>
                    </a:p>
                  </a:txBody>
                  <a:tcPr anchor="ctr">
                    <a:lnL w="12700" cap="flat" cmpd="sng" algn="ctr">
                      <a:no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dirty="0"/>
                        <a:t>$62</a:t>
                      </a:r>
                    </a:p>
                  </a:txBody>
                  <a:tcPr anchor="ctr">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dirty="0"/>
                        <a:t>NA</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a:t>NA</a:t>
                      </a:r>
                      <a:endParaRPr lang="en-US"/>
                    </a:p>
                  </a:txBody>
                  <a:tcPr anchor="ct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3"/>
                  </a:ext>
                </a:extLst>
              </a:tr>
              <a:tr h="1535990">
                <a:tc>
                  <a:txBody>
                    <a:bodyPr/>
                    <a:lstStyle/>
                    <a:p>
                      <a:pPr algn="l"/>
                      <a:r>
                        <a:rPr lang="en-US" sz="4000" dirty="0"/>
                        <a:t>2. TZDs</a:t>
                      </a:r>
                    </a:p>
                  </a:txBody>
                  <a:tcPr anchor="ct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i="0" baseline="0" dirty="0"/>
                        <a:t>0.80</a:t>
                      </a:r>
                      <a:r>
                        <a:rPr lang="en-US" sz="4000" i="0" kern="1200" baseline="30000" dirty="0">
                          <a:solidFill>
                            <a:schemeClr val="dk1"/>
                          </a:solidFill>
                          <a:effectLst/>
                          <a:latin typeface="+mn-lt"/>
                          <a:ea typeface="+mn-ea"/>
                          <a:cs typeface="+mn-cs"/>
                        </a:rPr>
                        <a:t>5</a:t>
                      </a:r>
                      <a:endParaRPr 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dirty="0"/>
                        <a:t>Low</a:t>
                      </a:r>
                      <a:r>
                        <a:rPr lang="en-US" sz="4000" kern="1200" baseline="30000" dirty="0">
                          <a:solidFill>
                            <a:schemeClr val="dk1"/>
                          </a:solidFill>
                          <a:effectLst/>
                          <a:latin typeface="+mn-lt"/>
                          <a:ea typeface="+mn-ea"/>
                          <a:cs typeface="+mn-cs"/>
                        </a:rPr>
                        <a:t>6</a:t>
                      </a:r>
                      <a:endParaRPr lang="en-US" dirty="0"/>
                    </a:p>
                  </a:txBody>
                  <a:tcPr anchor="ctr">
                    <a:lnL w="12700" cap="flat" cmpd="sng" algn="ctr">
                      <a:no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dirty="0"/>
                        <a:t>$378</a:t>
                      </a:r>
                    </a:p>
                  </a:txBody>
                  <a:tcPr anchor="ctr">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dirty="0"/>
                        <a:t>Weight gain, less than SUs except Pioglitazone</a:t>
                      </a:r>
                      <a:r>
                        <a:rPr lang="en-US" sz="4000" kern="1200" baseline="30000" dirty="0">
                          <a:solidFill>
                            <a:schemeClr val="dk1"/>
                          </a:solidFill>
                          <a:effectLst/>
                          <a:latin typeface="+mn-lt"/>
                          <a:ea typeface="+mn-ea"/>
                          <a:cs typeface="+mn-cs"/>
                        </a:rPr>
                        <a:t>5</a:t>
                      </a:r>
                      <a:endParaRPr lang="en-US" sz="4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a:t>None</a:t>
                      </a:r>
                      <a:endParaRPr lang="en-US"/>
                    </a:p>
                  </a:txBody>
                  <a:tcPr anchor="ct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1535990">
                <a:tc>
                  <a:txBody>
                    <a:bodyPr/>
                    <a:lstStyle/>
                    <a:p>
                      <a:pPr algn="l"/>
                      <a:r>
                        <a:rPr lang="en-US" sz="4000" dirty="0"/>
                        <a:t>     a. Pioglitazone 45 mg</a:t>
                      </a:r>
                    </a:p>
                    <a:p>
                      <a:pPr algn="l"/>
                      <a:r>
                        <a:rPr lang="en-US" sz="4000" dirty="0"/>
                        <a:t>         dose</a:t>
                      </a:r>
                    </a:p>
                  </a:txBody>
                  <a:tcPr anchor="ct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kern="1200" baseline="0" dirty="0">
                          <a:solidFill>
                            <a:schemeClr val="dk1"/>
                          </a:solidFill>
                          <a:effectLst/>
                          <a:latin typeface="+mn-lt"/>
                          <a:ea typeface="+mn-ea"/>
                          <a:cs typeface="+mn-cs"/>
                        </a:rPr>
                        <a:t>0.98</a:t>
                      </a:r>
                      <a:r>
                        <a:rPr lang="en-US" sz="4000" kern="1200" baseline="30000" dirty="0">
                          <a:solidFill>
                            <a:schemeClr val="dk1"/>
                          </a:solidFill>
                          <a:effectLst/>
                          <a:latin typeface="+mn-lt"/>
                          <a:ea typeface="+mn-ea"/>
                          <a:cs typeface="+mn-cs"/>
                        </a:rPr>
                        <a:t>5</a:t>
                      </a:r>
                      <a:endParaRPr 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a:t>NA</a:t>
                      </a:r>
                      <a:endParaRPr lang="en-US"/>
                    </a:p>
                  </a:txBody>
                  <a:tcPr anchor="ctr">
                    <a:lnL w="12700" cap="flat" cmpd="sng" algn="ctr">
                      <a:no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dirty="0"/>
                        <a:t>$348</a:t>
                      </a:r>
                    </a:p>
                  </a:txBody>
                  <a:tcPr anchor="ctr">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dirty="0"/>
                        <a:t>Greatest weight gain among anti-hyperglycemics</a:t>
                      </a:r>
                      <a:r>
                        <a:rPr lang="en-US" sz="4000" kern="1200" baseline="30000" dirty="0">
                          <a:solidFill>
                            <a:schemeClr val="dk1"/>
                          </a:solidFill>
                          <a:effectLst/>
                          <a:latin typeface="+mn-lt"/>
                          <a:ea typeface="+mn-ea"/>
                          <a:cs typeface="+mn-cs"/>
                        </a:rPr>
                        <a:t>5</a:t>
                      </a:r>
                      <a:endParaRPr lang="en-US" sz="4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a:t>NA</a:t>
                      </a:r>
                      <a:endParaRPr lang="en-US"/>
                    </a:p>
                  </a:txBody>
                  <a:tcPr anchor="ct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243468607"/>
                  </a:ext>
                </a:extLst>
              </a:tr>
              <a:tr h="798980">
                <a:tc>
                  <a:txBody>
                    <a:bodyPr/>
                    <a:lstStyle/>
                    <a:p>
                      <a:pPr algn="l"/>
                      <a:r>
                        <a:rPr lang="en-US" sz="4000" dirty="0"/>
                        <a:t>3. GLP-1 RAs</a:t>
                      </a:r>
                    </a:p>
                  </a:txBody>
                  <a:tcPr anchor="ct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kern="1200" baseline="0" dirty="0">
                          <a:solidFill>
                            <a:schemeClr val="dk1"/>
                          </a:solidFill>
                          <a:effectLst/>
                          <a:latin typeface="+mn-lt"/>
                          <a:ea typeface="+mn-ea"/>
                          <a:cs typeface="+mn-cs"/>
                        </a:rPr>
                        <a:t>1.11</a:t>
                      </a:r>
                      <a:r>
                        <a:rPr lang="en-US" sz="4000" kern="1200" baseline="30000" dirty="0">
                          <a:solidFill>
                            <a:schemeClr val="dk1"/>
                          </a:solidFill>
                          <a:effectLst/>
                          <a:latin typeface="+mn-lt"/>
                          <a:ea typeface="+mn-ea"/>
                          <a:cs typeface="+mn-cs"/>
                        </a:rPr>
                        <a:t>5</a:t>
                      </a:r>
                      <a:endParaRPr 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dirty="0"/>
                        <a:t>Low</a:t>
                      </a:r>
                      <a:r>
                        <a:rPr lang="en-US" sz="4000" kern="1200" baseline="30000" dirty="0">
                          <a:solidFill>
                            <a:schemeClr val="dk1"/>
                          </a:solidFill>
                          <a:effectLst/>
                          <a:latin typeface="+mn-lt"/>
                          <a:ea typeface="+mn-ea"/>
                          <a:cs typeface="+mn-cs"/>
                        </a:rPr>
                        <a:t>6</a:t>
                      </a:r>
                      <a:endParaRPr lang="en-US" dirty="0"/>
                    </a:p>
                  </a:txBody>
                  <a:tcPr anchor="ctr">
                    <a:lnL w="12700" cap="flat" cmpd="sng" algn="ctr">
                      <a:no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dirty="0"/>
                        <a:t>$957</a:t>
                      </a:r>
                    </a:p>
                  </a:txBody>
                  <a:tcPr anchor="ctr">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dirty="0"/>
                        <a:t>Weight loss</a:t>
                      </a:r>
                      <a:r>
                        <a:rPr lang="en-US" sz="4000" kern="1200" baseline="30000" dirty="0">
                          <a:solidFill>
                            <a:schemeClr val="dk1"/>
                          </a:solidFill>
                          <a:effectLst/>
                          <a:latin typeface="+mn-lt"/>
                          <a:ea typeface="+mn-ea"/>
                          <a:cs typeface="+mn-cs"/>
                        </a:rPr>
                        <a:t>7</a:t>
                      </a:r>
                      <a:endParaRPr lang="en-US" sz="4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dirty="0"/>
                        <a:t>Yes</a:t>
                      </a:r>
                      <a:r>
                        <a:rPr lang="en-US" sz="4000" kern="1200" baseline="30000" dirty="0">
                          <a:solidFill>
                            <a:schemeClr val="dk1"/>
                          </a:solidFill>
                          <a:effectLst/>
                          <a:latin typeface="+mn-lt"/>
                          <a:ea typeface="+mn-ea"/>
                          <a:cs typeface="+mn-cs"/>
                        </a:rPr>
                        <a:t>2</a:t>
                      </a:r>
                      <a:endParaRPr lang="en-US" dirty="0"/>
                    </a:p>
                  </a:txBody>
                  <a:tcPr anchor="ct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732570326"/>
                  </a:ext>
                </a:extLst>
              </a:tr>
              <a:tr h="829460">
                <a:tc>
                  <a:txBody>
                    <a:bodyPr/>
                    <a:lstStyle/>
                    <a:p>
                      <a:pPr marL="0" indent="0" algn="l">
                        <a:buNone/>
                      </a:pPr>
                      <a:r>
                        <a:rPr lang="en-US" sz="4000" dirty="0"/>
                        <a:t>     a. Liraglutide</a:t>
                      </a:r>
                    </a:p>
                  </a:txBody>
                  <a:tcPr anchor="ct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kern="1200" baseline="0" dirty="0">
                          <a:solidFill>
                            <a:schemeClr val="dk1"/>
                          </a:solidFill>
                          <a:effectLst/>
                          <a:latin typeface="+mn-lt"/>
                          <a:ea typeface="+mn-ea"/>
                          <a:cs typeface="+mn-cs"/>
                        </a:rPr>
                        <a:t>1.07</a:t>
                      </a:r>
                      <a:r>
                        <a:rPr lang="en-US" sz="4000" kern="1200" baseline="30000" dirty="0">
                          <a:solidFill>
                            <a:schemeClr val="dk1"/>
                          </a:solidFill>
                          <a:effectLst/>
                          <a:latin typeface="+mn-lt"/>
                          <a:ea typeface="+mn-ea"/>
                          <a:cs typeface="+mn-cs"/>
                        </a:rPr>
                        <a:t>5</a:t>
                      </a:r>
                      <a:endParaRPr 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dirty="0"/>
                        <a:t>NA</a:t>
                      </a:r>
                      <a:endParaRPr lang="en-US" dirty="0"/>
                    </a:p>
                  </a:txBody>
                  <a:tcPr anchor="ctr">
                    <a:lnL w="12700" cap="flat" cmpd="sng" algn="ctr">
                      <a:no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dirty="0"/>
                        <a:t>$1,161</a:t>
                      </a:r>
                    </a:p>
                  </a:txBody>
                  <a:tcPr anchor="ctr">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dirty="0"/>
                        <a:t>Subcutaneous form common Rx for weight loss</a:t>
                      </a:r>
                      <a:r>
                        <a:rPr lang="en-US" sz="4000" kern="1200" baseline="30000" dirty="0">
                          <a:solidFill>
                            <a:schemeClr val="dk1"/>
                          </a:solidFill>
                          <a:effectLst/>
                          <a:latin typeface="+mn-lt"/>
                          <a:ea typeface="+mn-ea"/>
                          <a:cs typeface="+mn-cs"/>
                        </a:rPr>
                        <a:t>5</a:t>
                      </a:r>
                      <a:endParaRPr lang="en-US" sz="4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dirty="0"/>
                        <a:t>Subcutaneous with greatest benefit</a:t>
                      </a:r>
                      <a:r>
                        <a:rPr lang="en-US" sz="4000" kern="1200" baseline="30000" dirty="0">
                          <a:solidFill>
                            <a:schemeClr val="dk1"/>
                          </a:solidFill>
                          <a:effectLst/>
                          <a:latin typeface="+mn-lt"/>
                          <a:ea typeface="+mn-ea"/>
                          <a:cs typeface="+mn-cs"/>
                        </a:rPr>
                        <a:t>3</a:t>
                      </a:r>
                      <a:endParaRPr lang="en-US" dirty="0"/>
                    </a:p>
                  </a:txBody>
                  <a:tcPr anchor="ct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2925918123"/>
                  </a:ext>
                </a:extLst>
              </a:tr>
              <a:tr h="829460">
                <a:tc>
                  <a:txBody>
                    <a:bodyPr/>
                    <a:lstStyle/>
                    <a:p>
                      <a:pPr marL="0" indent="0" algn="l">
                        <a:buNone/>
                      </a:pPr>
                      <a:r>
                        <a:rPr lang="en-US" sz="4000" dirty="0"/>
                        <a:t>     b. </a:t>
                      </a:r>
                      <a:r>
                        <a:rPr lang="en-US" sz="4000" dirty="0" err="1"/>
                        <a:t>Semaglutide</a:t>
                      </a:r>
                      <a:endParaRPr lang="en-US" sz="4000" dirty="0"/>
                    </a:p>
                  </a:txBody>
                  <a:tcPr anchor="ct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kern="1200" baseline="0" dirty="0">
                          <a:solidFill>
                            <a:schemeClr val="dk1"/>
                          </a:solidFill>
                          <a:effectLst/>
                          <a:latin typeface="+mn-lt"/>
                          <a:ea typeface="+mn-ea"/>
                          <a:cs typeface="+mn-cs"/>
                        </a:rPr>
                        <a:t>1.60</a:t>
                      </a:r>
                      <a:r>
                        <a:rPr lang="en-US" sz="4000" kern="1200" baseline="30000" dirty="0">
                          <a:solidFill>
                            <a:schemeClr val="dk1"/>
                          </a:solidFill>
                          <a:effectLst/>
                          <a:latin typeface="+mn-lt"/>
                          <a:ea typeface="+mn-ea"/>
                          <a:cs typeface="+mn-cs"/>
                        </a:rPr>
                        <a:t>5</a:t>
                      </a:r>
                      <a:endParaRPr 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2560320" rtl="0" eaLnBrk="1" fontAlgn="auto" latinLnBrk="0" hangingPunct="1">
                        <a:lnSpc>
                          <a:spcPct val="100000"/>
                        </a:lnSpc>
                        <a:spcBef>
                          <a:spcPts val="0"/>
                        </a:spcBef>
                        <a:spcAft>
                          <a:spcPts val="0"/>
                        </a:spcAft>
                        <a:buClrTx/>
                        <a:buSzTx/>
                        <a:buFontTx/>
                        <a:buNone/>
                        <a:tabLst/>
                        <a:defRPr/>
                      </a:pPr>
                      <a:r>
                        <a:rPr lang="en-US" sz="4000" dirty="0"/>
                        <a:t>NA</a:t>
                      </a:r>
                    </a:p>
                  </a:txBody>
                  <a:tcPr anchor="ctr">
                    <a:lnL w="12700" cap="flat" cmpd="sng" algn="ctr">
                      <a:no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dirty="0"/>
                        <a:t>$950</a:t>
                      </a:r>
                    </a:p>
                  </a:txBody>
                  <a:tcPr anchor="ctr">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2560320" rtl="0" eaLnBrk="1" fontAlgn="auto" latinLnBrk="0" hangingPunct="1">
                        <a:lnSpc>
                          <a:spcPct val="100000"/>
                        </a:lnSpc>
                        <a:spcBef>
                          <a:spcPts val="0"/>
                        </a:spcBef>
                        <a:spcAft>
                          <a:spcPts val="0"/>
                        </a:spcAft>
                        <a:buClrTx/>
                        <a:buSzTx/>
                        <a:buFontTx/>
                        <a:buNone/>
                        <a:tabLst/>
                        <a:defRPr/>
                      </a:pPr>
                      <a:r>
                        <a:rPr lang="en-US" sz="4000" dirty="0"/>
                        <a:t>Subcutaneous form with effective weight loss.</a:t>
                      </a:r>
                      <a:r>
                        <a:rPr lang="en-US" sz="4000" kern="1200" baseline="30000" dirty="0">
                          <a:solidFill>
                            <a:schemeClr val="dk1"/>
                          </a:solidFill>
                          <a:effectLst/>
                          <a:latin typeface="+mn-lt"/>
                          <a:ea typeface="+mn-ea"/>
                          <a:cs typeface="+mn-cs"/>
                        </a:rPr>
                        <a:t>5</a:t>
                      </a:r>
                      <a:r>
                        <a:rPr lang="en-US" sz="4000" dirty="0"/>
                        <a:t> Risk for diabetic retinopathy and amputation.</a:t>
                      </a:r>
                      <a:r>
                        <a:rPr lang="en-US" sz="4000" kern="1200" baseline="30000" dirty="0">
                          <a:solidFill>
                            <a:schemeClr val="dk1"/>
                          </a:solidFill>
                          <a:effectLst/>
                          <a:latin typeface="+mn-lt"/>
                          <a:ea typeface="+mn-ea"/>
                          <a:cs typeface="+mn-cs"/>
                        </a:rPr>
                        <a:t>3</a:t>
                      </a:r>
                      <a:endParaRPr lang="en-US" sz="96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dirty="0"/>
                        <a:t>Oral with greatest benefit</a:t>
                      </a:r>
                      <a:r>
                        <a:rPr lang="en-US" sz="4000" kern="1200" baseline="30000" dirty="0">
                          <a:solidFill>
                            <a:schemeClr val="dk1"/>
                          </a:solidFill>
                          <a:effectLst/>
                          <a:latin typeface="+mn-lt"/>
                          <a:ea typeface="+mn-ea"/>
                          <a:cs typeface="+mn-cs"/>
                        </a:rPr>
                        <a:t>3</a:t>
                      </a:r>
                      <a:endParaRPr lang="en-US" dirty="0"/>
                    </a:p>
                  </a:txBody>
                  <a:tcPr anchor="ct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45046616"/>
                  </a:ext>
                </a:extLst>
              </a:tr>
              <a:tr h="829460">
                <a:tc>
                  <a:txBody>
                    <a:bodyPr/>
                    <a:lstStyle/>
                    <a:p>
                      <a:pPr marL="0" indent="0" algn="l">
                        <a:buNone/>
                      </a:pPr>
                      <a:r>
                        <a:rPr lang="en-US" sz="4000" dirty="0"/>
                        <a:t>4. DPP-4 inhibitors</a:t>
                      </a:r>
                    </a:p>
                  </a:txBody>
                  <a:tcPr anchor="ct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kern="1200" baseline="0" dirty="0">
                          <a:solidFill>
                            <a:schemeClr val="dk1"/>
                          </a:solidFill>
                          <a:effectLst/>
                          <a:latin typeface="+mn-lt"/>
                          <a:ea typeface="+mn-ea"/>
                          <a:cs typeface="+mn-cs"/>
                        </a:rPr>
                        <a:t>0.65</a:t>
                      </a:r>
                      <a:r>
                        <a:rPr lang="en-US" sz="4000" kern="1200" baseline="30000" dirty="0">
                          <a:solidFill>
                            <a:schemeClr val="dk1"/>
                          </a:solidFill>
                          <a:effectLst/>
                          <a:latin typeface="+mn-lt"/>
                          <a:ea typeface="+mn-ea"/>
                          <a:cs typeface="+mn-cs"/>
                        </a:rPr>
                        <a:t>5</a:t>
                      </a:r>
                      <a:endParaRPr 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2560320" rtl="0" eaLnBrk="1" fontAlgn="auto" latinLnBrk="0" hangingPunct="1">
                        <a:lnSpc>
                          <a:spcPct val="100000"/>
                        </a:lnSpc>
                        <a:spcBef>
                          <a:spcPts val="0"/>
                        </a:spcBef>
                        <a:spcAft>
                          <a:spcPts val="0"/>
                        </a:spcAft>
                        <a:buClrTx/>
                        <a:buSzTx/>
                        <a:buFontTx/>
                        <a:buNone/>
                        <a:tabLst/>
                        <a:defRPr/>
                      </a:pPr>
                      <a:r>
                        <a:rPr lang="en-US" sz="4000" dirty="0"/>
                        <a:t>Low</a:t>
                      </a:r>
                      <a:r>
                        <a:rPr lang="en-US" sz="4000" kern="1200" baseline="30000" dirty="0">
                          <a:solidFill>
                            <a:schemeClr val="dk1"/>
                          </a:solidFill>
                          <a:effectLst/>
                          <a:latin typeface="+mn-lt"/>
                          <a:ea typeface="+mn-ea"/>
                          <a:cs typeface="+mn-cs"/>
                        </a:rPr>
                        <a:t>6</a:t>
                      </a:r>
                      <a:endParaRPr lang="en-US" sz="4000" dirty="0"/>
                    </a:p>
                  </a:txBody>
                  <a:tcPr anchor="ctr">
                    <a:lnL w="12700" cap="flat" cmpd="sng" algn="ctr">
                      <a:no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dirty="0"/>
                        <a:t>$401</a:t>
                      </a:r>
                    </a:p>
                  </a:txBody>
                  <a:tcPr anchor="ctr">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2560320" rtl="0" eaLnBrk="1" fontAlgn="auto" latinLnBrk="0" hangingPunct="1">
                        <a:lnSpc>
                          <a:spcPct val="100000"/>
                        </a:lnSpc>
                        <a:spcBef>
                          <a:spcPts val="0"/>
                        </a:spcBef>
                        <a:spcAft>
                          <a:spcPts val="0"/>
                        </a:spcAft>
                        <a:buClrTx/>
                        <a:buSzTx/>
                        <a:buFontTx/>
                        <a:buNone/>
                        <a:tabLst/>
                        <a:defRPr/>
                      </a:pPr>
                      <a:r>
                        <a:rPr lang="en-US" sz="4000" dirty="0"/>
                        <a:t>Weight gain, less than SU and TZD.</a:t>
                      </a:r>
                      <a:r>
                        <a:rPr lang="en-US" sz="4000" kern="1200" baseline="30000" dirty="0">
                          <a:solidFill>
                            <a:schemeClr val="dk1"/>
                          </a:solidFill>
                          <a:effectLst/>
                          <a:latin typeface="+mn-lt"/>
                          <a:ea typeface="+mn-ea"/>
                          <a:cs typeface="+mn-cs"/>
                        </a:rPr>
                        <a:t>5 </a:t>
                      </a:r>
                      <a:r>
                        <a:rPr lang="en-US" sz="4000" kern="1200" baseline="0" dirty="0">
                          <a:solidFill>
                            <a:schemeClr val="dk1"/>
                          </a:solidFill>
                          <a:effectLst/>
                          <a:latin typeface="+mn-lt"/>
                          <a:ea typeface="+mn-ea"/>
                          <a:cs typeface="+mn-cs"/>
                        </a:rPr>
                        <a:t>Pancreatitis and HF exacerbation.</a:t>
                      </a:r>
                      <a:r>
                        <a:rPr lang="en-US" sz="4000" kern="1200" baseline="30000" dirty="0">
                          <a:solidFill>
                            <a:schemeClr val="dk1"/>
                          </a:solidFill>
                          <a:effectLst/>
                          <a:latin typeface="+mn-lt"/>
                          <a:ea typeface="+mn-ea"/>
                          <a:cs typeface="+mn-cs"/>
                        </a:rPr>
                        <a:t>8</a:t>
                      </a:r>
                      <a:endParaRPr lang="en-US" sz="4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a:t>None</a:t>
                      </a:r>
                      <a:endParaRPr lang="en-US"/>
                    </a:p>
                  </a:txBody>
                  <a:tcPr anchor="ct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3911069016"/>
                  </a:ext>
                </a:extLst>
              </a:tr>
              <a:tr h="829460">
                <a:tc>
                  <a:txBody>
                    <a:bodyPr/>
                    <a:lstStyle/>
                    <a:p>
                      <a:pPr marL="0" indent="0" algn="l">
                        <a:buNone/>
                      </a:pPr>
                      <a:r>
                        <a:rPr lang="en-US" sz="4000" dirty="0"/>
                        <a:t>5. SGLT-2 inhibitors</a:t>
                      </a:r>
                    </a:p>
                  </a:txBody>
                  <a:tcPr anchor="ct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kern="1200" baseline="0" dirty="0">
                          <a:solidFill>
                            <a:schemeClr val="dk1"/>
                          </a:solidFill>
                          <a:effectLst/>
                          <a:latin typeface="+mn-lt"/>
                          <a:ea typeface="+mn-ea"/>
                          <a:cs typeface="+mn-cs"/>
                        </a:rPr>
                        <a:t>0.83</a:t>
                      </a:r>
                      <a:r>
                        <a:rPr lang="en-US" sz="4000" kern="1200" baseline="30000" dirty="0">
                          <a:solidFill>
                            <a:schemeClr val="dk1"/>
                          </a:solidFill>
                          <a:effectLst/>
                          <a:latin typeface="+mn-lt"/>
                          <a:ea typeface="+mn-ea"/>
                          <a:cs typeface="+mn-cs"/>
                        </a:rPr>
                        <a:t>5</a:t>
                      </a:r>
                      <a:endParaRPr 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2560320" rtl="0" eaLnBrk="1" fontAlgn="auto" latinLnBrk="0" hangingPunct="1">
                        <a:lnSpc>
                          <a:spcPct val="100000"/>
                        </a:lnSpc>
                        <a:spcBef>
                          <a:spcPts val="0"/>
                        </a:spcBef>
                        <a:spcAft>
                          <a:spcPts val="0"/>
                        </a:spcAft>
                        <a:buClrTx/>
                        <a:buSzTx/>
                        <a:buFontTx/>
                        <a:buNone/>
                        <a:tabLst/>
                        <a:defRPr/>
                      </a:pPr>
                      <a:r>
                        <a:rPr lang="en-US" sz="4000" dirty="0"/>
                        <a:t>Low</a:t>
                      </a:r>
                      <a:r>
                        <a:rPr lang="en-US" sz="4000" kern="1200" baseline="30000" dirty="0">
                          <a:solidFill>
                            <a:schemeClr val="dk1"/>
                          </a:solidFill>
                          <a:effectLst/>
                          <a:latin typeface="+mn-lt"/>
                          <a:ea typeface="+mn-ea"/>
                          <a:cs typeface="+mn-cs"/>
                        </a:rPr>
                        <a:t>6</a:t>
                      </a:r>
                      <a:endParaRPr lang="en-US" sz="4000" dirty="0"/>
                    </a:p>
                  </a:txBody>
                  <a:tcPr anchor="ctr">
                    <a:lnL w="12700" cap="flat" cmpd="sng" algn="ctr">
                      <a:no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dirty="0"/>
                        <a:t>$491</a:t>
                      </a:r>
                    </a:p>
                  </a:txBody>
                  <a:tcPr anchor="ctr">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2560320" rtl="0" eaLnBrk="1" fontAlgn="auto" latinLnBrk="0" hangingPunct="1">
                        <a:lnSpc>
                          <a:spcPct val="100000"/>
                        </a:lnSpc>
                        <a:spcBef>
                          <a:spcPts val="0"/>
                        </a:spcBef>
                        <a:spcAft>
                          <a:spcPts val="0"/>
                        </a:spcAft>
                        <a:buClrTx/>
                        <a:buSzTx/>
                        <a:buFontTx/>
                        <a:buNone/>
                        <a:tabLst/>
                        <a:defRPr/>
                      </a:pPr>
                      <a:r>
                        <a:rPr lang="en-US" sz="4000" dirty="0"/>
                        <a:t>Reduces HF hospitalization rates.</a:t>
                      </a:r>
                      <a:r>
                        <a:rPr lang="en-US" sz="4000" kern="1200" baseline="30000" dirty="0">
                          <a:solidFill>
                            <a:schemeClr val="dk1"/>
                          </a:solidFill>
                          <a:effectLst/>
                          <a:latin typeface="+mn-lt"/>
                          <a:ea typeface="+mn-ea"/>
                          <a:cs typeface="+mn-cs"/>
                        </a:rPr>
                        <a:t>3 </a:t>
                      </a:r>
                      <a:r>
                        <a:rPr lang="en-US" sz="4000" kern="1200" baseline="0" dirty="0">
                          <a:solidFill>
                            <a:schemeClr val="dk1"/>
                          </a:solidFill>
                          <a:effectLst/>
                          <a:latin typeface="+mn-lt"/>
                          <a:ea typeface="+mn-ea"/>
                          <a:cs typeface="+mn-cs"/>
                        </a:rPr>
                        <a:t>Weight loss.</a:t>
                      </a:r>
                      <a:r>
                        <a:rPr lang="en-US" sz="4000" kern="1200" baseline="30000" dirty="0">
                          <a:solidFill>
                            <a:schemeClr val="dk1"/>
                          </a:solidFill>
                          <a:effectLst/>
                          <a:latin typeface="+mn-lt"/>
                          <a:ea typeface="+mn-ea"/>
                          <a:cs typeface="+mn-cs"/>
                        </a:rPr>
                        <a:t>5</a:t>
                      </a:r>
                      <a:endParaRPr lang="en-US" sz="4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dirty="0"/>
                        <a:t>Yes</a:t>
                      </a:r>
                      <a:r>
                        <a:rPr lang="en-US" sz="4000" kern="1200" baseline="30000" dirty="0">
                          <a:solidFill>
                            <a:schemeClr val="dk1"/>
                          </a:solidFill>
                          <a:effectLst/>
                          <a:latin typeface="+mn-lt"/>
                          <a:ea typeface="+mn-ea"/>
                          <a:cs typeface="+mn-cs"/>
                        </a:rPr>
                        <a:t>2</a:t>
                      </a:r>
                      <a:endParaRPr lang="en-US" sz="4000" dirty="0"/>
                    </a:p>
                  </a:txBody>
                  <a:tcPr anchor="ct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969129224"/>
                  </a:ext>
                </a:extLst>
              </a:tr>
              <a:tr h="829460">
                <a:tc>
                  <a:txBody>
                    <a:bodyPr/>
                    <a:lstStyle/>
                    <a:p>
                      <a:pPr marL="0" indent="0" algn="l">
                        <a:buNone/>
                      </a:pPr>
                      <a:r>
                        <a:rPr lang="en-US" sz="4000" dirty="0"/>
                        <a:t>     a. Empagliflozin</a:t>
                      </a:r>
                    </a:p>
                  </a:txBody>
                  <a:tcPr anchor="ct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kern="1200" baseline="0" dirty="0">
                          <a:solidFill>
                            <a:schemeClr val="dk1"/>
                          </a:solidFill>
                          <a:effectLst/>
                          <a:latin typeface="+mn-lt"/>
                          <a:ea typeface="+mn-ea"/>
                          <a:cs typeface="+mn-cs"/>
                        </a:rPr>
                        <a:t>0.73</a:t>
                      </a:r>
                      <a:r>
                        <a:rPr lang="en-US" sz="4000" kern="1200" baseline="30000" dirty="0">
                          <a:solidFill>
                            <a:schemeClr val="dk1"/>
                          </a:solidFill>
                          <a:effectLst/>
                          <a:latin typeface="+mn-lt"/>
                          <a:ea typeface="+mn-ea"/>
                          <a:cs typeface="+mn-cs"/>
                        </a:rPr>
                        <a:t>5</a:t>
                      </a:r>
                      <a:endParaRPr 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2560320" rtl="0" eaLnBrk="1" fontAlgn="auto" latinLnBrk="0" hangingPunct="1">
                        <a:lnSpc>
                          <a:spcPct val="100000"/>
                        </a:lnSpc>
                        <a:spcBef>
                          <a:spcPts val="0"/>
                        </a:spcBef>
                        <a:spcAft>
                          <a:spcPts val="0"/>
                        </a:spcAft>
                        <a:buClrTx/>
                        <a:buSzTx/>
                        <a:buFontTx/>
                        <a:buNone/>
                        <a:tabLst/>
                        <a:defRPr/>
                      </a:pPr>
                      <a:r>
                        <a:rPr lang="en-US" sz="4000" dirty="0"/>
                        <a:t>NA</a:t>
                      </a:r>
                    </a:p>
                  </a:txBody>
                  <a:tcPr anchor="ctr">
                    <a:lnL w="12700" cap="flat" cmpd="sng" algn="ctr">
                      <a:no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dirty="0"/>
                        <a:t>$627</a:t>
                      </a:r>
                    </a:p>
                  </a:txBody>
                  <a:tcPr anchor="ctr">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2560320" rtl="0" eaLnBrk="1" fontAlgn="auto" latinLnBrk="0" hangingPunct="1">
                        <a:lnSpc>
                          <a:spcPct val="100000"/>
                        </a:lnSpc>
                        <a:spcBef>
                          <a:spcPts val="0"/>
                        </a:spcBef>
                        <a:spcAft>
                          <a:spcPts val="0"/>
                        </a:spcAft>
                        <a:buClrTx/>
                        <a:buSzTx/>
                        <a:buFontTx/>
                        <a:buNone/>
                        <a:tabLst/>
                        <a:defRPr/>
                      </a:pPr>
                      <a:r>
                        <a:rPr lang="en-US" sz="4000" dirty="0"/>
                        <a:t>Oral form with reduced HF hospitalization rates.</a:t>
                      </a:r>
                      <a:r>
                        <a:rPr lang="en-US" sz="4000" kern="1200" baseline="30000" dirty="0">
                          <a:solidFill>
                            <a:schemeClr val="dk1"/>
                          </a:solidFill>
                          <a:effectLst/>
                          <a:latin typeface="+mn-lt"/>
                          <a:ea typeface="+mn-ea"/>
                          <a:cs typeface="+mn-cs"/>
                        </a:rPr>
                        <a:t>3 </a:t>
                      </a:r>
                      <a:r>
                        <a:rPr lang="en-US" sz="4000" kern="1200" baseline="0" dirty="0">
                          <a:solidFill>
                            <a:schemeClr val="dk1"/>
                          </a:solidFill>
                          <a:effectLst/>
                          <a:latin typeface="+mn-lt"/>
                          <a:ea typeface="+mn-ea"/>
                          <a:cs typeface="+mn-cs"/>
                        </a:rPr>
                        <a:t>Weight loss.</a:t>
                      </a:r>
                      <a:r>
                        <a:rPr lang="en-US" sz="4000" kern="1200" baseline="30000" dirty="0">
                          <a:solidFill>
                            <a:schemeClr val="dk1"/>
                          </a:solidFill>
                          <a:effectLst/>
                          <a:latin typeface="+mn-lt"/>
                          <a:ea typeface="+mn-ea"/>
                          <a:cs typeface="+mn-cs"/>
                        </a:rPr>
                        <a:t>5</a:t>
                      </a:r>
                      <a:endParaRPr lang="en-US" sz="4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kern="1200" baseline="0" dirty="0">
                          <a:solidFill>
                            <a:schemeClr val="dk1"/>
                          </a:solidFill>
                          <a:effectLst/>
                          <a:latin typeface="+mn-lt"/>
                          <a:ea typeface="+mn-ea"/>
                          <a:cs typeface="+mn-cs"/>
                        </a:rPr>
                        <a:t>Oral with greatest benefit</a:t>
                      </a:r>
                      <a:r>
                        <a:rPr lang="en-US" sz="4000" kern="1200" baseline="30000" dirty="0">
                          <a:solidFill>
                            <a:schemeClr val="dk1"/>
                          </a:solidFill>
                          <a:effectLst/>
                          <a:latin typeface="+mn-lt"/>
                          <a:ea typeface="+mn-ea"/>
                          <a:cs typeface="+mn-cs"/>
                        </a:rPr>
                        <a:t>3</a:t>
                      </a:r>
                      <a:endParaRPr lang="en-US" sz="4000" dirty="0"/>
                    </a:p>
                  </a:txBody>
                  <a:tcPr anchor="ct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2607906916"/>
                  </a:ext>
                </a:extLst>
              </a:tr>
              <a:tr h="829460">
                <a:tc>
                  <a:txBody>
                    <a:bodyPr/>
                    <a:lstStyle/>
                    <a:p>
                      <a:pPr marL="0" indent="0" algn="l">
                        <a:buNone/>
                      </a:pPr>
                      <a:r>
                        <a:rPr lang="en-US" sz="4000" dirty="0"/>
                        <a:t>6. Meglitinides</a:t>
                      </a:r>
                    </a:p>
                  </a:txBody>
                  <a:tcPr anchor="ct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kern="1200" baseline="0" dirty="0">
                          <a:solidFill>
                            <a:schemeClr val="dk1"/>
                          </a:solidFill>
                          <a:effectLst/>
                          <a:latin typeface="+mn-lt"/>
                          <a:ea typeface="+mn-ea"/>
                          <a:cs typeface="+mn-cs"/>
                        </a:rPr>
                        <a:t>0.77</a:t>
                      </a:r>
                      <a:r>
                        <a:rPr lang="en-US" sz="4000" kern="1200" baseline="30000" dirty="0">
                          <a:solidFill>
                            <a:schemeClr val="dk1"/>
                          </a:solidFill>
                          <a:effectLst/>
                          <a:latin typeface="+mn-lt"/>
                          <a:ea typeface="+mn-ea"/>
                          <a:cs typeface="+mn-cs"/>
                        </a:rPr>
                        <a:t>3</a:t>
                      </a:r>
                      <a:endParaRPr 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2560320" rtl="0" eaLnBrk="1" fontAlgn="auto" latinLnBrk="0" hangingPunct="1">
                        <a:lnSpc>
                          <a:spcPct val="100000"/>
                        </a:lnSpc>
                        <a:spcBef>
                          <a:spcPts val="0"/>
                        </a:spcBef>
                        <a:spcAft>
                          <a:spcPts val="0"/>
                        </a:spcAft>
                        <a:buClrTx/>
                        <a:buSzTx/>
                        <a:buFontTx/>
                        <a:buNone/>
                        <a:tabLst/>
                        <a:defRPr/>
                      </a:pPr>
                      <a:r>
                        <a:rPr lang="en-US" sz="4000" dirty="0"/>
                        <a:t>Low</a:t>
                      </a:r>
                    </a:p>
                  </a:txBody>
                  <a:tcPr anchor="ctr">
                    <a:lnL w="12700" cap="flat" cmpd="sng" algn="ctr">
                      <a:no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dirty="0"/>
                        <a:t>$517</a:t>
                      </a:r>
                    </a:p>
                  </a:txBody>
                  <a:tcPr anchor="ctr">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2560320" rtl="0" eaLnBrk="1" fontAlgn="auto" latinLnBrk="0" hangingPunct="1">
                        <a:lnSpc>
                          <a:spcPct val="100000"/>
                        </a:lnSpc>
                        <a:spcBef>
                          <a:spcPts val="0"/>
                        </a:spcBef>
                        <a:spcAft>
                          <a:spcPts val="0"/>
                        </a:spcAft>
                        <a:buClrTx/>
                        <a:buSzTx/>
                        <a:buFontTx/>
                        <a:buNone/>
                        <a:tabLst/>
                        <a:defRPr/>
                      </a:pPr>
                      <a:r>
                        <a:rPr lang="en-US" sz="4000" dirty="0"/>
                        <a:t>Short acting and best to take with meals.</a:t>
                      </a:r>
                      <a:r>
                        <a:rPr lang="en-US" sz="4000" kern="1200" baseline="30000" dirty="0">
                          <a:solidFill>
                            <a:schemeClr val="dk1"/>
                          </a:solidFill>
                          <a:effectLst/>
                          <a:latin typeface="+mn-lt"/>
                          <a:ea typeface="+mn-ea"/>
                          <a:cs typeface="+mn-cs"/>
                        </a:rPr>
                        <a:t>9</a:t>
                      </a:r>
                      <a:endParaRPr lang="en-US" sz="4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dirty="0"/>
                        <a:t>None</a:t>
                      </a:r>
                      <a:r>
                        <a:rPr lang="en-US" sz="4000" kern="1200" baseline="30000" dirty="0">
                          <a:solidFill>
                            <a:schemeClr val="dk1"/>
                          </a:solidFill>
                          <a:effectLst/>
                          <a:latin typeface="+mn-lt"/>
                          <a:ea typeface="+mn-ea"/>
                          <a:cs typeface="+mn-cs"/>
                        </a:rPr>
                        <a:t>9</a:t>
                      </a:r>
                      <a:endParaRPr lang="en-US" sz="4000" dirty="0"/>
                    </a:p>
                  </a:txBody>
                  <a:tcPr anchor="ct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784399438"/>
                  </a:ext>
                </a:extLst>
              </a:tr>
              <a:tr h="829460">
                <a:tc>
                  <a:txBody>
                    <a:bodyPr/>
                    <a:lstStyle/>
                    <a:p>
                      <a:pPr marL="0" indent="0" algn="l">
                        <a:buNone/>
                      </a:pPr>
                      <a:r>
                        <a:rPr lang="en-US" sz="4000" dirty="0"/>
                        <a:t>7. Alpha glucosidase</a:t>
                      </a:r>
                    </a:p>
                    <a:p>
                      <a:pPr marL="0" indent="0" algn="l">
                        <a:buNone/>
                      </a:pPr>
                      <a:r>
                        <a:rPr lang="en-US" sz="4000" dirty="0"/>
                        <a:t>    inhibitors</a:t>
                      </a:r>
                    </a:p>
                  </a:txBody>
                  <a:tcPr anchor="ct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kern="1200" baseline="0" dirty="0">
                          <a:solidFill>
                            <a:schemeClr val="dk1"/>
                          </a:solidFill>
                          <a:effectLst/>
                          <a:latin typeface="+mn-lt"/>
                          <a:ea typeface="+mn-ea"/>
                          <a:cs typeface="+mn-cs"/>
                        </a:rPr>
                        <a:t>0.73</a:t>
                      </a:r>
                      <a:r>
                        <a:rPr lang="en-US" sz="4000" kern="1200" baseline="30000" dirty="0">
                          <a:solidFill>
                            <a:schemeClr val="dk1"/>
                          </a:solidFill>
                          <a:effectLst/>
                          <a:latin typeface="+mn-lt"/>
                          <a:ea typeface="+mn-ea"/>
                          <a:cs typeface="+mn-cs"/>
                        </a:rPr>
                        <a:t>3</a:t>
                      </a:r>
                      <a:endParaRPr 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2560320" rtl="0" eaLnBrk="1" fontAlgn="auto" latinLnBrk="0" hangingPunct="1">
                        <a:lnSpc>
                          <a:spcPct val="100000"/>
                        </a:lnSpc>
                        <a:spcBef>
                          <a:spcPts val="0"/>
                        </a:spcBef>
                        <a:spcAft>
                          <a:spcPts val="0"/>
                        </a:spcAft>
                        <a:buClrTx/>
                        <a:buSzTx/>
                        <a:buFontTx/>
                        <a:buNone/>
                        <a:tabLst/>
                        <a:defRPr/>
                      </a:pPr>
                      <a:r>
                        <a:rPr lang="en-US" sz="4000" dirty="0"/>
                        <a:t>Low</a:t>
                      </a:r>
                    </a:p>
                  </a:txBody>
                  <a:tcPr anchor="ctr">
                    <a:lnL w="12700" cap="flat" cmpd="sng" algn="ctr">
                      <a:no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dirty="0"/>
                        <a:t>$174</a:t>
                      </a:r>
                    </a:p>
                  </a:txBody>
                  <a:tcPr anchor="ctr">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2560320" rtl="0" eaLnBrk="1" fontAlgn="auto" latinLnBrk="0" hangingPunct="1">
                        <a:lnSpc>
                          <a:spcPct val="100000"/>
                        </a:lnSpc>
                        <a:spcBef>
                          <a:spcPts val="0"/>
                        </a:spcBef>
                        <a:spcAft>
                          <a:spcPts val="0"/>
                        </a:spcAft>
                        <a:buClrTx/>
                        <a:buSzTx/>
                        <a:buFontTx/>
                        <a:buNone/>
                        <a:tabLst/>
                        <a:defRPr/>
                      </a:pPr>
                      <a:r>
                        <a:rPr lang="en-US" sz="4000" dirty="0"/>
                        <a:t>Contraindicated with increased risk for bowel perforation.</a:t>
                      </a:r>
                      <a:r>
                        <a:rPr lang="en-US" sz="4000" kern="1200" baseline="30000" dirty="0">
                          <a:solidFill>
                            <a:schemeClr val="dk1"/>
                          </a:solidFill>
                          <a:effectLst/>
                          <a:latin typeface="+mn-lt"/>
                          <a:ea typeface="+mn-ea"/>
                          <a:cs typeface="+mn-cs"/>
                        </a:rPr>
                        <a:t>7</a:t>
                      </a:r>
                      <a:endParaRPr lang="en-US" sz="4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4000" dirty="0"/>
                        <a:t>None</a:t>
                      </a:r>
                    </a:p>
                  </a:txBody>
                  <a:tcPr anchor="ct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2598920461"/>
                  </a:ext>
                </a:extLst>
              </a:tr>
            </a:tbl>
          </a:graphicData>
        </a:graphic>
      </p:graphicFrame>
      <p:sp>
        <p:nvSpPr>
          <p:cNvPr id="23" name="TextBox 22"/>
          <p:cNvSpPr txBox="1"/>
          <p:nvPr/>
        </p:nvSpPr>
        <p:spPr>
          <a:xfrm>
            <a:off x="18462895" y="7010400"/>
            <a:ext cx="31569133" cy="614403"/>
          </a:xfrm>
          <a:prstGeom prst="rect">
            <a:avLst/>
          </a:prstGeom>
          <a:ln/>
        </p:spPr>
        <p:style>
          <a:lnRef idx="1">
            <a:schemeClr val="dk1"/>
          </a:lnRef>
          <a:fillRef idx="2">
            <a:schemeClr val="dk1"/>
          </a:fillRef>
          <a:effectRef idx="1">
            <a:schemeClr val="dk1"/>
          </a:effectRef>
          <a:fontRef idx="minor">
            <a:schemeClr val="dk1"/>
          </a:fontRef>
        </p:style>
        <p:txBody>
          <a:bodyPr wrap="square" rtlCol="0">
            <a:spAutoFit/>
          </a:bodyPr>
          <a:lstStyle/>
          <a:p>
            <a:pPr>
              <a:lnSpc>
                <a:spcPct val="90000"/>
              </a:lnSpc>
            </a:pPr>
            <a:r>
              <a:rPr lang="en-US" sz="3600" dirty="0"/>
              <a:t>Table 1. Comparing Medications for Type 2 Diabetes Excluding Metformin and Insulin   </a:t>
            </a:r>
          </a:p>
        </p:txBody>
      </p:sp>
      <p:sp>
        <p:nvSpPr>
          <p:cNvPr id="25" name="TextBox 24"/>
          <p:cNvSpPr txBox="1"/>
          <p:nvPr/>
        </p:nvSpPr>
        <p:spPr>
          <a:xfrm>
            <a:off x="18552899" y="23622000"/>
            <a:ext cx="18791491" cy="646331"/>
          </a:xfrm>
          <a:prstGeom prst="rect">
            <a:avLst/>
          </a:prstGeom>
          <a:noFill/>
        </p:spPr>
        <p:txBody>
          <a:bodyPr wrap="none" rtlCol="0">
            <a:spAutoFit/>
          </a:bodyPr>
          <a:lstStyle/>
          <a:p>
            <a:r>
              <a:rPr lang="en-US" sz="3600" i="1" dirty="0"/>
              <a:t>Abbreviations: AWP, average wholesale price; HF, heart failure; NA, not applicable; Rx, prescription</a:t>
            </a:r>
            <a:endParaRPr lang="en-US" sz="3600" dirty="0"/>
          </a:p>
        </p:txBody>
      </p:sp>
      <p:sp>
        <p:nvSpPr>
          <p:cNvPr id="45" name="TextBox 44"/>
          <p:cNvSpPr txBox="1"/>
          <p:nvPr/>
        </p:nvSpPr>
        <p:spPr>
          <a:xfrm>
            <a:off x="1066799" y="32029380"/>
            <a:ext cx="16916399" cy="1200329"/>
          </a:xfrm>
          <a:prstGeom prst="rect">
            <a:avLst/>
          </a:prstGeom>
          <a:solidFill>
            <a:schemeClr val="accent1">
              <a:lumMod val="60000"/>
              <a:lumOff val="40000"/>
            </a:schemeClr>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Results </a:t>
            </a:r>
          </a:p>
        </p:txBody>
      </p:sp>
      <p:sp>
        <p:nvSpPr>
          <p:cNvPr id="86" name="TextBox 85"/>
          <p:cNvSpPr txBox="1"/>
          <p:nvPr/>
        </p:nvSpPr>
        <p:spPr>
          <a:xfrm>
            <a:off x="33129847" y="31546800"/>
            <a:ext cx="16916400" cy="594008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000" dirty="0"/>
              <a:t>References:</a:t>
            </a:r>
          </a:p>
          <a:p>
            <a:pPr marL="514350" indent="-514350">
              <a:buAutoNum type="arabicPeriod"/>
            </a:pPr>
            <a:r>
              <a:rPr lang="en-US" sz="2000" dirty="0" err="1"/>
              <a:t>Vijan</a:t>
            </a:r>
            <a:r>
              <a:rPr lang="en-US" sz="2000" dirty="0"/>
              <a:t> S. Type 2 diabetes. </a:t>
            </a:r>
            <a:r>
              <a:rPr lang="en-US" sz="2000" i="1" dirty="0"/>
              <a:t>Annals of Internal Medicine</a:t>
            </a:r>
            <a:r>
              <a:rPr lang="en-US" sz="2000" dirty="0"/>
              <a:t>. 2019;171(9). doi:10.7326/aitc201911050</a:t>
            </a:r>
          </a:p>
          <a:p>
            <a:pPr marL="514350" indent="-514350">
              <a:buFontTx/>
              <a:buAutoNum type="arabicPeriod"/>
            </a:pPr>
            <a:r>
              <a:rPr lang="en-US" sz="2000" dirty="0"/>
              <a:t>Baker C, </a:t>
            </a:r>
            <a:r>
              <a:rPr lang="en-US" sz="2000" dirty="0" err="1"/>
              <a:t>Retzik-Stahr</a:t>
            </a:r>
            <a:r>
              <a:rPr lang="en-US" sz="2000" dirty="0"/>
              <a:t> C, Singh V, et al. Should metformin remain the first-line therapy for treatment of type 2 diabetes?. </a:t>
            </a:r>
            <a:r>
              <a:rPr lang="en-US" sz="2000" i="1" dirty="0"/>
              <a:t>Therapeutic Advances in Endocrinology and Metabolism. </a:t>
            </a:r>
            <a:r>
              <a:rPr lang="en-US" sz="2000" dirty="0"/>
              <a:t>2021;12:1-13. doi:10.1177/2042018820980225</a:t>
            </a:r>
          </a:p>
          <a:p>
            <a:pPr marL="514350" indent="-514350">
              <a:buFontTx/>
              <a:buAutoNum type="arabicPeriod"/>
            </a:pPr>
            <a:r>
              <a:rPr lang="en-US" sz="2000" dirty="0" err="1"/>
              <a:t>Tsapas</a:t>
            </a:r>
            <a:r>
              <a:rPr lang="en-US" sz="2000" dirty="0"/>
              <a:t> A, Avgerinos I, </a:t>
            </a:r>
            <a:r>
              <a:rPr lang="en-US" sz="2000" dirty="0" err="1"/>
              <a:t>Karagiannis</a:t>
            </a:r>
            <a:r>
              <a:rPr lang="en-US" sz="2000" dirty="0"/>
              <a:t> T, et al. Comparative Effectiveness of Glucose-Lowering Drugs for Type 2 Diabetes: A Systematic Review and Network Meta-analysis. </a:t>
            </a:r>
            <a:r>
              <a:rPr lang="en-US" sz="2000" i="1" dirty="0"/>
              <a:t>Annals of Internal Medicine</a:t>
            </a:r>
            <a:r>
              <a:rPr lang="en-US" sz="2000" dirty="0"/>
              <a:t>. 2020;173(4):278-286. doi:10.7326/M20-0864</a:t>
            </a:r>
          </a:p>
          <a:p>
            <a:pPr marL="514350" indent="-514350">
              <a:buFontTx/>
              <a:buAutoNum type="arabicPeriod"/>
            </a:pPr>
            <a:r>
              <a:rPr lang="en-US" sz="2000" dirty="0"/>
              <a:t>American Diabetes Association. 9. Pharmacologic approaches to glycemic treatment: Standards of medical care in diabetes – 2021. </a:t>
            </a:r>
            <a:r>
              <a:rPr lang="en-US" sz="2000" i="1" dirty="0"/>
              <a:t>Diabetes Care. </a:t>
            </a:r>
            <a:r>
              <a:rPr lang="en-US" sz="2000" dirty="0"/>
              <a:t>2021;44(Supplement_1):S111-S124. doi:10.2337/dc21-S009</a:t>
            </a:r>
          </a:p>
          <a:p>
            <a:pPr marL="514350" indent="-514350">
              <a:buFontTx/>
              <a:buAutoNum type="arabicPeriod"/>
            </a:pPr>
            <a:r>
              <a:rPr lang="en-US" sz="2000" dirty="0"/>
              <a:t>Maloney A, Rosenstock J, Fonseca V. A model-based meta-analysis of 24 antihyperglycemic drugs for type 2 diabetes: Comparison of treatment effects at therapeutic doses. </a:t>
            </a:r>
            <a:r>
              <a:rPr lang="en-US" sz="2000" i="1" dirty="0"/>
              <a:t>Clinical Pharmacology and Therapeutics. </a:t>
            </a:r>
            <a:r>
              <a:rPr lang="en-US" sz="2000" dirty="0"/>
              <a:t>2019;105(5):1213-1223. doi:10.1002/cpt.1307</a:t>
            </a:r>
          </a:p>
          <a:p>
            <a:pPr marL="514350" indent="-514350">
              <a:buFontTx/>
              <a:buAutoNum type="arabicPeriod"/>
            </a:pPr>
            <a:r>
              <a:rPr lang="en-US" sz="2000" dirty="0" err="1"/>
              <a:t>Silbert</a:t>
            </a:r>
            <a:r>
              <a:rPr lang="en-US" sz="2000" dirty="0"/>
              <a:t> R, Salcido-Montenegro A, Rodriguez-Gutierrez R, et al. Hypoglycemia Among Patients with Type 2 Diabetes: Epidemiology, Risk Factors, and Prevention Strategies. </a:t>
            </a:r>
            <a:r>
              <a:rPr lang="en-US" sz="2000" i="1" dirty="0"/>
              <a:t>Current Diabetes Reports. </a:t>
            </a:r>
            <a:r>
              <a:rPr lang="en-US" sz="2000" dirty="0"/>
              <a:t>2019;18(8):53. doi:10.1007/s11892-018-1018-0</a:t>
            </a:r>
          </a:p>
          <a:p>
            <a:pPr marL="514350" indent="-514350">
              <a:buFontTx/>
              <a:buAutoNum type="arabicPeriod"/>
            </a:pPr>
            <a:r>
              <a:rPr lang="en-US" sz="2000" dirty="0"/>
              <a:t>Irons BK, </a:t>
            </a:r>
            <a:r>
              <a:rPr lang="en-US" sz="2000" dirty="0" err="1"/>
              <a:t>Minze</a:t>
            </a:r>
            <a:r>
              <a:rPr lang="en-US" sz="2000" dirty="0"/>
              <a:t> MG. Drug treatment of type 2 diabetes mellitus in patients for whom metformin is contraindicated. </a:t>
            </a:r>
            <a:r>
              <a:rPr lang="en-US" sz="2000" i="1" dirty="0"/>
              <a:t>Diabetes, Metabolic Syndrome and Obesity: Targets and Therapy. </a:t>
            </a:r>
            <a:r>
              <a:rPr lang="en-US" sz="2000" dirty="0"/>
              <a:t>2014;7:15-24. doi:10.2147/DMSO.S38753</a:t>
            </a:r>
          </a:p>
          <a:p>
            <a:pPr marL="514350" indent="-514350">
              <a:buFontTx/>
              <a:buAutoNum type="arabicPeriod"/>
            </a:pPr>
            <a:r>
              <a:rPr lang="en-US" sz="2000" dirty="0"/>
              <a:t>Deacon CF. Dipeptidyl peptidase 4 inhibitors in the treatment of type 2 diabetes mellitus. </a:t>
            </a:r>
            <a:r>
              <a:rPr lang="en-US" sz="2000" i="1" dirty="0"/>
              <a:t>Nature Reviews Endocrinology</a:t>
            </a:r>
            <a:r>
              <a:rPr lang="en-US" sz="2000" dirty="0"/>
              <a:t>. 2020;16(11):642-653. doi:10.1038/s41574-020-0399-8</a:t>
            </a:r>
          </a:p>
          <a:p>
            <a:pPr marL="514350" indent="-514350">
              <a:buFontTx/>
              <a:buAutoNum type="arabicPeriod"/>
            </a:pPr>
            <a:r>
              <a:rPr lang="en-US" sz="2000" dirty="0"/>
              <a:t>Philip J, Fernandez CJ. Efficacy and Cardiovascular Safety of Meglitinides. </a:t>
            </a:r>
            <a:r>
              <a:rPr lang="en-US" sz="2000" i="1" dirty="0"/>
              <a:t>Current Drug Safety.</a:t>
            </a:r>
            <a:r>
              <a:rPr lang="en-US" sz="2000" dirty="0"/>
              <a:t> 2021;16(2):207-216. doi:10.2174/1574886315666201026125848</a:t>
            </a:r>
          </a:p>
          <a:p>
            <a:pPr marL="514350" indent="-514350">
              <a:buFontTx/>
              <a:buAutoNum type="arabicPeriod"/>
            </a:pPr>
            <a:r>
              <a:rPr lang="en-US" sz="2000" dirty="0"/>
              <a:t>Peter PR, </a:t>
            </a:r>
            <a:r>
              <a:rPr lang="en-US" sz="2000" dirty="0" err="1"/>
              <a:t>Lupsa</a:t>
            </a:r>
            <a:r>
              <a:rPr lang="en-US" sz="2000" dirty="0"/>
              <a:t> BC. Personalized management of type 2 diabetes. </a:t>
            </a:r>
            <a:r>
              <a:rPr lang="en-US" sz="2000" i="1" dirty="0"/>
              <a:t>Current Diabetes Reports</a:t>
            </a:r>
            <a:r>
              <a:rPr lang="en-US" sz="2000" dirty="0"/>
              <a:t>. 2019;19(11):115. doi:10.1007/s11892-019-1244-0</a:t>
            </a:r>
          </a:p>
        </p:txBody>
      </p:sp>
      <p:sp>
        <p:nvSpPr>
          <p:cNvPr id="19" name="TextBox 18"/>
          <p:cNvSpPr txBox="1"/>
          <p:nvPr/>
        </p:nvSpPr>
        <p:spPr>
          <a:xfrm>
            <a:off x="10462940" y="304800"/>
            <a:ext cx="30280519" cy="3046988"/>
          </a:xfrm>
          <a:prstGeom prst="rect">
            <a:avLst/>
          </a:prstGeom>
          <a:noFill/>
        </p:spPr>
        <p:txBody>
          <a:bodyPr wrap="square" rtlCol="0">
            <a:spAutoFit/>
          </a:bodyPr>
          <a:lstStyle/>
          <a:p>
            <a:pPr algn="ctr"/>
            <a:r>
              <a:rPr lang="en-US" sz="9600" b="1" dirty="0">
                <a:latin typeface="Arial" panose="020B0604020202020204" pitchFamily="34" charset="0"/>
                <a:cs typeface="Arial" panose="020B0604020202020204" pitchFamily="34" charset="0"/>
              </a:rPr>
              <a:t>Initial Antihyperglycemic Options for Populations with Type 2 Diabetes who Cannot Take Metformin</a:t>
            </a:r>
            <a:endParaRPr lang="en-US" sz="10500" b="1" dirty="0">
              <a:latin typeface="Arial" panose="020B0604020202020204" pitchFamily="34" charset="0"/>
              <a:cs typeface="Arial" panose="020B0604020202020204" pitchFamily="34" charset="0"/>
            </a:endParaRPr>
          </a:p>
        </p:txBody>
      </p:sp>
      <p:grpSp>
        <p:nvGrpSpPr>
          <p:cNvPr id="4" name="Group 3"/>
          <p:cNvGrpSpPr/>
          <p:nvPr/>
        </p:nvGrpSpPr>
        <p:grpSpPr>
          <a:xfrm>
            <a:off x="33137868" y="24307800"/>
            <a:ext cx="16916400" cy="6867228"/>
            <a:chOff x="33137868" y="26057632"/>
            <a:chExt cx="16916400" cy="6867228"/>
          </a:xfrm>
        </p:grpSpPr>
        <p:sp>
          <p:nvSpPr>
            <p:cNvPr id="38" name="TextBox 37"/>
            <p:cNvSpPr txBox="1"/>
            <p:nvPr/>
          </p:nvSpPr>
          <p:spPr>
            <a:xfrm>
              <a:off x="33147000" y="27200216"/>
              <a:ext cx="16885028" cy="572464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en-US" sz="1400" dirty="0"/>
            </a:p>
            <a:p>
              <a:pPr marL="571500" indent="-571500">
                <a:buFont typeface="Arial" panose="020B0604020202020204" pitchFamily="34" charset="0"/>
                <a:buChar char="•"/>
              </a:pPr>
              <a:r>
                <a:rPr lang="en-US" sz="4400" dirty="0"/>
                <a:t>When choosing an antihyperglycemic, consider the goals of treatment per patient. </a:t>
              </a:r>
            </a:p>
            <a:p>
              <a:pPr marL="571500" indent="-571500">
                <a:buFont typeface="Arial" panose="020B0604020202020204" pitchFamily="34" charset="0"/>
                <a:buChar char="•"/>
              </a:pPr>
              <a:r>
                <a:rPr lang="en-US" sz="4400" dirty="0"/>
                <a:t>Younger adults without significant comorbidities benefit from a tighter glycemic control: HbA1c of 6.5 to 7.0.</a:t>
              </a:r>
              <a:r>
                <a:rPr lang="en-US" sz="4400" baseline="30000" dirty="0"/>
                <a:t>10</a:t>
              </a:r>
              <a:endParaRPr lang="en-US" sz="4400" dirty="0"/>
            </a:p>
            <a:p>
              <a:pPr marL="571500" indent="-571500">
                <a:buFont typeface="Arial" panose="020B0604020202020204" pitchFamily="34" charset="0"/>
                <a:buChar char="•"/>
              </a:pPr>
              <a:r>
                <a:rPr lang="en-US" sz="4400" dirty="0"/>
                <a:t>Patients with comorbidities such as heart failure with reduced ejection fraction or stage 3b chronic kidney insufficiency may benefit from less glycemic control: HbA1c of 8.0 to 8.5 due to an increased risk for hypoglycemia.</a:t>
              </a:r>
              <a:r>
                <a:rPr lang="en-US" sz="4400" baseline="30000" dirty="0"/>
                <a:t>10</a:t>
              </a:r>
            </a:p>
          </p:txBody>
        </p:sp>
        <p:sp>
          <p:nvSpPr>
            <p:cNvPr id="39" name="TextBox 38"/>
            <p:cNvSpPr txBox="1"/>
            <p:nvPr/>
          </p:nvSpPr>
          <p:spPr>
            <a:xfrm>
              <a:off x="33137868" y="26057632"/>
              <a:ext cx="16916400" cy="1200329"/>
            </a:xfrm>
            <a:prstGeom prst="rect">
              <a:avLst/>
            </a:prstGeom>
            <a:solidFill>
              <a:srgbClr val="95B3D7"/>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Recommendations</a:t>
              </a:r>
            </a:p>
          </p:txBody>
        </p:sp>
      </p:grpSp>
      <p:sp>
        <p:nvSpPr>
          <p:cNvPr id="52" name="Rectangle 51"/>
          <p:cNvSpPr/>
          <p:nvPr/>
        </p:nvSpPr>
        <p:spPr>
          <a:xfrm>
            <a:off x="1095997" y="33196173"/>
            <a:ext cx="16887201" cy="437042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endParaRPr lang="en-US" sz="1400" dirty="0"/>
          </a:p>
          <a:p>
            <a:pPr marL="571500" indent="-571500">
              <a:buFont typeface="Arial" panose="020B0604020202020204" pitchFamily="34" charset="0"/>
              <a:buChar char="•"/>
            </a:pPr>
            <a:r>
              <a:rPr lang="en-US" sz="4400" dirty="0">
                <a:solidFill>
                  <a:schemeClr val="tx1"/>
                </a:solidFill>
              </a:rPr>
              <a:t>See Table 1 to compare seven antihyperglycemic drug classes and specific qualities of pharmaceutical agents that slightly differ from their drug classes.</a:t>
            </a:r>
          </a:p>
          <a:p>
            <a:pPr marL="571500" indent="-571500">
              <a:buFont typeface="Arial" panose="020B0604020202020204" pitchFamily="34" charset="0"/>
              <a:buChar char="•"/>
            </a:pPr>
            <a:r>
              <a:rPr lang="en-US" sz="4400" dirty="0"/>
              <a:t>GLP-1 RAs and SGLT-2 inhibitors offer cardiovascular and renal protections.</a:t>
            </a:r>
            <a:r>
              <a:rPr lang="en-US" sz="4400" baseline="30000" dirty="0"/>
              <a:t>3</a:t>
            </a:r>
            <a:r>
              <a:rPr lang="en-US" sz="4400" dirty="0"/>
              <a:t> They are the first line pharmaceutical agents for patients with type 2 diabetes and cardiovascular or renal disease.</a:t>
            </a:r>
            <a:r>
              <a:rPr lang="en-US" sz="4400" baseline="30000" dirty="0"/>
              <a:t>3 </a:t>
            </a:r>
          </a:p>
        </p:txBody>
      </p:sp>
      <p:grpSp>
        <p:nvGrpSpPr>
          <p:cNvPr id="31" name="Group 30">
            <a:extLst>
              <a:ext uri="{FF2B5EF4-FFF2-40B4-BE49-F238E27FC236}">
                <a16:creationId xmlns:a16="http://schemas.microsoft.com/office/drawing/2014/main" id="{49B71038-10CD-534A-6BA0-A67296BB4DFE}"/>
              </a:ext>
            </a:extLst>
          </p:cNvPr>
          <p:cNvGrpSpPr/>
          <p:nvPr/>
        </p:nvGrpSpPr>
        <p:grpSpPr>
          <a:xfrm>
            <a:off x="18516600" y="24362360"/>
            <a:ext cx="14096634" cy="13204240"/>
            <a:chOff x="33137868" y="26057632"/>
            <a:chExt cx="16916400" cy="13204240"/>
          </a:xfrm>
        </p:grpSpPr>
        <p:sp>
          <p:nvSpPr>
            <p:cNvPr id="32" name="TextBox 31">
              <a:extLst>
                <a:ext uri="{FF2B5EF4-FFF2-40B4-BE49-F238E27FC236}">
                  <a16:creationId xmlns:a16="http://schemas.microsoft.com/office/drawing/2014/main" id="{09DC14E8-087A-C23D-9291-39AD2746F3D3}"/>
                </a:ext>
              </a:extLst>
            </p:cNvPr>
            <p:cNvSpPr txBox="1"/>
            <p:nvPr/>
          </p:nvSpPr>
          <p:spPr>
            <a:xfrm>
              <a:off x="33147001" y="27212420"/>
              <a:ext cx="16907267" cy="1204945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en-US" sz="1400" dirty="0"/>
            </a:p>
            <a:p>
              <a:pPr marL="742950" indent="-742950">
                <a:buAutoNum type="arabicPeriod"/>
              </a:pPr>
              <a:r>
                <a:rPr lang="en-US" sz="4400" dirty="0"/>
                <a:t>Why are SUs often prescribed? </a:t>
              </a:r>
            </a:p>
            <a:p>
              <a:r>
                <a:rPr lang="en-US" sz="4400" dirty="0"/>
                <a:t>	a. Low cost</a:t>
              </a:r>
            </a:p>
            <a:p>
              <a:r>
                <a:rPr lang="en-US" sz="4400" dirty="0"/>
                <a:t>	b. Great efficacy of HbA1c reduction</a:t>
              </a:r>
            </a:p>
            <a:p>
              <a:r>
                <a:rPr lang="en-US" sz="4400" dirty="0"/>
                <a:t>	c. Associated weight loss</a:t>
              </a:r>
            </a:p>
            <a:p>
              <a:r>
                <a:rPr lang="en-US" sz="4400" dirty="0"/>
                <a:t>	d. Cardiorenal protections</a:t>
              </a:r>
            </a:p>
            <a:p>
              <a:r>
                <a:rPr lang="en-US" sz="4400" dirty="0"/>
                <a:t>2. Which two drug classes offer cardiovascular and renal</a:t>
              </a:r>
            </a:p>
            <a:p>
              <a:r>
                <a:rPr lang="en-US" sz="4400" dirty="0"/>
                <a:t>    protection? </a:t>
              </a:r>
            </a:p>
            <a:p>
              <a:r>
                <a:rPr lang="en-US" sz="4400" dirty="0"/>
                <a:t>	a. Biguanides and Alpha glucosidase inhibitors</a:t>
              </a:r>
            </a:p>
            <a:p>
              <a:r>
                <a:rPr lang="en-US" sz="4400" dirty="0"/>
                <a:t>	b. SUs and TZDs</a:t>
              </a:r>
            </a:p>
            <a:p>
              <a:r>
                <a:rPr lang="en-US" sz="4400" dirty="0"/>
                <a:t>	c. GLP-1 RAs and SGLT-2 inhibitors</a:t>
              </a:r>
            </a:p>
            <a:p>
              <a:r>
                <a:rPr lang="en-US" sz="4400" dirty="0"/>
                <a:t>	d. GLP-1 RAs and DPP-4 inhibitors</a:t>
              </a:r>
            </a:p>
            <a:p>
              <a:r>
                <a:rPr lang="en-US" sz="4400" dirty="0"/>
                <a:t>3. Which drug class has the lowest efficacy for HbA1c</a:t>
              </a:r>
            </a:p>
            <a:p>
              <a:r>
                <a:rPr lang="en-US" sz="4400" dirty="0"/>
                <a:t>    reduction? </a:t>
              </a:r>
            </a:p>
            <a:p>
              <a:r>
                <a:rPr lang="en-US" sz="4400" dirty="0"/>
                <a:t>	a. DPP-4 inhibitors</a:t>
              </a:r>
            </a:p>
            <a:p>
              <a:r>
                <a:rPr lang="en-US" sz="4400" dirty="0"/>
                <a:t>	b. SUs</a:t>
              </a:r>
            </a:p>
            <a:p>
              <a:r>
                <a:rPr lang="en-US" sz="4400" dirty="0"/>
                <a:t>	c. SGLT-2 inhibitors</a:t>
              </a:r>
            </a:p>
            <a:p>
              <a:r>
                <a:rPr lang="en-US" sz="4400" dirty="0"/>
                <a:t>	d. Meglitinides</a:t>
              </a:r>
            </a:p>
          </p:txBody>
        </p:sp>
        <p:sp>
          <p:nvSpPr>
            <p:cNvPr id="33" name="TextBox 32">
              <a:extLst>
                <a:ext uri="{FF2B5EF4-FFF2-40B4-BE49-F238E27FC236}">
                  <a16:creationId xmlns:a16="http://schemas.microsoft.com/office/drawing/2014/main" id="{3799DFBF-D25E-4719-13FB-0E2068400278}"/>
                </a:ext>
              </a:extLst>
            </p:cNvPr>
            <p:cNvSpPr txBox="1"/>
            <p:nvPr/>
          </p:nvSpPr>
          <p:spPr>
            <a:xfrm>
              <a:off x="33137868" y="26057632"/>
              <a:ext cx="16916400" cy="1200329"/>
            </a:xfrm>
            <a:prstGeom prst="rect">
              <a:avLst/>
            </a:prstGeom>
            <a:solidFill>
              <a:srgbClr val="95B3D7"/>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CME Questions</a:t>
              </a:r>
            </a:p>
          </p:txBody>
        </p:sp>
      </p:grpSp>
      <p:sp>
        <p:nvSpPr>
          <p:cNvPr id="3" name="TextBox 2">
            <a:extLst>
              <a:ext uri="{FF2B5EF4-FFF2-40B4-BE49-F238E27FC236}">
                <a16:creationId xmlns:a16="http://schemas.microsoft.com/office/drawing/2014/main" id="{858E0AAA-69FE-955B-4644-8BC5DF55167B}"/>
              </a:ext>
            </a:extLst>
          </p:cNvPr>
          <p:cNvSpPr txBox="1"/>
          <p:nvPr/>
        </p:nvSpPr>
        <p:spPr>
          <a:xfrm rot="10800000">
            <a:off x="30084978" y="36195000"/>
            <a:ext cx="2528256" cy="1323439"/>
          </a:xfrm>
          <a:prstGeom prst="rect">
            <a:avLst/>
          </a:prstGeom>
          <a:noFill/>
        </p:spPr>
        <p:txBody>
          <a:bodyPr wrap="none" rtlCol="0">
            <a:spAutoFit/>
          </a:bodyPr>
          <a:lstStyle/>
          <a:p>
            <a:r>
              <a:rPr lang="en-US" sz="4000" dirty="0"/>
              <a:t>Answers: </a:t>
            </a:r>
          </a:p>
          <a:p>
            <a:r>
              <a:rPr lang="en-US" sz="4000" dirty="0"/>
              <a:t>1)A 2)C 3)A</a:t>
            </a:r>
          </a:p>
        </p:txBody>
      </p:sp>
      <p:graphicFrame>
        <p:nvGraphicFramePr>
          <p:cNvPr id="6" name="Table 6">
            <a:extLst>
              <a:ext uri="{FF2B5EF4-FFF2-40B4-BE49-F238E27FC236}">
                <a16:creationId xmlns:a16="http://schemas.microsoft.com/office/drawing/2014/main" id="{82723033-75FF-7D6A-C30E-4BC9DD25D79C}"/>
              </a:ext>
            </a:extLst>
          </p:cNvPr>
          <p:cNvGraphicFramePr>
            <a:graphicFrameLocks noGrp="1"/>
          </p:cNvGraphicFramePr>
          <p:nvPr>
            <p:extLst>
              <p:ext uri="{D42A27DB-BD31-4B8C-83A1-F6EECF244321}">
                <p14:modId xmlns:p14="http://schemas.microsoft.com/office/powerpoint/2010/main" val="3016336769"/>
              </p:ext>
            </p:extLst>
          </p:nvPr>
        </p:nvGraphicFramePr>
        <p:xfrm>
          <a:off x="1095998" y="23576280"/>
          <a:ext cx="16886836" cy="7437120"/>
        </p:xfrm>
        <a:graphic>
          <a:graphicData uri="http://schemas.openxmlformats.org/drawingml/2006/table">
            <a:tbl>
              <a:tblPr firstRow="1" bandRow="1">
                <a:tableStyleId>{85BE263C-DBD7-4A20-BB59-AAB30ACAA65A}</a:tableStyleId>
              </a:tblPr>
              <a:tblGrid>
                <a:gridCol w="8443416">
                  <a:extLst>
                    <a:ext uri="{9D8B030D-6E8A-4147-A177-3AD203B41FA5}">
                      <a16:colId xmlns:a16="http://schemas.microsoft.com/office/drawing/2014/main" val="1296805894"/>
                    </a:ext>
                  </a:extLst>
                </a:gridCol>
                <a:gridCol w="8443420">
                  <a:extLst>
                    <a:ext uri="{9D8B030D-6E8A-4147-A177-3AD203B41FA5}">
                      <a16:colId xmlns:a16="http://schemas.microsoft.com/office/drawing/2014/main" val="1373037125"/>
                    </a:ext>
                  </a:extLst>
                </a:gridCol>
              </a:tblGrid>
              <a:tr h="370840">
                <a:tc>
                  <a:txBody>
                    <a:bodyPr/>
                    <a:lstStyle/>
                    <a:p>
                      <a:pPr algn="ctr"/>
                      <a:r>
                        <a:rPr lang="en-US" sz="4000" b="0" dirty="0"/>
                        <a:t>Drug Class</a:t>
                      </a:r>
                    </a:p>
                  </a:txBody>
                  <a:tcPr anchor="ctr">
                    <a:solidFill>
                      <a:srgbClr val="992A3D"/>
                    </a:solidFill>
                  </a:tcPr>
                </a:tc>
                <a:tc>
                  <a:txBody>
                    <a:bodyPr/>
                    <a:lstStyle/>
                    <a:p>
                      <a:pPr algn="ctr"/>
                      <a:r>
                        <a:rPr lang="en-US" sz="4000" b="0" dirty="0"/>
                        <a:t>Pharmaceutical Agents of Drug Class</a:t>
                      </a:r>
                    </a:p>
                  </a:txBody>
                  <a:tcPr anchor="ctr">
                    <a:solidFill>
                      <a:srgbClr val="992A3D"/>
                    </a:solidFill>
                  </a:tcPr>
                </a:tc>
                <a:extLst>
                  <a:ext uri="{0D108BD9-81ED-4DB2-BD59-A6C34878D82A}">
                    <a16:rowId xmlns:a16="http://schemas.microsoft.com/office/drawing/2014/main" val="313004902"/>
                  </a:ext>
                </a:extLst>
              </a:tr>
              <a:tr h="370840">
                <a:tc>
                  <a:txBody>
                    <a:bodyPr/>
                    <a:lstStyle/>
                    <a:p>
                      <a:r>
                        <a:rPr lang="en-US" sz="4000" b="0" dirty="0"/>
                        <a:t>1. Sulfonylureas (SU)</a:t>
                      </a:r>
                    </a:p>
                  </a:txBody>
                  <a:tcPr anchor="ctr"/>
                </a:tc>
                <a:tc>
                  <a:txBody>
                    <a:bodyPr/>
                    <a:lstStyle/>
                    <a:p>
                      <a:r>
                        <a:rPr lang="en-US" sz="4000" b="0" dirty="0"/>
                        <a:t>Gliclazide, Glimepiride, Glipizide</a:t>
                      </a:r>
                    </a:p>
                  </a:txBody>
                  <a:tcPr anchor="ctr"/>
                </a:tc>
                <a:extLst>
                  <a:ext uri="{0D108BD9-81ED-4DB2-BD59-A6C34878D82A}">
                    <a16:rowId xmlns:a16="http://schemas.microsoft.com/office/drawing/2014/main" val="1700573300"/>
                  </a:ext>
                </a:extLst>
              </a:tr>
              <a:tr h="370840">
                <a:tc>
                  <a:txBody>
                    <a:bodyPr/>
                    <a:lstStyle/>
                    <a:p>
                      <a:r>
                        <a:rPr lang="en-US" sz="4000" dirty="0"/>
                        <a:t>2. Thiazolidinediones (TZD):</a:t>
                      </a:r>
                      <a:endParaRPr lang="en-US" sz="4000" b="0" dirty="0"/>
                    </a:p>
                  </a:txBody>
                  <a:tcPr anchor="ctr"/>
                </a:tc>
                <a:tc>
                  <a:txBody>
                    <a:bodyPr/>
                    <a:lstStyle/>
                    <a:p>
                      <a:r>
                        <a:rPr lang="en-US" sz="4000" dirty="0"/>
                        <a:t>Pioglitazone, Rosiglitazone</a:t>
                      </a:r>
                    </a:p>
                  </a:txBody>
                  <a:tcPr anchor="ctr"/>
                </a:tc>
                <a:extLst>
                  <a:ext uri="{0D108BD9-81ED-4DB2-BD59-A6C34878D82A}">
                    <a16:rowId xmlns:a16="http://schemas.microsoft.com/office/drawing/2014/main" val="186023301"/>
                  </a:ext>
                </a:extLst>
              </a:tr>
              <a:tr h="370840">
                <a:tc>
                  <a:txBody>
                    <a:bodyPr/>
                    <a:lstStyle/>
                    <a:p>
                      <a:r>
                        <a:rPr lang="en-US" sz="4000" b="0" dirty="0"/>
                        <a:t>3. </a:t>
                      </a:r>
                      <a:r>
                        <a:rPr lang="en-US" sz="4000" dirty="0"/>
                        <a:t>Glucagon-like Peptide-1 Receptor Agonists (GLP-1 RA):</a:t>
                      </a:r>
                      <a:endParaRPr lang="en-US" sz="4000" b="0" dirty="0"/>
                    </a:p>
                  </a:txBody>
                  <a:tcPr anchor="ctr"/>
                </a:tc>
                <a:tc>
                  <a:txBody>
                    <a:bodyPr/>
                    <a:lstStyle/>
                    <a:p>
                      <a:pPr marL="0" marR="0" lvl="0" indent="0" algn="l" defTabSz="2560320" rtl="0" eaLnBrk="1" fontAlgn="auto" latinLnBrk="0" hangingPunct="1">
                        <a:lnSpc>
                          <a:spcPct val="100000"/>
                        </a:lnSpc>
                        <a:spcBef>
                          <a:spcPts val="0"/>
                        </a:spcBef>
                        <a:spcAft>
                          <a:spcPts val="0"/>
                        </a:spcAft>
                        <a:buClrTx/>
                        <a:buSzTx/>
                        <a:buFontTx/>
                        <a:buNone/>
                        <a:tabLst/>
                        <a:defRPr/>
                      </a:pPr>
                      <a:r>
                        <a:rPr lang="en-US" sz="4000" dirty="0"/>
                        <a:t>Liraglutide, Dulaglutide, </a:t>
                      </a:r>
                      <a:r>
                        <a:rPr lang="en-US" sz="4000" dirty="0" err="1"/>
                        <a:t>Semaglutide</a:t>
                      </a:r>
                      <a:endParaRPr lang="en-US" sz="4000" dirty="0"/>
                    </a:p>
                  </a:txBody>
                  <a:tcPr anchor="ctr"/>
                </a:tc>
                <a:extLst>
                  <a:ext uri="{0D108BD9-81ED-4DB2-BD59-A6C34878D82A}">
                    <a16:rowId xmlns:a16="http://schemas.microsoft.com/office/drawing/2014/main" val="4160417000"/>
                  </a:ext>
                </a:extLst>
              </a:tr>
              <a:tr h="370840">
                <a:tc>
                  <a:txBody>
                    <a:bodyPr/>
                    <a:lstStyle/>
                    <a:p>
                      <a:r>
                        <a:rPr lang="en-US" sz="4000" b="0" dirty="0"/>
                        <a:t>4. </a:t>
                      </a:r>
                      <a:r>
                        <a:rPr lang="en-US" sz="4000" dirty="0"/>
                        <a:t>Dipeptidyl Peptidase IV (DPP-4) inhibitors:</a:t>
                      </a:r>
                      <a:endParaRPr lang="en-US" sz="4000" b="0" dirty="0"/>
                    </a:p>
                  </a:txBody>
                  <a:tcPr anchor="ctr"/>
                </a:tc>
                <a:tc>
                  <a:txBody>
                    <a:bodyPr/>
                    <a:lstStyle/>
                    <a:p>
                      <a:pPr marL="0" marR="0" lvl="0" indent="0" algn="l" defTabSz="2560320" rtl="0" eaLnBrk="1" fontAlgn="auto" latinLnBrk="0" hangingPunct="1">
                        <a:lnSpc>
                          <a:spcPct val="100000"/>
                        </a:lnSpc>
                        <a:spcBef>
                          <a:spcPts val="0"/>
                        </a:spcBef>
                        <a:spcAft>
                          <a:spcPts val="0"/>
                        </a:spcAft>
                        <a:buClrTx/>
                        <a:buSzTx/>
                        <a:buFontTx/>
                        <a:buNone/>
                        <a:tabLst/>
                        <a:defRPr/>
                      </a:pPr>
                      <a:r>
                        <a:rPr lang="en-US" sz="4000" dirty="0"/>
                        <a:t>Sitagliptin, Linagliptin</a:t>
                      </a:r>
                    </a:p>
                  </a:txBody>
                  <a:tcPr anchor="ctr"/>
                </a:tc>
                <a:extLst>
                  <a:ext uri="{0D108BD9-81ED-4DB2-BD59-A6C34878D82A}">
                    <a16:rowId xmlns:a16="http://schemas.microsoft.com/office/drawing/2014/main" val="606554300"/>
                  </a:ext>
                </a:extLst>
              </a:tr>
              <a:tr h="370840">
                <a:tc>
                  <a:txBody>
                    <a:bodyPr/>
                    <a:lstStyle/>
                    <a:p>
                      <a:r>
                        <a:rPr lang="en-US" sz="4000" b="0" dirty="0"/>
                        <a:t>5. </a:t>
                      </a:r>
                      <a:r>
                        <a:rPr lang="en-US" sz="4000" dirty="0"/>
                        <a:t>Sodium-glucose Cotransporter-2 (SGLT-2) inhibitors:</a:t>
                      </a:r>
                      <a:endParaRPr lang="en-US" sz="4000" b="0" dirty="0"/>
                    </a:p>
                  </a:txBody>
                  <a:tcPr anchor="ctr"/>
                </a:tc>
                <a:tc>
                  <a:txBody>
                    <a:bodyPr/>
                    <a:lstStyle/>
                    <a:p>
                      <a:pPr marL="0" marR="0" lvl="0" indent="0" algn="l" defTabSz="2560320" rtl="0" eaLnBrk="1" fontAlgn="auto" latinLnBrk="0" hangingPunct="1">
                        <a:lnSpc>
                          <a:spcPct val="100000"/>
                        </a:lnSpc>
                        <a:spcBef>
                          <a:spcPts val="0"/>
                        </a:spcBef>
                        <a:spcAft>
                          <a:spcPts val="0"/>
                        </a:spcAft>
                        <a:buClrTx/>
                        <a:buSzTx/>
                        <a:buFontTx/>
                        <a:buNone/>
                        <a:tabLst/>
                        <a:defRPr/>
                      </a:pPr>
                      <a:r>
                        <a:rPr lang="en-US" sz="4000" dirty="0"/>
                        <a:t>Empagliflozin, Ertugliflozin, Canagliflozin</a:t>
                      </a:r>
                    </a:p>
                  </a:txBody>
                  <a:tcPr anchor="ctr"/>
                </a:tc>
                <a:extLst>
                  <a:ext uri="{0D108BD9-81ED-4DB2-BD59-A6C34878D82A}">
                    <a16:rowId xmlns:a16="http://schemas.microsoft.com/office/drawing/2014/main" val="3738381301"/>
                  </a:ext>
                </a:extLst>
              </a:tr>
              <a:tr h="370840">
                <a:tc>
                  <a:txBody>
                    <a:bodyPr/>
                    <a:lstStyle/>
                    <a:p>
                      <a:r>
                        <a:rPr lang="en-US" sz="4000" b="0" dirty="0"/>
                        <a:t>6. Meglitinides</a:t>
                      </a:r>
                    </a:p>
                  </a:txBody>
                  <a:tcPr anchor="ctr"/>
                </a:tc>
                <a:tc>
                  <a:txBody>
                    <a:bodyPr/>
                    <a:lstStyle/>
                    <a:p>
                      <a:pPr marL="0" marR="0" lvl="0" indent="0" algn="l" defTabSz="2560320" rtl="0" eaLnBrk="1" fontAlgn="auto" latinLnBrk="0" hangingPunct="1">
                        <a:lnSpc>
                          <a:spcPct val="100000"/>
                        </a:lnSpc>
                        <a:spcBef>
                          <a:spcPts val="0"/>
                        </a:spcBef>
                        <a:spcAft>
                          <a:spcPts val="0"/>
                        </a:spcAft>
                        <a:buClrTx/>
                        <a:buSzTx/>
                        <a:buFontTx/>
                        <a:buNone/>
                        <a:tabLst/>
                        <a:defRPr/>
                      </a:pPr>
                      <a:r>
                        <a:rPr lang="en-US" sz="4000" dirty="0"/>
                        <a:t>Repaglinide, </a:t>
                      </a:r>
                      <a:r>
                        <a:rPr lang="en-US" sz="4000" dirty="0" err="1"/>
                        <a:t>Nateglinide</a:t>
                      </a:r>
                      <a:r>
                        <a:rPr lang="en-US" sz="4000" dirty="0"/>
                        <a:t> 	</a:t>
                      </a:r>
                    </a:p>
                  </a:txBody>
                  <a:tcPr anchor="ctr"/>
                </a:tc>
                <a:extLst>
                  <a:ext uri="{0D108BD9-81ED-4DB2-BD59-A6C34878D82A}">
                    <a16:rowId xmlns:a16="http://schemas.microsoft.com/office/drawing/2014/main" val="3651494402"/>
                  </a:ext>
                </a:extLst>
              </a:tr>
              <a:tr h="370840">
                <a:tc>
                  <a:txBody>
                    <a:bodyPr/>
                    <a:lstStyle/>
                    <a:p>
                      <a:pPr marL="0" marR="0" lvl="0" indent="0" algn="l" defTabSz="2560320" rtl="0" eaLnBrk="1" fontAlgn="auto" latinLnBrk="0" hangingPunct="1">
                        <a:lnSpc>
                          <a:spcPct val="100000"/>
                        </a:lnSpc>
                        <a:spcBef>
                          <a:spcPts val="0"/>
                        </a:spcBef>
                        <a:spcAft>
                          <a:spcPts val="0"/>
                        </a:spcAft>
                        <a:buClrTx/>
                        <a:buSzTx/>
                        <a:buFontTx/>
                        <a:buNone/>
                        <a:tabLst/>
                        <a:defRPr/>
                      </a:pPr>
                      <a:r>
                        <a:rPr lang="en-US" sz="4000" b="0" dirty="0"/>
                        <a:t>7. </a:t>
                      </a:r>
                      <a:r>
                        <a:rPr lang="en-US" sz="4000" dirty="0"/>
                        <a:t>Alpha Glucosidase inhibitors: 	</a:t>
                      </a:r>
                    </a:p>
                  </a:txBody>
                  <a:tcPr anchor="ctr"/>
                </a:tc>
                <a:tc>
                  <a:txBody>
                    <a:bodyPr/>
                    <a:lstStyle/>
                    <a:p>
                      <a:pPr marL="0" marR="0" lvl="0" indent="0" algn="l" defTabSz="2560320" rtl="0" eaLnBrk="1" fontAlgn="auto" latinLnBrk="0" hangingPunct="1">
                        <a:lnSpc>
                          <a:spcPct val="100000"/>
                        </a:lnSpc>
                        <a:spcBef>
                          <a:spcPts val="0"/>
                        </a:spcBef>
                        <a:spcAft>
                          <a:spcPts val="0"/>
                        </a:spcAft>
                        <a:buClrTx/>
                        <a:buSzTx/>
                        <a:buFontTx/>
                        <a:buNone/>
                        <a:tabLst/>
                        <a:defRPr/>
                      </a:pPr>
                      <a:r>
                        <a:rPr lang="en-US" sz="4000" dirty="0"/>
                        <a:t>Acarbose, Miglitol</a:t>
                      </a:r>
                    </a:p>
                  </a:txBody>
                  <a:tcPr anchor="ctr"/>
                </a:tc>
                <a:extLst>
                  <a:ext uri="{0D108BD9-81ED-4DB2-BD59-A6C34878D82A}">
                    <a16:rowId xmlns:a16="http://schemas.microsoft.com/office/drawing/2014/main" val="1367498439"/>
                  </a:ext>
                </a:extLst>
              </a:tr>
            </a:tbl>
          </a:graphicData>
        </a:graphic>
      </p:graphicFrame>
    </p:spTree>
    <p:extLst>
      <p:ext uri="{BB962C8B-B14F-4D97-AF65-F5344CB8AC3E}">
        <p14:creationId xmlns:p14="http://schemas.microsoft.com/office/powerpoint/2010/main" val="19252727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19424</TotalTime>
  <Words>1337</Words>
  <Application>Microsoft Macintosh PowerPoint</Application>
  <PresentationFormat>Custom</PresentationFormat>
  <Paragraphs>165</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Monica Giacomucci</dc:creator>
  <cp:keywords/>
  <dc:description/>
  <cp:lastModifiedBy>Rena Ogino</cp:lastModifiedBy>
  <cp:revision>141</cp:revision>
  <dcterms:created xsi:type="dcterms:W3CDTF">2017-04-15T00:49:32Z</dcterms:created>
  <dcterms:modified xsi:type="dcterms:W3CDTF">2022-04-27T00:54:28Z</dcterms:modified>
  <cp:category/>
</cp:coreProperties>
</file>