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38912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1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8" autoAdjust="0"/>
    <p:restoredTop sz="94660"/>
  </p:normalViewPr>
  <p:slideViewPr>
    <p:cSldViewPr snapToGrid="0">
      <p:cViewPr varScale="1">
        <p:scale>
          <a:sx n="17" d="100"/>
          <a:sy n="17" d="100"/>
        </p:scale>
        <p:origin x="1819"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3"/>
            <a:ext cx="37307520" cy="1337056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20171413"/>
            <a:ext cx="32918400" cy="9272267"/>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FF9D83-3D8A-41C0-AA9B-1AB84EF72919}"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305416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F9D83-3D8A-41C0-AA9B-1AB84EF72919}"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159977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044700"/>
            <a:ext cx="9464040"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2044700"/>
            <a:ext cx="27843480"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F9D83-3D8A-41C0-AA9B-1AB84EF72919}"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2995987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FF9D83-3D8A-41C0-AA9B-1AB84EF72919}"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350080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1"/>
            <a:ext cx="37856160" cy="15975327"/>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5701001"/>
            <a:ext cx="37856160" cy="8401047"/>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FF9D83-3D8A-41C0-AA9B-1AB84EF72919}"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167240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FF9D83-3D8A-41C0-AA9B-1AB84EF72919}"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62339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44708"/>
            <a:ext cx="3785616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9414513"/>
            <a:ext cx="18568032"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4028420"/>
            <a:ext cx="1856803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9414513"/>
            <a:ext cx="18659477"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4028420"/>
            <a:ext cx="18659477"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FF9D83-3D8A-41C0-AA9B-1AB84EF72919}"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280774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FF9D83-3D8A-41C0-AA9B-1AB84EF72919}"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428851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F9D83-3D8A-41C0-AA9B-1AB84EF72919}"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16180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5529588"/>
            <a:ext cx="22219920" cy="272923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FFF9D83-3D8A-41C0-AA9B-1AB84EF72919}"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128054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5529588"/>
            <a:ext cx="22219920" cy="272923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FFF9D83-3D8A-41C0-AA9B-1AB84EF72919}"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0B741-935E-4FE0-AAA6-56A8259A9036}" type="slidenum">
              <a:rPr lang="en-US" smtClean="0"/>
              <a:t>‹#›</a:t>
            </a:fld>
            <a:endParaRPr lang="en-US"/>
          </a:p>
        </p:txBody>
      </p:sp>
    </p:spTree>
    <p:extLst>
      <p:ext uri="{BB962C8B-B14F-4D97-AF65-F5344CB8AC3E}">
        <p14:creationId xmlns:p14="http://schemas.microsoft.com/office/powerpoint/2010/main" val="2310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0223500"/>
            <a:ext cx="3785616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760">
                <a:solidFill>
                  <a:schemeClr val="tx1">
                    <a:tint val="75000"/>
                  </a:schemeClr>
                </a:solidFill>
              </a:defRPr>
            </a:lvl1pPr>
          </a:lstStyle>
          <a:p>
            <a:fld id="{3FFF9D83-3D8A-41C0-AA9B-1AB84EF72919}" type="datetimeFigureOut">
              <a:rPr lang="en-US" smtClean="0"/>
              <a:t>4/25/2022</a:t>
            </a:fld>
            <a:endParaRPr lang="en-US"/>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760">
                <a:solidFill>
                  <a:schemeClr val="tx1">
                    <a:tint val="75000"/>
                  </a:schemeClr>
                </a:solidFill>
              </a:defRPr>
            </a:lvl1pPr>
          </a:lstStyle>
          <a:p>
            <a:fld id="{B3F0B741-935E-4FE0-AAA6-56A8259A9036}" type="slidenum">
              <a:rPr lang="en-US" smtClean="0"/>
              <a:t>‹#›</a:t>
            </a:fld>
            <a:endParaRPr lang="en-US"/>
          </a:p>
        </p:txBody>
      </p:sp>
    </p:spTree>
    <p:extLst>
      <p:ext uri="{BB962C8B-B14F-4D97-AF65-F5344CB8AC3E}">
        <p14:creationId xmlns:p14="http://schemas.microsoft.com/office/powerpoint/2010/main" val="36707684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newable Energy Policy And Development, Arcadia University ...">
            <a:extLst>
              <a:ext uri="{FF2B5EF4-FFF2-40B4-BE49-F238E27FC236}">
                <a16:creationId xmlns:a16="http://schemas.microsoft.com/office/drawing/2014/main" id="{FFC0C39B-0DDB-4E4F-B361-32F0001AC2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9511" y="1729970"/>
            <a:ext cx="8155354" cy="38467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627DC24-01C0-45E8-B7D4-9961D0CC9EB9}"/>
              </a:ext>
            </a:extLst>
          </p:cNvPr>
          <p:cNvSpPr txBox="1"/>
          <p:nvPr/>
        </p:nvSpPr>
        <p:spPr>
          <a:xfrm>
            <a:off x="8333153" y="-1255958"/>
            <a:ext cx="29546550" cy="6832640"/>
          </a:xfrm>
          <a:prstGeom prst="rect">
            <a:avLst/>
          </a:prstGeom>
          <a:noFill/>
        </p:spPr>
        <p:txBody>
          <a:bodyPr wrap="square" rtlCol="0">
            <a:spAutoFit/>
          </a:bodyPr>
          <a:lstStyle/>
          <a:p>
            <a:pPr algn="ctr"/>
            <a:br>
              <a:rPr lang="en-US" sz="8800" b="1" dirty="0"/>
            </a:br>
            <a:r>
              <a:rPr lang="en-US" sz="8600" b="1" dirty="0"/>
              <a:t>Diagnostic Imaging Read By AI-Assisted Technology </a:t>
            </a:r>
          </a:p>
          <a:p>
            <a:pPr algn="ctr"/>
            <a:r>
              <a:rPr lang="en-US" sz="8600" b="1" dirty="0"/>
              <a:t>within the Emergency Department</a:t>
            </a:r>
          </a:p>
          <a:p>
            <a:pPr algn="ctr"/>
            <a:r>
              <a:rPr lang="en-US" sz="6600" dirty="0"/>
              <a:t>Joshua Leland MPH, MMS-s</a:t>
            </a:r>
            <a:br>
              <a:rPr lang="en-US" sz="5400" dirty="0"/>
            </a:br>
            <a:r>
              <a:rPr lang="en-US" sz="5400" dirty="0"/>
              <a:t>Faculty Advisor: Zachary </a:t>
            </a:r>
            <a:r>
              <a:rPr lang="en-US" sz="5400" dirty="0" err="1"/>
              <a:t>Weik</a:t>
            </a:r>
            <a:r>
              <a:rPr lang="en-US" sz="5400" dirty="0"/>
              <a:t>, MMS, PA-C</a:t>
            </a:r>
          </a:p>
          <a:p>
            <a:pPr algn="ctr"/>
            <a:r>
              <a:rPr lang="en-US" sz="5400" dirty="0"/>
              <a:t>Department of Medical Science</a:t>
            </a:r>
          </a:p>
        </p:txBody>
      </p:sp>
      <p:sp>
        <p:nvSpPr>
          <p:cNvPr id="5" name="TextBox 4">
            <a:extLst>
              <a:ext uri="{FF2B5EF4-FFF2-40B4-BE49-F238E27FC236}">
                <a16:creationId xmlns:a16="http://schemas.microsoft.com/office/drawing/2014/main" id="{C444940F-B973-4982-9C13-BA50DFB08463}"/>
              </a:ext>
            </a:extLst>
          </p:cNvPr>
          <p:cNvSpPr txBox="1"/>
          <p:nvPr/>
        </p:nvSpPr>
        <p:spPr>
          <a:xfrm>
            <a:off x="507987" y="5443015"/>
            <a:ext cx="11897373" cy="120032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Abstract</a:t>
            </a:r>
            <a:endParaRPr lang="en-US" sz="6000" dirty="0"/>
          </a:p>
        </p:txBody>
      </p:sp>
      <p:sp>
        <p:nvSpPr>
          <p:cNvPr id="6" name="TextBox 5">
            <a:extLst>
              <a:ext uri="{FF2B5EF4-FFF2-40B4-BE49-F238E27FC236}">
                <a16:creationId xmlns:a16="http://schemas.microsoft.com/office/drawing/2014/main" id="{8D707AD5-4A9D-4563-9C58-CF884C5C00B3}"/>
              </a:ext>
            </a:extLst>
          </p:cNvPr>
          <p:cNvSpPr txBox="1"/>
          <p:nvPr/>
        </p:nvSpPr>
        <p:spPr>
          <a:xfrm>
            <a:off x="507988" y="6806388"/>
            <a:ext cx="11897372" cy="10248960"/>
          </a:xfrm>
          <a:prstGeom prst="rect">
            <a:avLst/>
          </a:prstGeom>
          <a:noFill/>
        </p:spPr>
        <p:txBody>
          <a:bodyPr wrap="square" rtlCol="0">
            <a:spAutoFit/>
          </a:bodyPr>
          <a:lstStyle/>
          <a:p>
            <a:pPr algn="just"/>
            <a:r>
              <a:rPr lang="en-US" sz="4400" dirty="0"/>
              <a:t>The emergency department (ED) has had an appreciable increase in volume over the past two decades with more individuals utilizing ED now than a decade ago. This has placed a strain on healthcare resources and driven up healthcare costs. Specifically adding to this is the rising rate of diagnostics including chest x-rays. To combat this, institutions across the nation are developing deep-learning and artificial intelligence (AI) programs to assist in reading imaging such as chest radiographs to decrease the wait times. Therefore, this systematic review analyzes the use of AI programs by clinicians in the ED to read diagnostic imaging compared to those who do not use these algorithms. </a:t>
            </a:r>
          </a:p>
        </p:txBody>
      </p:sp>
      <p:sp>
        <p:nvSpPr>
          <p:cNvPr id="8" name="TextBox 7">
            <a:extLst>
              <a:ext uri="{FF2B5EF4-FFF2-40B4-BE49-F238E27FC236}">
                <a16:creationId xmlns:a16="http://schemas.microsoft.com/office/drawing/2014/main" id="{35F911A9-E2BB-4240-9324-229FD6E843A7}"/>
              </a:ext>
            </a:extLst>
          </p:cNvPr>
          <p:cNvSpPr txBox="1"/>
          <p:nvPr/>
        </p:nvSpPr>
        <p:spPr>
          <a:xfrm>
            <a:off x="507987" y="17154624"/>
            <a:ext cx="11897372" cy="120032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Introduction</a:t>
            </a:r>
          </a:p>
        </p:txBody>
      </p:sp>
      <p:sp>
        <p:nvSpPr>
          <p:cNvPr id="10" name="TextBox 9">
            <a:extLst>
              <a:ext uri="{FF2B5EF4-FFF2-40B4-BE49-F238E27FC236}">
                <a16:creationId xmlns:a16="http://schemas.microsoft.com/office/drawing/2014/main" id="{875C6165-4D00-47F2-BEED-9A761EEBD6C2}"/>
              </a:ext>
            </a:extLst>
          </p:cNvPr>
          <p:cNvSpPr txBox="1"/>
          <p:nvPr/>
        </p:nvSpPr>
        <p:spPr>
          <a:xfrm>
            <a:off x="507984" y="18419311"/>
            <a:ext cx="11894709" cy="8894743"/>
          </a:xfrm>
          <a:prstGeom prst="rect">
            <a:avLst/>
          </a:prstGeom>
          <a:noFill/>
        </p:spPr>
        <p:txBody>
          <a:bodyPr wrap="square" rtlCol="0">
            <a:spAutoFit/>
          </a:bodyPr>
          <a:lstStyle/>
          <a:p>
            <a:pPr marL="685800" indent="-685800" algn="just">
              <a:buFont typeface="Arial" panose="020B0604020202020204" pitchFamily="34" charset="0"/>
              <a:buChar char="•"/>
            </a:pPr>
            <a:r>
              <a:rPr lang="en-US" sz="4400" dirty="0"/>
              <a:t>Chest x-rays are commonplace in the workup of numerous chief complaints including cough, chest pain, shortness of breath, and many others. </a:t>
            </a:r>
          </a:p>
          <a:p>
            <a:pPr marL="685800" indent="-685800" algn="just">
              <a:buFont typeface="Arial" panose="020B0604020202020204" pitchFamily="34" charset="0"/>
              <a:buChar char="•"/>
            </a:pPr>
            <a:r>
              <a:rPr lang="en-US" sz="4400" dirty="0"/>
              <a:t>The United States spends nearly two-fold on healthcare alone compared to other first-world countries despite worse health outcomes such as life expectancy and development of comorbid conditions such as hypertension. </a:t>
            </a:r>
          </a:p>
          <a:p>
            <a:pPr marL="685800" indent="-685800" algn="just">
              <a:buFont typeface="Arial" panose="020B0604020202020204" pitchFamily="34" charset="0"/>
              <a:buChar char="•"/>
            </a:pPr>
            <a:r>
              <a:rPr lang="en-US" sz="4400" dirty="0"/>
              <a:t>AI and deep-learning systems have been implemented in EKGs and other systems for interpretation, thereby showing the possibility of working for diagnostic imaging </a:t>
            </a:r>
          </a:p>
        </p:txBody>
      </p:sp>
      <p:sp>
        <p:nvSpPr>
          <p:cNvPr id="11" name="TextBox 10">
            <a:extLst>
              <a:ext uri="{FF2B5EF4-FFF2-40B4-BE49-F238E27FC236}">
                <a16:creationId xmlns:a16="http://schemas.microsoft.com/office/drawing/2014/main" id="{1CD0C089-C2F9-40A3-84A7-CE2A7E817BB5}"/>
              </a:ext>
            </a:extLst>
          </p:cNvPr>
          <p:cNvSpPr txBox="1"/>
          <p:nvPr/>
        </p:nvSpPr>
        <p:spPr>
          <a:xfrm>
            <a:off x="507987" y="27378413"/>
            <a:ext cx="11894709" cy="120032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Methods</a:t>
            </a:r>
            <a:endParaRPr lang="en-US" sz="6000" dirty="0"/>
          </a:p>
        </p:txBody>
      </p:sp>
      <p:sp>
        <p:nvSpPr>
          <p:cNvPr id="7" name="TextBox 6">
            <a:extLst>
              <a:ext uri="{FF2B5EF4-FFF2-40B4-BE49-F238E27FC236}">
                <a16:creationId xmlns:a16="http://schemas.microsoft.com/office/drawing/2014/main" id="{0E27A065-CE9F-4AD5-A840-77F77FEC8572}"/>
              </a:ext>
            </a:extLst>
          </p:cNvPr>
          <p:cNvSpPr txBox="1"/>
          <p:nvPr/>
        </p:nvSpPr>
        <p:spPr>
          <a:xfrm>
            <a:off x="507987" y="28599017"/>
            <a:ext cx="11894705" cy="8894743"/>
          </a:xfrm>
          <a:prstGeom prst="rect">
            <a:avLst/>
          </a:prstGeom>
          <a:noFill/>
        </p:spPr>
        <p:txBody>
          <a:bodyPr wrap="square" rtlCol="0">
            <a:spAutoFit/>
          </a:bodyPr>
          <a:lstStyle/>
          <a:p>
            <a:pPr algn="just"/>
            <a:r>
              <a:rPr lang="en-US" sz="4400" dirty="0"/>
              <a:t>This was a systematic review completed utilizing the publicly available databases PubMed, Cochrane Library, Ovid, Elsevier, and </a:t>
            </a:r>
            <a:r>
              <a:rPr lang="en-US" sz="4400" dirty="0" err="1"/>
              <a:t>EBSCOHost</a:t>
            </a:r>
            <a:r>
              <a:rPr lang="en-US" sz="4400" dirty="0"/>
              <a:t>. The search was narrowed to peer-reviewed articles dated from Jan. 2016 to current day to ensure the relevancy of articles. Search terms were as follows: “Emergency Department”, “Emergency Room”, “Artificial Intelligence”, “Deep-Learning”, “Chest X-ray”, “Imaging”, and “Diagnostics”. Additional synonyms for artificial intelligence such as machine-learning were included. All studies included within the search focused on adult subjects 18 years or older. This yielded 11 journals seen in Table 1 in results.</a:t>
            </a:r>
          </a:p>
        </p:txBody>
      </p:sp>
      <p:sp>
        <p:nvSpPr>
          <p:cNvPr id="13" name="TextBox 12">
            <a:extLst>
              <a:ext uri="{FF2B5EF4-FFF2-40B4-BE49-F238E27FC236}">
                <a16:creationId xmlns:a16="http://schemas.microsoft.com/office/drawing/2014/main" id="{5F1B522F-EE7E-4761-9AFC-072152646AE3}"/>
              </a:ext>
            </a:extLst>
          </p:cNvPr>
          <p:cNvSpPr txBox="1"/>
          <p:nvPr/>
        </p:nvSpPr>
        <p:spPr>
          <a:xfrm>
            <a:off x="12835555" y="5443014"/>
            <a:ext cx="30857978" cy="120032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Results</a:t>
            </a:r>
          </a:p>
        </p:txBody>
      </p:sp>
      <p:sp>
        <p:nvSpPr>
          <p:cNvPr id="14" name="TextBox 13">
            <a:extLst>
              <a:ext uri="{FF2B5EF4-FFF2-40B4-BE49-F238E27FC236}">
                <a16:creationId xmlns:a16="http://schemas.microsoft.com/office/drawing/2014/main" id="{06EC9E7C-3D74-48B7-896A-DF1583AD29CB}"/>
              </a:ext>
            </a:extLst>
          </p:cNvPr>
          <p:cNvSpPr txBox="1"/>
          <p:nvPr/>
        </p:nvSpPr>
        <p:spPr>
          <a:xfrm>
            <a:off x="26447539" y="27358138"/>
            <a:ext cx="17245994" cy="120032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Conclusion</a:t>
            </a:r>
            <a:endParaRPr lang="en-US" sz="6000" dirty="0"/>
          </a:p>
        </p:txBody>
      </p:sp>
      <p:sp>
        <p:nvSpPr>
          <p:cNvPr id="16" name="TextBox 15">
            <a:extLst>
              <a:ext uri="{FF2B5EF4-FFF2-40B4-BE49-F238E27FC236}">
                <a16:creationId xmlns:a16="http://schemas.microsoft.com/office/drawing/2014/main" id="{2A83BB8C-60A3-4343-B4F4-39DC6FE2A107}"/>
              </a:ext>
            </a:extLst>
          </p:cNvPr>
          <p:cNvSpPr txBox="1"/>
          <p:nvPr/>
        </p:nvSpPr>
        <p:spPr>
          <a:xfrm>
            <a:off x="26169839" y="28578742"/>
            <a:ext cx="17368533" cy="9571851"/>
          </a:xfrm>
          <a:prstGeom prst="rect">
            <a:avLst/>
          </a:prstGeom>
          <a:noFill/>
        </p:spPr>
        <p:txBody>
          <a:bodyPr wrap="square" rtlCol="0">
            <a:spAutoFit/>
          </a:bodyPr>
          <a:lstStyle/>
          <a:p>
            <a:pPr marL="685800" indent="-685800" algn="just">
              <a:buFont typeface="Arial" panose="020B0604020202020204" pitchFamily="34" charset="0"/>
              <a:buChar char="•"/>
            </a:pPr>
            <a:r>
              <a:rPr lang="en-US" sz="4400" dirty="0"/>
              <a:t>Artificial intelligence and deep-learning systems have shown increasing viability and capacity to perform as well or better than radiologists in numerous diagnostic metrics including chest radiographs, CT, and MRI reading</a:t>
            </a:r>
          </a:p>
          <a:p>
            <a:pPr marL="685800" indent="-685800" algn="just">
              <a:buFont typeface="Arial" panose="020B0604020202020204" pitchFamily="34" charset="0"/>
              <a:buChar char="•"/>
            </a:pPr>
            <a:r>
              <a:rPr lang="en-US" sz="4400" dirty="0"/>
              <a:t>Models for alerting clinicians, in real time, of acute processes faster than a radiologist can read the imaging is an invaluable tool that will improve patient outcomes </a:t>
            </a:r>
          </a:p>
          <a:p>
            <a:pPr marL="685800" indent="-685800" algn="just">
              <a:buFont typeface="Arial" panose="020B0604020202020204" pitchFamily="34" charset="0"/>
              <a:buChar char="•"/>
            </a:pPr>
            <a:r>
              <a:rPr lang="en-US" sz="4400" dirty="0"/>
              <a:t>Deep-learning programs are adept at reading these images, but are commonly trained in specific areas of expertise such as pneumothoraces or lung parenchyma</a:t>
            </a:r>
          </a:p>
          <a:p>
            <a:pPr marL="685800" indent="-685800" algn="just">
              <a:buFont typeface="Arial" panose="020B0604020202020204" pitchFamily="34" charset="0"/>
              <a:buChar char="•"/>
            </a:pPr>
            <a:r>
              <a:rPr lang="en-US" sz="4400" dirty="0"/>
              <a:t>Artificial intelligence systems and deep-learning machines have a promising future in the healthcare system. However, at present, they should be used to augment radiologists instead of outrightly replacing them in practice</a:t>
            </a:r>
          </a:p>
        </p:txBody>
      </p:sp>
      <p:sp>
        <p:nvSpPr>
          <p:cNvPr id="20" name="TextBox 19">
            <a:extLst>
              <a:ext uri="{FF2B5EF4-FFF2-40B4-BE49-F238E27FC236}">
                <a16:creationId xmlns:a16="http://schemas.microsoft.com/office/drawing/2014/main" id="{C3A02799-3ECF-42AC-80EB-DD10888E0DF2}"/>
              </a:ext>
            </a:extLst>
          </p:cNvPr>
          <p:cNvSpPr txBox="1"/>
          <p:nvPr/>
        </p:nvSpPr>
        <p:spPr>
          <a:xfrm>
            <a:off x="12835555" y="27358138"/>
            <a:ext cx="13179125" cy="124087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Key Findings </a:t>
            </a:r>
            <a:endParaRPr lang="en-US" sz="6000" dirty="0"/>
          </a:p>
        </p:txBody>
      </p:sp>
      <p:sp>
        <p:nvSpPr>
          <p:cNvPr id="21" name="TextBox 20">
            <a:extLst>
              <a:ext uri="{FF2B5EF4-FFF2-40B4-BE49-F238E27FC236}">
                <a16:creationId xmlns:a16="http://schemas.microsoft.com/office/drawing/2014/main" id="{42F21492-1488-4D6E-875A-F007B4A9D5E0}"/>
              </a:ext>
            </a:extLst>
          </p:cNvPr>
          <p:cNvSpPr txBox="1"/>
          <p:nvPr/>
        </p:nvSpPr>
        <p:spPr>
          <a:xfrm>
            <a:off x="12835555" y="28578742"/>
            <a:ext cx="13179125" cy="10372070"/>
          </a:xfrm>
          <a:prstGeom prst="rect">
            <a:avLst/>
          </a:prstGeom>
          <a:noFill/>
        </p:spPr>
        <p:txBody>
          <a:bodyPr wrap="square" rtlCol="0">
            <a:spAutoFit/>
          </a:bodyPr>
          <a:lstStyle/>
          <a:p>
            <a:pPr marL="685800" indent="-685800" algn="just">
              <a:buFont typeface="Arial" panose="020B0604020202020204" pitchFamily="34" charset="0"/>
              <a:buChar char="•"/>
            </a:pPr>
            <a:r>
              <a:rPr lang="en-US" sz="4400" dirty="0"/>
              <a:t>In 11 of 11 studies, AI programs performed as well as attendings or residents.</a:t>
            </a:r>
          </a:p>
          <a:p>
            <a:pPr marL="685800" indent="-685800" algn="just">
              <a:buFont typeface="Arial" panose="020B0604020202020204" pitchFamily="34" charset="0"/>
              <a:buChar char="•"/>
            </a:pPr>
            <a:r>
              <a:rPr lang="en-US" sz="4400" dirty="0"/>
              <a:t>AI performed well across numerous diagnostics such as chest </a:t>
            </a:r>
            <a:r>
              <a:rPr lang="en-US" sz="4400" dirty="0" err="1"/>
              <a:t>xray</a:t>
            </a:r>
            <a:r>
              <a:rPr lang="en-US" sz="4400" dirty="0"/>
              <a:t>, MRI, and CT chest</a:t>
            </a:r>
          </a:p>
          <a:p>
            <a:pPr marL="685800" indent="-685800" algn="just">
              <a:buFont typeface="Arial" panose="020B0604020202020204" pitchFamily="34" charset="0"/>
              <a:buChar char="•"/>
            </a:pPr>
            <a:r>
              <a:rPr lang="en-US" sz="4400" dirty="0"/>
              <a:t>Of note, Kao et al. (2020) appreciated an appreciable decrease in time spent by AI programs compared to radiologists with a reduction of 8.45 minutes down to 0.69 minutes</a:t>
            </a:r>
          </a:p>
          <a:p>
            <a:pPr marL="685800" indent="-685800" algn="just">
              <a:buFont typeface="Arial" panose="020B0604020202020204" pitchFamily="34" charset="0"/>
              <a:buChar char="•"/>
            </a:pPr>
            <a:r>
              <a:rPr lang="en-US" sz="4400" dirty="0"/>
              <a:t>AI programs were found to be more sensitive, but not necessarily more specific (93% accuracy versus 85% in AI reading for neurologic pathologies)</a:t>
            </a:r>
          </a:p>
          <a:p>
            <a:pPr marL="685800" indent="-685800" algn="just">
              <a:buFont typeface="Arial" panose="020B0604020202020204" pitchFamily="34" charset="0"/>
              <a:buChar char="•"/>
            </a:pPr>
            <a:r>
              <a:rPr lang="en-US" sz="4400" dirty="0"/>
              <a:t>MRI and CT used only axial views</a:t>
            </a:r>
          </a:p>
          <a:p>
            <a:pPr marL="685800" indent="-685800" algn="just">
              <a:buFont typeface="Arial" panose="020B0604020202020204" pitchFamily="34" charset="0"/>
              <a:buChar char="•"/>
            </a:pPr>
            <a:r>
              <a:rPr lang="en-US" sz="4400" dirty="0"/>
              <a:t>Chest X-rays used anterolateral positioning exclusively </a:t>
            </a:r>
          </a:p>
          <a:p>
            <a:pPr marL="685800" indent="-685800" algn="just">
              <a:buFont typeface="Arial" panose="020B0604020202020204" pitchFamily="34" charset="0"/>
              <a:buChar char="•"/>
            </a:pPr>
            <a:endParaRPr lang="en-US" sz="4800" dirty="0"/>
          </a:p>
          <a:p>
            <a:pPr algn="just"/>
            <a:endParaRPr lang="en-US" sz="4800" dirty="0"/>
          </a:p>
        </p:txBody>
      </p:sp>
      <p:graphicFrame>
        <p:nvGraphicFramePr>
          <p:cNvPr id="28" name="Table 27">
            <a:extLst>
              <a:ext uri="{FF2B5EF4-FFF2-40B4-BE49-F238E27FC236}">
                <a16:creationId xmlns:a16="http://schemas.microsoft.com/office/drawing/2014/main" id="{459CFE55-5FDB-498A-9857-DAC4F2CFF63A}"/>
              </a:ext>
            </a:extLst>
          </p:cNvPr>
          <p:cNvGraphicFramePr>
            <a:graphicFrameLocks noGrp="1"/>
          </p:cNvGraphicFramePr>
          <p:nvPr>
            <p:extLst>
              <p:ext uri="{D42A27DB-BD31-4B8C-83A1-F6EECF244321}">
                <p14:modId xmlns:p14="http://schemas.microsoft.com/office/powerpoint/2010/main" val="2717712080"/>
              </p:ext>
            </p:extLst>
          </p:nvPr>
        </p:nvGraphicFramePr>
        <p:xfrm>
          <a:off x="12990715" y="6806388"/>
          <a:ext cx="30547657" cy="19500110"/>
        </p:xfrm>
        <a:graphic>
          <a:graphicData uri="http://schemas.openxmlformats.org/drawingml/2006/table">
            <a:tbl>
              <a:tblPr bandRow="1">
                <a:tableStyleId>{5C22544A-7EE6-4342-B048-85BDC9FD1C3A}</a:tableStyleId>
              </a:tblPr>
              <a:tblGrid>
                <a:gridCol w="4474325">
                  <a:extLst>
                    <a:ext uri="{9D8B030D-6E8A-4147-A177-3AD203B41FA5}">
                      <a16:colId xmlns:a16="http://schemas.microsoft.com/office/drawing/2014/main" val="148170306"/>
                    </a:ext>
                  </a:extLst>
                </a:gridCol>
                <a:gridCol w="1828800">
                  <a:extLst>
                    <a:ext uri="{9D8B030D-6E8A-4147-A177-3AD203B41FA5}">
                      <a16:colId xmlns:a16="http://schemas.microsoft.com/office/drawing/2014/main" val="703394681"/>
                    </a:ext>
                  </a:extLst>
                </a:gridCol>
                <a:gridCol w="2377440">
                  <a:extLst>
                    <a:ext uri="{9D8B030D-6E8A-4147-A177-3AD203B41FA5}">
                      <a16:colId xmlns:a16="http://schemas.microsoft.com/office/drawing/2014/main" val="74451532"/>
                    </a:ext>
                  </a:extLst>
                </a:gridCol>
                <a:gridCol w="7955280">
                  <a:extLst>
                    <a:ext uri="{9D8B030D-6E8A-4147-A177-3AD203B41FA5}">
                      <a16:colId xmlns:a16="http://schemas.microsoft.com/office/drawing/2014/main" val="2085838249"/>
                    </a:ext>
                  </a:extLst>
                </a:gridCol>
                <a:gridCol w="8820536">
                  <a:extLst>
                    <a:ext uri="{9D8B030D-6E8A-4147-A177-3AD203B41FA5}">
                      <a16:colId xmlns:a16="http://schemas.microsoft.com/office/drawing/2014/main" val="625032365"/>
                    </a:ext>
                  </a:extLst>
                </a:gridCol>
                <a:gridCol w="5091276">
                  <a:extLst>
                    <a:ext uri="{9D8B030D-6E8A-4147-A177-3AD203B41FA5}">
                      <a16:colId xmlns:a16="http://schemas.microsoft.com/office/drawing/2014/main" val="2034410734"/>
                    </a:ext>
                  </a:extLst>
                </a:gridCol>
              </a:tblGrid>
              <a:tr h="441793">
                <a:tc>
                  <a:txBody>
                    <a:bodyPr/>
                    <a:lstStyle/>
                    <a:p>
                      <a:pPr algn="l" fontAlgn="b"/>
                      <a:r>
                        <a:rPr lang="en-US" sz="3800" b="1" u="none" strike="noStrike" dirty="0">
                          <a:effectLst/>
                          <a:latin typeface="+mn-lt"/>
                        </a:rPr>
                        <a:t>Study</a:t>
                      </a:r>
                      <a:endParaRPr lang="en-US" sz="3800" b="1" i="0" u="none" strike="noStrike" dirty="0">
                        <a:solidFill>
                          <a:srgbClr val="000000"/>
                        </a:solidFill>
                        <a:effectLst/>
                        <a:latin typeface="+mn-lt"/>
                      </a:endParaRPr>
                    </a:p>
                  </a:txBody>
                  <a:tcPr marL="2258" marR="2258" marT="2258" marB="0" anchor="b"/>
                </a:tc>
                <a:tc>
                  <a:txBody>
                    <a:bodyPr/>
                    <a:lstStyle/>
                    <a:p>
                      <a:pPr algn="l" fontAlgn="b"/>
                      <a:r>
                        <a:rPr lang="en-US" sz="3800" b="1" u="none" strike="noStrike" dirty="0">
                          <a:effectLst/>
                          <a:latin typeface="+mn-lt"/>
                        </a:rPr>
                        <a:t>Design</a:t>
                      </a:r>
                      <a:endParaRPr lang="en-US" sz="3800" b="1" i="0" u="none" strike="noStrike" dirty="0">
                        <a:solidFill>
                          <a:srgbClr val="000000"/>
                        </a:solidFill>
                        <a:effectLst/>
                        <a:latin typeface="+mn-lt"/>
                      </a:endParaRPr>
                    </a:p>
                  </a:txBody>
                  <a:tcPr marL="2258" marR="2258" marT="2258" marB="0" anchor="b"/>
                </a:tc>
                <a:tc>
                  <a:txBody>
                    <a:bodyPr/>
                    <a:lstStyle/>
                    <a:p>
                      <a:pPr algn="l" fontAlgn="b"/>
                      <a:r>
                        <a:rPr lang="en-US" sz="3800" b="1" u="none" strike="noStrike" dirty="0">
                          <a:effectLst/>
                          <a:latin typeface="+mn-lt"/>
                        </a:rPr>
                        <a:t>Diagnostic</a:t>
                      </a:r>
                      <a:endParaRPr lang="en-US" sz="3800" b="1" i="0" u="none" strike="noStrike" dirty="0">
                        <a:solidFill>
                          <a:srgbClr val="000000"/>
                        </a:solidFill>
                        <a:effectLst/>
                        <a:latin typeface="+mn-lt"/>
                      </a:endParaRPr>
                    </a:p>
                  </a:txBody>
                  <a:tcPr marL="2258" marR="2258" marT="2258" marB="0" anchor="b"/>
                </a:tc>
                <a:tc>
                  <a:txBody>
                    <a:bodyPr/>
                    <a:lstStyle/>
                    <a:p>
                      <a:pPr algn="l" fontAlgn="b"/>
                      <a:r>
                        <a:rPr lang="en-US" sz="3800" b="1" u="none" strike="noStrike" dirty="0">
                          <a:effectLst/>
                          <a:latin typeface="+mn-lt"/>
                        </a:rPr>
                        <a:t>Control </a:t>
                      </a:r>
                      <a:endParaRPr lang="en-US" sz="3800" b="1" i="0" u="none" strike="noStrike" dirty="0">
                        <a:solidFill>
                          <a:srgbClr val="000000"/>
                        </a:solidFill>
                        <a:effectLst/>
                        <a:latin typeface="+mn-lt"/>
                      </a:endParaRPr>
                    </a:p>
                  </a:txBody>
                  <a:tcPr marL="2258" marR="2258" marT="2258" marB="0" anchor="b"/>
                </a:tc>
                <a:tc>
                  <a:txBody>
                    <a:bodyPr/>
                    <a:lstStyle/>
                    <a:p>
                      <a:pPr algn="l" fontAlgn="b"/>
                      <a:r>
                        <a:rPr lang="en-US" sz="3800" b="1" u="none" strike="noStrike" dirty="0">
                          <a:effectLst/>
                          <a:latin typeface="+mn-lt"/>
                        </a:rPr>
                        <a:t>Conclusion</a:t>
                      </a:r>
                      <a:endParaRPr lang="en-US" sz="3800" b="1" i="0" u="none" strike="noStrike" dirty="0">
                        <a:solidFill>
                          <a:srgbClr val="000000"/>
                        </a:solidFill>
                        <a:effectLst/>
                        <a:latin typeface="+mn-lt"/>
                      </a:endParaRPr>
                    </a:p>
                  </a:txBody>
                  <a:tcPr marL="2258" marR="2258" marT="2258" marB="0" anchor="b"/>
                </a:tc>
                <a:tc>
                  <a:txBody>
                    <a:bodyPr/>
                    <a:lstStyle/>
                    <a:p>
                      <a:pPr algn="l" fontAlgn="b"/>
                      <a:endParaRPr lang="en-US" sz="1900" b="0" i="0" u="none" strike="noStrike" dirty="0">
                        <a:solidFill>
                          <a:srgbClr val="000000"/>
                        </a:solidFill>
                        <a:effectLst/>
                        <a:latin typeface="+mn-lt"/>
                      </a:endParaRPr>
                    </a:p>
                  </a:txBody>
                  <a:tcPr marL="2258" marR="2258" marT="2258" marB="0" anchor="b"/>
                </a:tc>
                <a:extLst>
                  <a:ext uri="{0D108BD9-81ED-4DB2-BD59-A6C34878D82A}">
                    <a16:rowId xmlns:a16="http://schemas.microsoft.com/office/drawing/2014/main" val="4020443360"/>
                  </a:ext>
                </a:extLst>
              </a:tr>
              <a:tr h="1756915">
                <a:tc>
                  <a:txBody>
                    <a:bodyPr/>
                    <a:lstStyle/>
                    <a:p>
                      <a:pPr algn="l" fontAlgn="b"/>
                      <a:r>
                        <a:rPr lang="fi-FI" sz="3600" u="none" strike="noStrike" dirty="0">
                          <a:effectLst/>
                          <a:latin typeface="+mn-lt"/>
                        </a:rPr>
                        <a:t>Mushtaq J, Pennella R, Lavalle S, et al. (2020)</a:t>
                      </a:r>
                      <a:endParaRPr lang="fi-FI"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RC</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CXR</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AI-read programs versus RALE score from experienced radiologists</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AI and radiologist-assessed disease severity scores on CXRs obtained on ED presentation were independent and comparable predictors of adverse outcomes in patients with COVID-19.</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2398127858"/>
                  </a:ext>
                </a:extLst>
              </a:tr>
              <a:tr h="2195289">
                <a:tc>
                  <a:txBody>
                    <a:bodyPr/>
                    <a:lstStyle/>
                    <a:p>
                      <a:pPr algn="l" fontAlgn="b"/>
                      <a:r>
                        <a:rPr lang="de-DE" sz="3600" u="none" strike="noStrike">
                          <a:effectLst/>
                          <a:latin typeface="+mn-lt"/>
                        </a:rPr>
                        <a:t>Rauschecker AM, Rudie JD, Xie L, et al. (2020)</a:t>
                      </a:r>
                      <a:endParaRPr lang="de-DE"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RC</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MRI</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Attendings, fellows, and residents against AI for brain MRI </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An artificial intelligence system for brain MRI approached overall top one, top two, and top three differential diagnoses accuracy of neuroradiologists and exceeded that of less-specialized radiologists.</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4216206451"/>
                  </a:ext>
                </a:extLst>
              </a:tr>
              <a:tr h="1584125">
                <a:tc>
                  <a:txBody>
                    <a:bodyPr/>
                    <a:lstStyle/>
                    <a:p>
                      <a:pPr algn="l" fontAlgn="b"/>
                      <a:r>
                        <a:rPr lang="en-US" sz="3600" u="none" strike="noStrike">
                          <a:effectLst/>
                          <a:latin typeface="+mn-lt"/>
                        </a:rPr>
                        <a:t>Kwon YJ, Toussie D, Finkelstein M, et al. </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RC</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Two cardiothoracic radiologists reading CXR versus AI</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Combining imaging and clinical information improves outcome prediction. </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3184144622"/>
                  </a:ext>
                </a:extLst>
              </a:tr>
              <a:tr h="1493520">
                <a:tc>
                  <a:txBody>
                    <a:bodyPr/>
                    <a:lstStyle/>
                    <a:p>
                      <a:pPr algn="l" fontAlgn="b"/>
                      <a:r>
                        <a:rPr lang="de-DE" sz="3600" u="none" strike="noStrike">
                          <a:effectLst/>
                          <a:latin typeface="+mn-lt"/>
                        </a:rPr>
                        <a:t>Hu H-T, Wang W, Chen L-D, et al. (2021)</a:t>
                      </a:r>
                      <a:endParaRPr lang="de-DE"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RC</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MRI </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AI versus radiologists at different levels of training</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AI outperformed radiologists </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589539379"/>
                  </a:ext>
                </a:extLst>
              </a:tr>
              <a:tr h="1812163">
                <a:tc>
                  <a:txBody>
                    <a:bodyPr/>
                    <a:lstStyle/>
                    <a:p>
                      <a:pPr algn="l" fontAlgn="b"/>
                      <a:r>
                        <a:rPr lang="es-ES" sz="3600" u="none" strike="noStrike">
                          <a:effectLst/>
                          <a:latin typeface="+mn-lt"/>
                        </a:rPr>
                        <a:t>Kao C-Y, Lin C-Y, Chao C-C, et al. (2021)</a:t>
                      </a:r>
                      <a:endParaRPr lang="es-E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RCT</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Two AI (ARAS and MRAS) against one another with pre-set cases of confirmed pneuomthorax</a:t>
                      </a:r>
                      <a:endParaRPr lang="en-US" sz="3600" b="0" i="0" u="none" strike="noStrike">
                        <a:solidFill>
                          <a:srgbClr val="000000"/>
                        </a:solidFill>
                        <a:effectLst/>
                        <a:latin typeface="+mn-lt"/>
                      </a:endParaRPr>
                    </a:p>
                  </a:txBody>
                  <a:tcPr marL="2258" marR="2258" marT="2258" marB="0" anchor="b"/>
                </a:tc>
                <a:tc gridSpan="2">
                  <a:txBody>
                    <a:bodyPr/>
                    <a:lstStyle/>
                    <a:p>
                      <a:pPr algn="l" fontAlgn="b"/>
                      <a:r>
                        <a:rPr lang="en-US" sz="3600" u="none" strike="noStrike">
                          <a:effectLst/>
                          <a:latin typeface="+mn-lt"/>
                        </a:rPr>
                        <a:t>Markedly improved readings in AI versus attending</a:t>
                      </a:r>
                      <a:endParaRPr lang="en-US" sz="3600" b="0" i="0" u="none" strike="noStrike">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1915143666"/>
                  </a:ext>
                </a:extLst>
              </a:tr>
              <a:tr h="1765714">
                <a:tc>
                  <a:txBody>
                    <a:bodyPr/>
                    <a:lstStyle/>
                    <a:p>
                      <a:pPr algn="l" fontAlgn="b"/>
                      <a:r>
                        <a:rPr lang="en-US" sz="3600" u="none" strike="noStrike">
                          <a:effectLst/>
                          <a:latin typeface="+mn-lt"/>
                        </a:rPr>
                        <a:t>Sotoudeh et al. (2020)</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RCT</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CT</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All CT scanned images were read in Axial using the ImageJ platform and reviewed by the same radologist</a:t>
                      </a:r>
                      <a:endParaRPr lang="en-US" sz="3600" b="0" i="0" u="none" strike="noStrike">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Equal sensitivity for radiologist versus AI, AI more specific</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3520203739"/>
                  </a:ext>
                </a:extLst>
              </a:tr>
              <a:tr h="1756915">
                <a:tc>
                  <a:txBody>
                    <a:bodyPr/>
                    <a:lstStyle/>
                    <a:p>
                      <a:pPr algn="l" fontAlgn="b"/>
                      <a:r>
                        <a:rPr lang="en-US" sz="3600" u="none" strike="noStrike">
                          <a:effectLst/>
                          <a:latin typeface="+mn-lt"/>
                        </a:rPr>
                        <a:t>Wu et al. (2020)</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RCT</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AI-assisted reads of radiograph versus the read of a 3rd year radiology reisdent </a:t>
                      </a:r>
                      <a:endParaRPr lang="en-US" sz="3600" b="0" i="0" u="none" strike="noStrike">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AI better than residents and equal to attending</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2317038281"/>
                  </a:ext>
                </a:extLst>
              </a:tr>
              <a:tr h="1614073">
                <a:tc>
                  <a:txBody>
                    <a:bodyPr/>
                    <a:lstStyle/>
                    <a:p>
                      <a:pPr algn="l" fontAlgn="b"/>
                      <a:r>
                        <a:rPr lang="en-US" sz="3600" u="none" strike="noStrike">
                          <a:effectLst/>
                          <a:latin typeface="+mn-lt"/>
                        </a:rPr>
                        <a:t>Raita et al. (2019)</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RCT</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 </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Machine-learning model versus reference model </a:t>
                      </a:r>
                      <a:endParaRPr lang="en-US" sz="3600" b="0" i="0" u="none" strike="noStrike">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Machine learning system was superior in comparison to attendings</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576954935"/>
                  </a:ext>
                </a:extLst>
              </a:tr>
              <a:tr h="1636652">
                <a:tc>
                  <a:txBody>
                    <a:bodyPr/>
                    <a:lstStyle/>
                    <a:p>
                      <a:pPr algn="l" fontAlgn="b"/>
                      <a:r>
                        <a:rPr lang="en-US" sz="3600" u="none" strike="noStrike">
                          <a:effectLst/>
                          <a:latin typeface="+mn-lt"/>
                        </a:rPr>
                        <a:t>Murray et al. (2021)</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SR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MRI</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Machine learning versus attendings in detecting large vessel occlusion in strokes </a:t>
                      </a:r>
                      <a:endParaRPr lang="en-US" sz="3600" b="0" i="0" u="none" strike="noStrike">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AI demonstrated the ability to improve stroke detection</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3041622115"/>
                  </a:ext>
                </a:extLst>
              </a:tr>
              <a:tr h="2203828">
                <a:tc>
                  <a:txBody>
                    <a:bodyPr/>
                    <a:lstStyle/>
                    <a:p>
                      <a:pPr algn="l" fontAlgn="b"/>
                      <a:r>
                        <a:rPr lang="en-US" sz="3600" u="none" strike="noStrike">
                          <a:effectLst/>
                          <a:latin typeface="+mn-lt"/>
                        </a:rPr>
                        <a:t>Jalal, S., Parker, W., Ferguson, D. and Nicolaou, S. (2020)</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SR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Physicians using AI programs versus not using AI</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There was an appreciable increase in improving patient care</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2333117594"/>
                  </a:ext>
                </a:extLst>
              </a:tr>
              <a:tr h="791905">
                <a:tc>
                  <a:txBody>
                    <a:bodyPr/>
                    <a:lstStyle/>
                    <a:p>
                      <a:pPr algn="l" fontAlgn="b"/>
                      <a:r>
                        <a:rPr lang="en-US" sz="3600" u="none" strike="noStrike" dirty="0">
                          <a:effectLst/>
                          <a:latin typeface="+mn-lt"/>
                        </a:rPr>
                        <a:t>Groot et al. (2020)</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SR</a:t>
                      </a:r>
                      <a:endParaRPr lang="en-US" sz="3600" b="0" i="0" u="none" strike="noStrike" dirty="0">
                        <a:solidFill>
                          <a:srgbClr val="000000"/>
                        </a:solidFill>
                        <a:effectLst/>
                        <a:latin typeface="+mn-lt"/>
                      </a:endParaRPr>
                    </a:p>
                  </a:txBody>
                  <a:tcPr marL="2258" marR="2258" marT="2258" marB="0" anchor="b"/>
                </a:tc>
                <a:tc>
                  <a:txBody>
                    <a:bodyPr/>
                    <a:lstStyle/>
                    <a:p>
                      <a:pPr algn="l" fontAlgn="b"/>
                      <a:r>
                        <a:rPr lang="en-US" sz="3600" u="none" strike="noStrike">
                          <a:effectLst/>
                          <a:latin typeface="+mn-lt"/>
                        </a:rPr>
                        <a:t>CXR</a:t>
                      </a:r>
                      <a:endParaRPr lang="en-US" sz="3600" b="0" i="0" u="none" strike="noStrike">
                        <a:solidFill>
                          <a:srgbClr val="000000"/>
                        </a:solidFill>
                        <a:effectLst/>
                        <a:latin typeface="+mn-lt"/>
                      </a:endParaRPr>
                    </a:p>
                  </a:txBody>
                  <a:tcPr marL="2258" marR="2258" marT="2258" marB="0" anchor="b"/>
                </a:tc>
                <a:tc>
                  <a:txBody>
                    <a:bodyPr/>
                    <a:lstStyle/>
                    <a:p>
                      <a:pPr algn="l" fontAlgn="b"/>
                      <a:r>
                        <a:rPr lang="en-US" sz="3600" u="none" strike="noStrike" dirty="0">
                          <a:effectLst/>
                          <a:latin typeface="+mn-lt"/>
                        </a:rPr>
                        <a:t>Head-to-head comparison of AI to radiologists</a:t>
                      </a:r>
                      <a:endParaRPr lang="en-US" sz="3600" b="0" i="0" u="none" strike="noStrike" dirty="0">
                        <a:solidFill>
                          <a:srgbClr val="000000"/>
                        </a:solidFill>
                        <a:effectLst/>
                        <a:latin typeface="+mn-lt"/>
                      </a:endParaRPr>
                    </a:p>
                  </a:txBody>
                  <a:tcPr marL="2258" marR="2258" marT="2258" marB="0" anchor="b"/>
                </a:tc>
                <a:tc gridSpan="2">
                  <a:txBody>
                    <a:bodyPr/>
                    <a:lstStyle/>
                    <a:p>
                      <a:pPr algn="l" fontAlgn="b"/>
                      <a:r>
                        <a:rPr lang="en-US" sz="3600" u="none" strike="noStrike" dirty="0">
                          <a:effectLst/>
                          <a:latin typeface="+mn-lt"/>
                        </a:rPr>
                        <a:t>AI systems have comparable performance in musculoskeletal diagnostics </a:t>
                      </a:r>
                      <a:endParaRPr lang="en-US" sz="3600" b="0" i="0" u="none" strike="noStrike" dirty="0">
                        <a:solidFill>
                          <a:srgbClr val="000000"/>
                        </a:solidFill>
                        <a:effectLst/>
                        <a:latin typeface="+mn-lt"/>
                      </a:endParaRPr>
                    </a:p>
                  </a:txBody>
                  <a:tcPr marL="2258" marR="2258" marT="2258" marB="0" anchor="b"/>
                </a:tc>
                <a:tc hMerge="1">
                  <a:txBody>
                    <a:bodyPr/>
                    <a:lstStyle/>
                    <a:p>
                      <a:endParaRPr lang="en-US"/>
                    </a:p>
                  </a:txBody>
                  <a:tcPr/>
                </a:tc>
                <a:extLst>
                  <a:ext uri="{0D108BD9-81ED-4DB2-BD59-A6C34878D82A}">
                    <a16:rowId xmlns:a16="http://schemas.microsoft.com/office/drawing/2014/main" val="771118315"/>
                  </a:ext>
                </a:extLst>
              </a:tr>
            </a:tbl>
          </a:graphicData>
        </a:graphic>
      </p:graphicFrame>
      <p:sp>
        <p:nvSpPr>
          <p:cNvPr id="30" name="TextBox 29">
            <a:extLst>
              <a:ext uri="{FF2B5EF4-FFF2-40B4-BE49-F238E27FC236}">
                <a16:creationId xmlns:a16="http://schemas.microsoft.com/office/drawing/2014/main" id="{46F0EC4C-F0FC-47BB-87EB-A44E3E838F62}"/>
              </a:ext>
            </a:extLst>
          </p:cNvPr>
          <p:cNvSpPr txBox="1"/>
          <p:nvPr/>
        </p:nvSpPr>
        <p:spPr>
          <a:xfrm>
            <a:off x="12990715" y="26499558"/>
            <a:ext cx="30395163" cy="6001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3300" b="1" dirty="0"/>
              <a:t>Key: </a:t>
            </a:r>
            <a:r>
              <a:rPr lang="en-US" sz="3300" dirty="0"/>
              <a:t>RC = Retrospective Cohort; RCT = Randomized Control Trial; SR = Systematic Review; CXR = Chest X-ray; CT = Computed Tomography; MRI = Magnetic Resonance Imaging </a:t>
            </a:r>
          </a:p>
        </p:txBody>
      </p:sp>
    </p:spTree>
    <p:extLst>
      <p:ext uri="{BB962C8B-B14F-4D97-AF65-F5344CB8AC3E}">
        <p14:creationId xmlns:p14="http://schemas.microsoft.com/office/powerpoint/2010/main" val="13982494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1012</TotalTime>
  <Words>1000</Words>
  <Application>Microsoft Office PowerPoint</Application>
  <PresentationFormat>Custom</PresentationFormat>
  <Paragraphs>86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51</cp:revision>
  <dcterms:created xsi:type="dcterms:W3CDTF">2020-04-09T00:34:44Z</dcterms:created>
  <dcterms:modified xsi:type="dcterms:W3CDTF">2022-04-26T01:56:17Z</dcterms:modified>
</cp:coreProperties>
</file>