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776" autoAdjust="0"/>
  </p:normalViewPr>
  <p:slideViewPr>
    <p:cSldViewPr>
      <p:cViewPr varScale="1">
        <p:scale>
          <a:sx n="22" d="100"/>
          <a:sy n="22" d="100"/>
        </p:scale>
        <p:origin x="2376" y="320"/>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4/23/22</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800" y="8305800"/>
            <a:ext cx="16916400"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Abstract</a:t>
            </a:r>
            <a:endParaRPr lang="en-US" sz="6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066800" y="9525000"/>
            <a:ext cx="16916400"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a:solidFill>
                  <a:srgbClr val="000000"/>
                </a:solidFill>
                <a:latin typeface="Times New Roman" panose="02020603050405020304" pitchFamily="18" charset="0"/>
                <a:cs typeface="Times New Roman" panose="02020603050405020304" pitchFamily="18" charset="0"/>
              </a:rPr>
              <a:t>Bacterial Vaginosis (BV) is a common genital tract infection in women, and in pregnant women, has been linked to adverse birth outcomes such as premature delivery and low-birth-weight infants. The treatment of BV is either Metronidazole or Clindamycin, both of which are safe during pregnancy. Currently, there are no guidelines for screening asymptomatic women for BV while pregnant. The goal is to analyze current literature to determine if screening asymptomatic pregnant women will reduce the outcome of preterm and low-birth-weight infants. </a:t>
            </a:r>
            <a:endParaRPr lang="en-US" sz="5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1608981" y="4191762"/>
            <a:ext cx="27988438" cy="4875181"/>
          </a:xfrm>
          <a:prstGeom prst="rect">
            <a:avLst/>
          </a:prstGeom>
          <a:noFill/>
        </p:spPr>
        <p:txBody>
          <a:bodyPr wrap="square" rtlCol="0">
            <a:spAutoFit/>
          </a:bodyPr>
          <a:lstStyle/>
          <a:p>
            <a:pPr algn="ctr"/>
            <a:r>
              <a:rPr lang="en-US" sz="9000" b="1" dirty="0">
                <a:latin typeface="Times New Roman" panose="02020603050405020304" pitchFamily="18" charset="0"/>
                <a:cs typeface="Times New Roman" panose="02020603050405020304" pitchFamily="18" charset="0"/>
              </a:rPr>
              <a:t>Lauren Greiner MMS (c)</a:t>
            </a:r>
          </a:p>
          <a:p>
            <a:pPr algn="ctr"/>
            <a:endParaRPr lang="en-US" sz="1400" b="1" dirty="0">
              <a:latin typeface="Times New Roman" panose="02020603050405020304" pitchFamily="18" charset="0"/>
              <a:cs typeface="Times New Roman" panose="02020603050405020304" pitchFamily="18" charset="0"/>
            </a:endParaRPr>
          </a:p>
          <a:p>
            <a:pPr algn="ctr">
              <a:lnSpc>
                <a:spcPct val="80000"/>
              </a:lnSpc>
            </a:pPr>
            <a:r>
              <a:rPr lang="en-US" sz="8000" b="1" dirty="0">
                <a:latin typeface="Times New Roman" panose="02020603050405020304" pitchFamily="18" charset="0"/>
                <a:cs typeface="Times New Roman" panose="02020603050405020304" pitchFamily="18" charset="0"/>
              </a:rPr>
              <a:t>Faculty Advisor: Lisa </a:t>
            </a:r>
            <a:r>
              <a:rPr lang="en-US" sz="8000" b="1" dirty="0" err="1">
                <a:latin typeface="Times New Roman" panose="02020603050405020304" pitchFamily="18" charset="0"/>
                <a:cs typeface="Times New Roman" panose="02020603050405020304" pitchFamily="18" charset="0"/>
              </a:rPr>
              <a:t>Akselrad</a:t>
            </a:r>
            <a:r>
              <a:rPr lang="en-US" sz="8000" b="1" dirty="0">
                <a:latin typeface="Times New Roman" panose="02020603050405020304" pitchFamily="18" charset="0"/>
                <a:cs typeface="Times New Roman" panose="02020603050405020304" pitchFamily="18" charset="0"/>
              </a:rPr>
              <a:t>, MMS PA-C</a:t>
            </a:r>
          </a:p>
          <a:p>
            <a:pPr algn="ctr">
              <a:lnSpc>
                <a:spcPct val="80000"/>
              </a:lnSpc>
            </a:pPr>
            <a:endParaRPr lang="en-US" sz="2400" b="1" dirty="0">
              <a:latin typeface="Times New Roman" panose="02020603050405020304" pitchFamily="18" charset="0"/>
              <a:cs typeface="Times New Roman" panose="02020603050405020304" pitchFamily="18" charset="0"/>
            </a:endParaRPr>
          </a:p>
          <a:p>
            <a:pPr algn="ctr">
              <a:lnSpc>
                <a:spcPct val="80000"/>
              </a:lnSpc>
            </a:pPr>
            <a:r>
              <a:rPr lang="en-US" sz="7200" b="1" dirty="0">
                <a:latin typeface="Times New Roman" panose="02020603050405020304" pitchFamily="18" charset="0"/>
                <a:cs typeface="Times New Roman" panose="02020603050405020304" pitchFamily="18" charset="0"/>
              </a:rPr>
              <a:t>Department of Medical Science</a:t>
            </a:r>
          </a:p>
          <a:p>
            <a:endParaRPr lang="en-US" sz="6600" b="1"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066800" y="21404803"/>
            <a:ext cx="16916400" cy="10608884"/>
            <a:chOff x="1143000" y="17128771"/>
            <a:chExt cx="16916400" cy="5501489"/>
          </a:xfrm>
        </p:grpSpPr>
        <p:sp>
          <p:nvSpPr>
            <p:cNvPr id="37" name="TextBox 36"/>
            <p:cNvSpPr txBox="1"/>
            <p:nvPr/>
          </p:nvSpPr>
          <p:spPr>
            <a:xfrm>
              <a:off x="1143000" y="18195194"/>
              <a:ext cx="16916400" cy="443506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buSzPct val="100000"/>
                <a:defRPr/>
              </a:pPr>
              <a:r>
                <a:rPr lang="en-US" sz="4000" dirty="0">
                  <a:solidFill>
                    <a:srgbClr val="000000"/>
                  </a:solidFill>
                  <a:latin typeface="Times New Roman" panose="02020603050405020304" pitchFamily="18" charset="0"/>
                </a:rPr>
                <a:t>Bacterial Vaginosis (BV) is a common vaginal condition characterized by the imbalance of vaginal flora. In fact, the CDC states that BV is the most common vaginal condition in women aged 15-44. Typically, BV is caused by an overgrowth of the anaerobe </a:t>
              </a:r>
              <a:r>
                <a:rPr lang="en-US" sz="4000" i="1" dirty="0" err="1">
                  <a:solidFill>
                    <a:srgbClr val="000000"/>
                  </a:solidFill>
                  <a:latin typeface="Times New Roman" panose="02020603050405020304" pitchFamily="18" charset="0"/>
                </a:rPr>
                <a:t>Gardenerlla</a:t>
              </a:r>
              <a:r>
                <a:rPr lang="en-US" sz="4000" i="1" dirty="0">
                  <a:solidFill>
                    <a:srgbClr val="000000"/>
                  </a:solidFill>
                  <a:latin typeface="Times New Roman" panose="02020603050405020304" pitchFamily="18" charset="0"/>
                </a:rPr>
                <a:t> vaginalis</a:t>
              </a:r>
              <a:r>
                <a:rPr lang="en-US" sz="4000" dirty="0">
                  <a:solidFill>
                    <a:srgbClr val="000000"/>
                  </a:solidFill>
                  <a:latin typeface="Times New Roman" panose="02020603050405020304" pitchFamily="18" charset="0"/>
                </a:rPr>
                <a:t>. Symptoms of BV include thin, gray to white vaginal discharge; pain, itching or burning of the vagina and vulva; and a strong fish-like odor. Diagnosis of BV is mostly clinical and can include in office tests such as KOH whiff tests as well as wet mount microscopy. </a:t>
              </a:r>
            </a:p>
            <a:p>
              <a:pPr>
                <a:buSzPct val="100000"/>
                <a:defRPr/>
              </a:pPr>
              <a:r>
                <a:rPr lang="en-US" sz="4000" dirty="0">
                  <a:solidFill>
                    <a:srgbClr val="000000"/>
                  </a:solidFill>
                  <a:latin typeface="Times New Roman" panose="02020603050405020304" pitchFamily="18" charset="0"/>
                </a:rPr>
                <a:t>Pregnant woman with confirmed BV is more likely to have a premature infant or a low-birth-weight infant. Low-birth-weight and premature infants are at higher risk for several life- threatening complications during birth and neonatal period. For example, preterm infants are at higher risk of hypoxia at birth, infant respiratory distress syndrome, infection, sudden infant death syndrome (SIDS) and necrotizing enterocolitis. </a:t>
              </a:r>
              <a:endParaRPr lang="en-US" sz="4000" b="1" kern="0" dirty="0">
                <a:solidFill>
                  <a:srgbClr val="222222"/>
                </a:solidFill>
                <a:highlight>
                  <a:srgbClr val="FFFFFF"/>
                </a:highlight>
                <a:latin typeface="Times New Roman" panose="02020603050405020304" pitchFamily="18" charset="0"/>
                <a:ea typeface="Verdana" panose="020B0604030504040204" pitchFamily="34" charset="0"/>
                <a:cs typeface="Times New Roman" panose="02020603050405020304" pitchFamily="18" charset="0"/>
                <a:sym typeface="Arial"/>
              </a:endParaRPr>
            </a:p>
            <a:p>
              <a:endParaRPr lang="en-US" sz="1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143000" y="17128771"/>
              <a:ext cx="16916400" cy="996528"/>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Introduction</a:t>
              </a:r>
            </a:p>
          </p:txBody>
        </p:sp>
      </p:grpSp>
      <p:sp>
        <p:nvSpPr>
          <p:cNvPr id="41" name="TextBox 40"/>
          <p:cNvSpPr txBox="1"/>
          <p:nvPr/>
        </p:nvSpPr>
        <p:spPr>
          <a:xfrm>
            <a:off x="1066800" y="32284217"/>
            <a:ext cx="169164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Methods</a:t>
            </a:r>
          </a:p>
        </p:txBody>
      </p:sp>
      <p:sp>
        <p:nvSpPr>
          <p:cNvPr id="42" name="Rectangle 41"/>
          <p:cNvSpPr/>
          <p:nvPr/>
        </p:nvSpPr>
        <p:spPr>
          <a:xfrm>
            <a:off x="1066800" y="33484546"/>
            <a:ext cx="16916400" cy="3303897"/>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r>
              <a:rPr lang="en-US" sz="4000" dirty="0">
                <a:solidFill>
                  <a:srgbClr val="000000"/>
                </a:solidFill>
                <a:latin typeface="Times New Roman" panose="02020603050405020304" pitchFamily="18" charset="0"/>
              </a:rPr>
              <a:t>A literature search was completed using search terms such as “bacterial vaginosis AND screening AND pregnancy”, “bacterial vaginosis AND preterm”, “bacterial vaginosis AND pregnancy”, and “bacterial vaginosis AND preterm delivery AND treatment”. Search engines used included PubMed, CDC, </a:t>
            </a:r>
            <a:r>
              <a:rPr lang="en-US" sz="4000" dirty="0" err="1">
                <a:solidFill>
                  <a:srgbClr val="000000"/>
                </a:solidFill>
                <a:latin typeface="Times New Roman" panose="02020603050405020304" pitchFamily="18" charset="0"/>
              </a:rPr>
              <a:t>AccessMedicine</a:t>
            </a:r>
            <a:r>
              <a:rPr lang="en-US" sz="4000" dirty="0">
                <a:solidFill>
                  <a:srgbClr val="000000"/>
                </a:solidFill>
                <a:latin typeface="Times New Roman" panose="02020603050405020304" pitchFamily="18" charset="0"/>
              </a:rPr>
              <a:t>, and Google Scholar.</a:t>
            </a:r>
            <a:endParaRPr lang="en-US" sz="41300" dirty="0"/>
          </a:p>
          <a:p>
            <a:endParaRPr lang="en-US" sz="2800" dirty="0">
              <a:latin typeface="Times New Roman" panose="02020603050405020304" pitchFamily="18" charset="0"/>
              <a:ea typeface="Calibri"/>
              <a:cs typeface="Times New Roman" panose="02020603050405020304" pitchFamily="18" charset="0"/>
            </a:endParaRPr>
          </a:p>
        </p:txBody>
      </p:sp>
      <p:sp>
        <p:nvSpPr>
          <p:cNvPr id="49" name="TextBox 48"/>
          <p:cNvSpPr txBox="1"/>
          <p:nvPr/>
        </p:nvSpPr>
        <p:spPr>
          <a:xfrm>
            <a:off x="33147000" y="9448803"/>
            <a:ext cx="16916400" cy="154196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endParaRPr lang="en-US" sz="1200" dirty="0">
              <a:latin typeface="Times New Roman" panose="02020603050405020304" pitchFamily="18" charset="0"/>
              <a:cs typeface="Times New Roman" panose="02020603050405020304" pitchFamily="18" charset="0"/>
            </a:endParaRPr>
          </a:p>
          <a:p>
            <a:r>
              <a:rPr lang="en-US" sz="4100" dirty="0">
                <a:solidFill>
                  <a:srgbClr val="000000"/>
                </a:solidFill>
                <a:latin typeface="Times New Roman" panose="02020603050405020304" pitchFamily="18" charset="0"/>
              </a:rPr>
              <a:t>Studies analyzed in this paper found that BV infection is associated with an increased risk for both preterm delivery before 37 weeks gestation and low-birth-weight less than 2,500g. The odds ratio of BV infection and preterm delivery ranging from 1.5 in Hillier’s study to 2.6 in </a:t>
            </a:r>
            <a:r>
              <a:rPr lang="en-US" sz="4100" dirty="0" err="1">
                <a:solidFill>
                  <a:srgbClr val="000000"/>
                </a:solidFill>
                <a:latin typeface="Times New Roman" panose="02020603050405020304" pitchFamily="18" charset="0"/>
              </a:rPr>
              <a:t>Leitich</a:t>
            </a:r>
            <a:r>
              <a:rPr lang="en-US" sz="4100" dirty="0">
                <a:solidFill>
                  <a:srgbClr val="000000"/>
                </a:solidFill>
                <a:latin typeface="Times New Roman" panose="02020603050405020304" pitchFamily="18" charset="0"/>
              </a:rPr>
              <a:t> and Kiss’s meta-analysis.</a:t>
            </a:r>
          </a:p>
          <a:p>
            <a:r>
              <a:rPr lang="en-US" altLang="en-US" sz="4100" b="1" u="sng" dirty="0">
                <a:solidFill>
                  <a:srgbClr val="000000"/>
                </a:solidFill>
                <a:latin typeface="Times New Roman" panose="02020603050405020304" pitchFamily="18" charset="0"/>
                <a:cs typeface="Times New Roman" panose="02020603050405020304" pitchFamily="18" charset="0"/>
              </a:rPr>
              <a:t>Studies with support for treatment of BV lowering preterm delivery/LBW</a:t>
            </a:r>
          </a:p>
          <a:p>
            <a:pPr marL="571500" indent="-571500">
              <a:buFontTx/>
              <a:buChar char="-"/>
            </a:pPr>
            <a:r>
              <a:rPr lang="en-US" sz="4100" dirty="0">
                <a:solidFill>
                  <a:srgbClr val="000000"/>
                </a:solidFill>
                <a:latin typeface="Times New Roman" panose="02020603050405020304" pitchFamily="18" charset="0"/>
              </a:rPr>
              <a:t> Kiss, </a:t>
            </a:r>
            <a:r>
              <a:rPr lang="en-US" sz="4100" dirty="0" err="1">
                <a:solidFill>
                  <a:srgbClr val="000000"/>
                </a:solidFill>
                <a:latin typeface="Times New Roman" panose="02020603050405020304" pitchFamily="18" charset="0"/>
              </a:rPr>
              <a:t>Petricevic</a:t>
            </a:r>
            <a:r>
              <a:rPr lang="en-US" sz="4100" dirty="0">
                <a:solidFill>
                  <a:srgbClr val="000000"/>
                </a:solidFill>
                <a:latin typeface="Times New Roman" panose="02020603050405020304" pitchFamily="18" charset="0"/>
              </a:rPr>
              <a:t> and </a:t>
            </a:r>
            <a:r>
              <a:rPr lang="en-US" sz="4100" dirty="0" err="1">
                <a:solidFill>
                  <a:srgbClr val="000000"/>
                </a:solidFill>
                <a:latin typeface="Times New Roman" panose="02020603050405020304" pitchFamily="18" charset="0"/>
              </a:rPr>
              <a:t>Husslein</a:t>
            </a:r>
            <a:r>
              <a:rPr lang="en-US" sz="4100" dirty="0">
                <a:solidFill>
                  <a:srgbClr val="000000"/>
                </a:solidFill>
                <a:latin typeface="Times New Roman" panose="02020603050405020304" pitchFamily="18" charset="0"/>
              </a:rPr>
              <a:t> found a statistically significant decrease in both preterm delivery and low-birth-weight in women who were treated for BV compared to placebo</a:t>
            </a:r>
          </a:p>
          <a:p>
            <a:pPr marL="571500" indent="-571500">
              <a:buFontTx/>
              <a:buChar char="-"/>
            </a:pPr>
            <a:r>
              <a:rPr lang="en-US" sz="4100" dirty="0" err="1">
                <a:solidFill>
                  <a:srgbClr val="000000"/>
                </a:solidFill>
                <a:latin typeface="Times New Roman" panose="02020603050405020304" pitchFamily="18" charset="0"/>
              </a:rPr>
              <a:t>Hauth</a:t>
            </a:r>
            <a:r>
              <a:rPr lang="en-US" sz="4100" dirty="0">
                <a:solidFill>
                  <a:srgbClr val="000000"/>
                </a:solidFill>
                <a:latin typeface="Times New Roman" panose="02020603050405020304" pitchFamily="18" charset="0"/>
              </a:rPr>
              <a:t> et al. found a statistically significant decrease in preterm delivery rates among women with BV who were treated vs untreated, from 49% in infected and untreated to 31% in infected and treated</a:t>
            </a:r>
          </a:p>
          <a:p>
            <a:pPr marL="571500" indent="-571500">
              <a:buFontTx/>
              <a:buChar char="-"/>
            </a:pPr>
            <a:r>
              <a:rPr lang="en-US" sz="4100" dirty="0">
                <a:solidFill>
                  <a:srgbClr val="000000"/>
                </a:solidFill>
                <a:latin typeface="Times New Roman" panose="02020603050405020304" pitchFamily="18" charset="0"/>
              </a:rPr>
              <a:t>Hillier et al. found that BV positive women who were treated by their primary care provider had similar rates of preterm delivery and low-birth-weight as women who were not BV positive</a:t>
            </a:r>
          </a:p>
          <a:p>
            <a:r>
              <a:rPr lang="en-US" altLang="en-US" sz="4100" b="1" u="sng" dirty="0">
                <a:solidFill>
                  <a:srgbClr val="000000"/>
                </a:solidFill>
                <a:latin typeface="Times New Roman" panose="02020603050405020304" pitchFamily="18" charset="0"/>
                <a:cs typeface="Times New Roman" panose="02020603050405020304" pitchFamily="18" charset="0"/>
              </a:rPr>
              <a:t>Studies without support for treatment of BV lowering preterm delivery/LBW</a:t>
            </a:r>
          </a:p>
          <a:p>
            <a:pPr marL="571500" indent="-571500">
              <a:buFontTx/>
              <a:buChar char="-"/>
            </a:pPr>
            <a:r>
              <a:rPr lang="en-US" sz="4100" dirty="0" err="1">
                <a:solidFill>
                  <a:srgbClr val="000000"/>
                </a:solidFill>
                <a:latin typeface="Times New Roman" panose="02020603050405020304" pitchFamily="18" charset="0"/>
              </a:rPr>
              <a:t>Leitich</a:t>
            </a:r>
            <a:r>
              <a:rPr lang="en-US" sz="4100" dirty="0">
                <a:solidFill>
                  <a:srgbClr val="000000"/>
                </a:solidFill>
                <a:latin typeface="Times New Roman" panose="02020603050405020304" pitchFamily="18" charset="0"/>
              </a:rPr>
              <a:t> and Kiss, data showed that there was no association between early term screening for BV before 15 weeks gestation and decreased incidence of preterm birth</a:t>
            </a:r>
          </a:p>
          <a:p>
            <a:pPr marL="571500" indent="-571500">
              <a:buFontTx/>
              <a:buChar char="-"/>
            </a:pPr>
            <a:r>
              <a:rPr lang="en-US" sz="4100" dirty="0" err="1">
                <a:solidFill>
                  <a:srgbClr val="000000"/>
                </a:solidFill>
                <a:latin typeface="Times New Roman" panose="02020603050405020304" pitchFamily="18" charset="0"/>
              </a:rPr>
              <a:t>Subtil</a:t>
            </a:r>
            <a:r>
              <a:rPr lang="en-US" sz="4100" dirty="0">
                <a:solidFill>
                  <a:srgbClr val="000000"/>
                </a:solidFill>
                <a:latin typeface="Times New Roman" panose="02020603050405020304" pitchFamily="18" charset="0"/>
              </a:rPr>
              <a:t> et al., there was no association found between treatment of BV on the outcome of late term miscarriage and very preterm birth</a:t>
            </a:r>
          </a:p>
          <a:p>
            <a:pPr marL="571500" indent="-571500">
              <a:buFontTx/>
              <a:buChar char="-"/>
            </a:pPr>
            <a:r>
              <a:rPr lang="en-US" sz="4100" dirty="0">
                <a:solidFill>
                  <a:srgbClr val="000000"/>
                </a:solidFill>
                <a:latin typeface="Times New Roman" panose="02020603050405020304" pitchFamily="18" charset="0"/>
              </a:rPr>
              <a:t>Carey et al. found the relative risk of preterm delivery between treatment group and control group to be 1.0</a:t>
            </a:r>
            <a:endParaRPr lang="en-US" altLang="en-US" sz="4100" u="sng"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33147000" y="8305800"/>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Discussion </a:t>
            </a: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000118"/>
            <a:ext cx="10287000" cy="4005072"/>
          </a:xfrm>
          <a:prstGeom prst="rect">
            <a:avLst/>
          </a:prstGeom>
        </p:spPr>
      </p:pic>
      <p:sp>
        <p:nvSpPr>
          <p:cNvPr id="45" name="TextBox 44"/>
          <p:cNvSpPr txBox="1"/>
          <p:nvPr/>
        </p:nvSpPr>
        <p:spPr>
          <a:xfrm>
            <a:off x="18516600" y="8305800"/>
            <a:ext cx="141732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Results </a:t>
            </a:r>
          </a:p>
        </p:txBody>
      </p:sp>
      <p:sp>
        <p:nvSpPr>
          <p:cNvPr id="86" name="TextBox 85"/>
          <p:cNvSpPr txBox="1"/>
          <p:nvPr/>
        </p:nvSpPr>
        <p:spPr>
          <a:xfrm>
            <a:off x="33147000" y="34743411"/>
            <a:ext cx="1691640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r>
              <a:rPr lang="en-US" sz="1600" dirty="0">
                <a:solidFill>
                  <a:srgbClr val="000000"/>
                </a:solidFill>
                <a:latin typeface="Times New Roman" panose="02020603050405020304" pitchFamily="18" charset="0"/>
              </a:rPr>
              <a:t>1.Kiss H, </a:t>
            </a:r>
            <a:r>
              <a:rPr lang="en-US" sz="1600" dirty="0" err="1">
                <a:solidFill>
                  <a:srgbClr val="000000"/>
                </a:solidFill>
                <a:latin typeface="Times New Roman" panose="02020603050405020304" pitchFamily="18" charset="0"/>
              </a:rPr>
              <a:t>Petricevic</a:t>
            </a:r>
            <a:r>
              <a:rPr lang="en-US" sz="1600" dirty="0">
                <a:solidFill>
                  <a:srgbClr val="000000"/>
                </a:solidFill>
                <a:latin typeface="Times New Roman" panose="02020603050405020304" pitchFamily="18" charset="0"/>
              </a:rPr>
              <a:t> L, </a:t>
            </a:r>
            <a:r>
              <a:rPr lang="en-US" sz="1600" dirty="0" err="1">
                <a:solidFill>
                  <a:srgbClr val="000000"/>
                </a:solidFill>
                <a:latin typeface="Times New Roman" panose="02020603050405020304" pitchFamily="18" charset="0"/>
              </a:rPr>
              <a:t>Husslein</a:t>
            </a:r>
            <a:r>
              <a:rPr lang="en-US" sz="1600" dirty="0">
                <a:solidFill>
                  <a:srgbClr val="000000"/>
                </a:solidFill>
                <a:latin typeface="Times New Roman" panose="02020603050405020304" pitchFamily="18" charset="0"/>
              </a:rPr>
              <a:t> P. Prospective </a:t>
            </a:r>
            <a:r>
              <a:rPr lang="en-US" sz="1600" dirty="0" err="1">
                <a:solidFill>
                  <a:srgbClr val="000000"/>
                </a:solidFill>
                <a:latin typeface="Times New Roman" panose="02020603050405020304" pitchFamily="18" charset="0"/>
              </a:rPr>
              <a:t>randomised</a:t>
            </a:r>
            <a:r>
              <a:rPr lang="en-US" sz="1600" dirty="0">
                <a:solidFill>
                  <a:srgbClr val="000000"/>
                </a:solidFill>
                <a:latin typeface="Times New Roman" panose="02020603050405020304" pitchFamily="18" charset="0"/>
              </a:rPr>
              <a:t> controlled trial of an infection screening </a:t>
            </a:r>
            <a:r>
              <a:rPr lang="en-US" sz="1600" dirty="0" err="1">
                <a:solidFill>
                  <a:srgbClr val="000000"/>
                </a:solidFill>
                <a:latin typeface="Times New Roman" panose="02020603050405020304" pitchFamily="18" charset="0"/>
              </a:rPr>
              <a:t>programme</a:t>
            </a:r>
            <a:r>
              <a:rPr lang="en-US" sz="1600" dirty="0">
                <a:solidFill>
                  <a:srgbClr val="000000"/>
                </a:solidFill>
                <a:latin typeface="Times New Roman" panose="02020603050405020304" pitchFamily="18" charset="0"/>
              </a:rPr>
              <a:t> to reduce the rate of preterm delivery. </a:t>
            </a:r>
            <a:r>
              <a:rPr lang="en-US" sz="1600" i="1" dirty="0">
                <a:solidFill>
                  <a:srgbClr val="000000"/>
                </a:solidFill>
                <a:latin typeface="Times New Roman" panose="02020603050405020304" pitchFamily="18" charset="0"/>
              </a:rPr>
              <a:t>BMJ</a:t>
            </a:r>
            <a:r>
              <a:rPr lang="en-US" sz="1600" dirty="0">
                <a:solidFill>
                  <a:srgbClr val="000000"/>
                </a:solidFill>
                <a:latin typeface="Times New Roman" panose="02020603050405020304" pitchFamily="18" charset="0"/>
              </a:rPr>
              <a:t>. 2004;329(7462):371. doi:10.1136/bmj.38169.519653.EB</a:t>
            </a:r>
          </a:p>
          <a:p>
            <a:pPr fontAlgn="base">
              <a:buFont typeface="+mj-lt"/>
              <a:buAutoNum type="arabicPeriod"/>
            </a:pPr>
            <a:r>
              <a:rPr lang="en-US" sz="1600" dirty="0" err="1">
                <a:solidFill>
                  <a:srgbClr val="000000"/>
                </a:solidFill>
                <a:latin typeface="Times New Roman" panose="02020603050405020304" pitchFamily="18" charset="0"/>
              </a:rPr>
              <a:t>Hauth</a:t>
            </a:r>
            <a:r>
              <a:rPr lang="en-US" sz="1600" dirty="0">
                <a:solidFill>
                  <a:srgbClr val="000000"/>
                </a:solidFill>
                <a:latin typeface="Times New Roman" panose="02020603050405020304" pitchFamily="18" charset="0"/>
              </a:rPr>
              <a:t> JC, </a:t>
            </a:r>
            <a:r>
              <a:rPr lang="en-US" sz="1600" dirty="0" err="1">
                <a:solidFill>
                  <a:srgbClr val="000000"/>
                </a:solidFill>
                <a:latin typeface="Times New Roman" panose="02020603050405020304" pitchFamily="18" charset="0"/>
              </a:rPr>
              <a:t>Dubard</a:t>
            </a:r>
            <a:r>
              <a:rPr lang="en-US" sz="1600" dirty="0">
                <a:solidFill>
                  <a:srgbClr val="000000"/>
                </a:solidFill>
                <a:latin typeface="Times New Roman" panose="02020603050405020304" pitchFamily="18" charset="0"/>
              </a:rPr>
              <a:t> MB. Reduced Incidence of Preterm Delivery with Metronidazole and Erythromycin in Women with Bacterial Vaginosis. </a:t>
            </a:r>
            <a:r>
              <a:rPr lang="en-US" sz="1600" i="1" dirty="0">
                <a:solidFill>
                  <a:srgbClr val="000000"/>
                </a:solidFill>
                <a:latin typeface="Times New Roman" panose="02020603050405020304" pitchFamily="18" charset="0"/>
              </a:rPr>
              <a:t>THE NEW ENGLAND JOURNAL OF MEDICINE</a:t>
            </a:r>
            <a:r>
              <a:rPr lang="en-US" sz="1600" dirty="0">
                <a:solidFill>
                  <a:srgbClr val="000000"/>
                </a:solidFill>
                <a:latin typeface="Times New Roman" panose="02020603050405020304" pitchFamily="18" charset="0"/>
              </a:rPr>
              <a:t>. 1995;333(26):5.</a:t>
            </a:r>
          </a:p>
          <a:p>
            <a:pPr fontAlgn="base">
              <a:buFont typeface="+mj-lt"/>
              <a:buAutoNum type="arabicPeriod"/>
            </a:pPr>
            <a:r>
              <a:rPr lang="en-US" sz="1600" dirty="0">
                <a:solidFill>
                  <a:srgbClr val="000000"/>
                </a:solidFill>
                <a:latin typeface="Times New Roman" panose="02020603050405020304" pitchFamily="18" charset="0"/>
              </a:rPr>
              <a:t>Hillier SL, </a:t>
            </a:r>
            <a:r>
              <a:rPr lang="en-US" sz="1600" dirty="0" err="1">
                <a:solidFill>
                  <a:srgbClr val="000000"/>
                </a:solidFill>
                <a:latin typeface="Times New Roman" panose="02020603050405020304" pitchFamily="18" charset="0"/>
              </a:rPr>
              <a:t>Krohn</a:t>
            </a:r>
            <a:r>
              <a:rPr lang="en-US" sz="1600" dirty="0">
                <a:solidFill>
                  <a:srgbClr val="000000"/>
                </a:solidFill>
                <a:latin typeface="Times New Roman" panose="02020603050405020304" pitchFamily="18" charset="0"/>
              </a:rPr>
              <a:t> MA, Edelman R, Regan JA. Association between Bacterial Vaginosis and Preterm Delivery of a Low-Birth-Weight Infant. </a:t>
            </a:r>
            <a:r>
              <a:rPr lang="en-US" sz="1600" i="1" dirty="0">
                <a:solidFill>
                  <a:srgbClr val="000000"/>
                </a:solidFill>
                <a:latin typeface="Times New Roman" panose="02020603050405020304" pitchFamily="18" charset="0"/>
              </a:rPr>
              <a:t>The New England Journal of Medicine</a:t>
            </a:r>
            <a:r>
              <a:rPr lang="en-US" sz="1600" dirty="0">
                <a:solidFill>
                  <a:srgbClr val="000000"/>
                </a:solidFill>
                <a:latin typeface="Times New Roman" panose="02020603050405020304" pitchFamily="18" charset="0"/>
              </a:rPr>
              <a:t>. 1995;333(26):6.</a:t>
            </a:r>
          </a:p>
          <a:p>
            <a:pPr fontAlgn="base">
              <a:buFont typeface="+mj-lt"/>
              <a:buAutoNum type="arabicPeriod"/>
            </a:pPr>
            <a:r>
              <a:rPr lang="en-US" sz="1600" dirty="0" err="1">
                <a:solidFill>
                  <a:srgbClr val="000000"/>
                </a:solidFill>
                <a:latin typeface="Times New Roman" panose="02020603050405020304" pitchFamily="18" charset="0"/>
              </a:rPr>
              <a:t>Leitich</a:t>
            </a:r>
            <a:r>
              <a:rPr lang="en-US" sz="1600" dirty="0">
                <a:solidFill>
                  <a:srgbClr val="000000"/>
                </a:solidFill>
                <a:latin typeface="Times New Roman" panose="02020603050405020304" pitchFamily="18" charset="0"/>
              </a:rPr>
              <a:t> H, Kiss H. Asymptomatic bacterial vaginosis and intermediate flora as risk factors for adverse pregnancy outcome. </a:t>
            </a:r>
            <a:r>
              <a:rPr lang="en-US" sz="1600" i="1" dirty="0">
                <a:solidFill>
                  <a:srgbClr val="000000"/>
                </a:solidFill>
                <a:latin typeface="Times New Roman" panose="02020603050405020304" pitchFamily="18" charset="0"/>
              </a:rPr>
              <a:t>Best Practice &amp; Research Clinical Obstetrics &amp; </a:t>
            </a:r>
            <a:r>
              <a:rPr lang="en-US" sz="1600" i="1" dirty="0" err="1">
                <a:solidFill>
                  <a:srgbClr val="000000"/>
                </a:solidFill>
                <a:latin typeface="Times New Roman" panose="02020603050405020304" pitchFamily="18" charset="0"/>
              </a:rPr>
              <a:t>Gynaecology</a:t>
            </a:r>
            <a:r>
              <a:rPr lang="en-US" sz="1600" dirty="0">
                <a:solidFill>
                  <a:srgbClr val="000000"/>
                </a:solidFill>
                <a:latin typeface="Times New Roman" panose="02020603050405020304" pitchFamily="18" charset="0"/>
              </a:rPr>
              <a:t>. 2007;21(3):375-390. doi:10.1016/j.bpobgyn.2006.12.005</a:t>
            </a:r>
          </a:p>
          <a:p>
            <a:pPr fontAlgn="base">
              <a:buFont typeface="+mj-lt"/>
              <a:buAutoNum type="arabicPeriod"/>
            </a:pPr>
            <a:r>
              <a:rPr lang="en-US" sz="1600" dirty="0" err="1">
                <a:solidFill>
                  <a:srgbClr val="000000"/>
                </a:solidFill>
                <a:latin typeface="Times New Roman" panose="02020603050405020304" pitchFamily="18" charset="0"/>
              </a:rPr>
              <a:t>Subtil</a:t>
            </a:r>
            <a:r>
              <a:rPr lang="en-US" sz="1600" dirty="0">
                <a:solidFill>
                  <a:srgbClr val="000000"/>
                </a:solidFill>
                <a:latin typeface="Times New Roman" panose="02020603050405020304" pitchFamily="18" charset="0"/>
              </a:rPr>
              <a:t> D, Brabant G, </a:t>
            </a:r>
            <a:r>
              <a:rPr lang="en-US" sz="1600" dirty="0" err="1">
                <a:solidFill>
                  <a:srgbClr val="000000"/>
                </a:solidFill>
                <a:latin typeface="Times New Roman" panose="02020603050405020304" pitchFamily="18" charset="0"/>
              </a:rPr>
              <a:t>Tilloy</a:t>
            </a:r>
            <a:r>
              <a:rPr lang="en-US" sz="1600" dirty="0">
                <a:solidFill>
                  <a:srgbClr val="000000"/>
                </a:solidFill>
                <a:latin typeface="Times New Roman" panose="02020603050405020304" pitchFamily="18" charset="0"/>
              </a:rPr>
              <a:t> E, et al. Early Clindamycin for bacterial vaginosis in pregnancy (PREMEVA): a </a:t>
            </a:r>
            <a:r>
              <a:rPr lang="en-US" sz="1600" dirty="0" err="1">
                <a:solidFill>
                  <a:srgbClr val="000000"/>
                </a:solidFill>
                <a:latin typeface="Times New Roman" panose="02020603050405020304" pitchFamily="18" charset="0"/>
              </a:rPr>
              <a:t>multicentre</a:t>
            </a:r>
            <a:r>
              <a:rPr lang="en-US" sz="1600" dirty="0">
                <a:solidFill>
                  <a:srgbClr val="000000"/>
                </a:solidFill>
                <a:latin typeface="Times New Roman" panose="02020603050405020304" pitchFamily="18" charset="0"/>
              </a:rPr>
              <a:t>, double-blind, </a:t>
            </a:r>
            <a:r>
              <a:rPr lang="en-US" sz="1600" dirty="0" err="1">
                <a:solidFill>
                  <a:srgbClr val="000000"/>
                </a:solidFill>
                <a:latin typeface="Times New Roman" panose="02020603050405020304" pitchFamily="18" charset="0"/>
              </a:rPr>
              <a:t>randomised</a:t>
            </a:r>
            <a:r>
              <a:rPr lang="en-US" sz="1600" dirty="0">
                <a:solidFill>
                  <a:srgbClr val="000000"/>
                </a:solidFill>
                <a:latin typeface="Times New Roman" panose="02020603050405020304" pitchFamily="18" charset="0"/>
              </a:rPr>
              <a:t> controlled trial. </a:t>
            </a:r>
            <a:r>
              <a:rPr lang="en-US" sz="1600" i="1" dirty="0">
                <a:solidFill>
                  <a:srgbClr val="000000"/>
                </a:solidFill>
                <a:latin typeface="Times New Roman" panose="02020603050405020304" pitchFamily="18" charset="0"/>
              </a:rPr>
              <a:t>The Lancet</a:t>
            </a:r>
            <a:r>
              <a:rPr lang="en-US" sz="1600" dirty="0">
                <a:solidFill>
                  <a:srgbClr val="000000"/>
                </a:solidFill>
                <a:latin typeface="Times New Roman" panose="02020603050405020304" pitchFamily="18" charset="0"/>
              </a:rPr>
              <a:t>. 2018;392(10160):2171-2179. doi:10.1016/S0140-6736(18)31617-9</a:t>
            </a:r>
          </a:p>
          <a:p>
            <a:pPr fontAlgn="base">
              <a:buFont typeface="+mj-lt"/>
              <a:buAutoNum type="arabicPeriod"/>
            </a:pPr>
            <a:r>
              <a:rPr lang="en-US" sz="1600" dirty="0">
                <a:solidFill>
                  <a:srgbClr val="000000"/>
                </a:solidFill>
                <a:latin typeface="Times New Roman" panose="02020603050405020304" pitchFamily="18" charset="0"/>
              </a:rPr>
              <a:t>Carey JC, Thom EA, Fischer ML. Metronidazole to Prevent Preterm Delivery in Pregnant Women with Asymptomatic Bacterial Vaginosis. </a:t>
            </a:r>
            <a:r>
              <a:rPr lang="en-US" sz="1600" i="1" dirty="0">
                <a:solidFill>
                  <a:srgbClr val="000000"/>
                </a:solidFill>
                <a:latin typeface="Times New Roman" panose="02020603050405020304" pitchFamily="18" charset="0"/>
              </a:rPr>
              <a:t>The New England Journal of Medicine</a:t>
            </a:r>
            <a:r>
              <a:rPr lang="en-US" sz="1600" dirty="0">
                <a:solidFill>
                  <a:srgbClr val="000000"/>
                </a:solidFill>
                <a:latin typeface="Times New Roman" panose="02020603050405020304" pitchFamily="18" charset="0"/>
              </a:rPr>
              <a:t>. Published online 2000:7.</a:t>
            </a:r>
          </a:p>
          <a:p>
            <a:pPr fontAlgn="base">
              <a:buFont typeface="+mj-lt"/>
              <a:buAutoNum type="arabicPeriod"/>
            </a:pPr>
            <a:r>
              <a:rPr lang="en-US" sz="1600" dirty="0">
                <a:solidFill>
                  <a:srgbClr val="000000"/>
                </a:solidFill>
                <a:latin typeface="Times New Roman" panose="02020603050405020304" pitchFamily="18" charset="0"/>
              </a:rPr>
              <a:t>Afolabi BB, Moses OE, </a:t>
            </a:r>
            <a:r>
              <a:rPr lang="en-US" sz="1600" dirty="0" err="1">
                <a:solidFill>
                  <a:srgbClr val="000000"/>
                </a:solidFill>
                <a:latin typeface="Times New Roman" panose="02020603050405020304" pitchFamily="18" charset="0"/>
              </a:rPr>
              <a:t>Oduyebo</a:t>
            </a:r>
            <a:r>
              <a:rPr lang="en-US" sz="1600" dirty="0">
                <a:solidFill>
                  <a:srgbClr val="000000"/>
                </a:solidFill>
                <a:latin typeface="Times New Roman" panose="02020603050405020304" pitchFamily="18" charset="0"/>
              </a:rPr>
              <a:t> OO. Bacterial Vaginosis and Pregnancy Outcome in Lagos, Nigeria. </a:t>
            </a:r>
            <a:r>
              <a:rPr lang="en-US" sz="1600" i="1" dirty="0">
                <a:solidFill>
                  <a:srgbClr val="000000"/>
                </a:solidFill>
                <a:latin typeface="Times New Roman" panose="02020603050405020304" pitchFamily="18" charset="0"/>
              </a:rPr>
              <a:t>Open Forum Infectious Diseases</a:t>
            </a:r>
            <a:r>
              <a:rPr lang="en-US" sz="1600" dirty="0">
                <a:solidFill>
                  <a:srgbClr val="000000"/>
                </a:solidFill>
                <a:latin typeface="Times New Roman" panose="02020603050405020304" pitchFamily="18" charset="0"/>
              </a:rPr>
              <a:t>. 2016;3(1):ofw030. doi:10.1093/</a:t>
            </a:r>
            <a:r>
              <a:rPr lang="en-US" sz="1600" dirty="0" err="1">
                <a:solidFill>
                  <a:srgbClr val="000000"/>
                </a:solidFill>
                <a:latin typeface="Times New Roman" panose="02020603050405020304" pitchFamily="18" charset="0"/>
              </a:rPr>
              <a:t>ofid</a:t>
            </a:r>
            <a:r>
              <a:rPr lang="en-US" sz="1600" dirty="0">
                <a:solidFill>
                  <a:srgbClr val="000000"/>
                </a:solidFill>
                <a:latin typeface="Times New Roman" panose="02020603050405020304" pitchFamily="18" charset="0"/>
              </a:rPr>
              <a:t>/ofw030</a:t>
            </a:r>
          </a:p>
          <a:p>
            <a:pPr fontAlgn="base">
              <a:spcAft>
                <a:spcPts val="900"/>
              </a:spcAft>
              <a:buFont typeface="+mj-lt"/>
              <a:buAutoNum type="arabicPeriod"/>
            </a:pPr>
            <a:r>
              <a:rPr lang="en-US" sz="1600" dirty="0">
                <a:solidFill>
                  <a:srgbClr val="000000"/>
                </a:solidFill>
                <a:latin typeface="Times New Roman" panose="02020603050405020304" pitchFamily="18" charset="0"/>
              </a:rPr>
              <a:t>US Preventive Services Task Force. Screening for Bacterial Vaginosis in Pregnant Persons to Prevent Preterm Delivery: US Preventive Services Task Force Recommendation Statement. </a:t>
            </a:r>
            <a:r>
              <a:rPr lang="en-US" sz="1600" i="1" dirty="0">
                <a:solidFill>
                  <a:srgbClr val="000000"/>
                </a:solidFill>
                <a:latin typeface="Times New Roman" panose="02020603050405020304" pitchFamily="18" charset="0"/>
              </a:rPr>
              <a:t>Obstetrical &amp; Gynecological Survey</a:t>
            </a:r>
            <a:r>
              <a:rPr lang="en-US" sz="1600" dirty="0">
                <a:solidFill>
                  <a:srgbClr val="000000"/>
                </a:solidFill>
                <a:latin typeface="Times New Roman" panose="02020603050405020304" pitchFamily="18" charset="0"/>
              </a:rPr>
              <a:t>. 2020;75(9):537-538. doi:10.1097/01.ogx.0000697056.13268.ec</a:t>
            </a:r>
          </a:p>
        </p:txBody>
      </p:sp>
      <p:sp>
        <p:nvSpPr>
          <p:cNvPr id="19" name="TextBox 18"/>
          <p:cNvSpPr txBox="1"/>
          <p:nvPr/>
        </p:nvSpPr>
        <p:spPr>
          <a:xfrm>
            <a:off x="0" y="839212"/>
            <a:ext cx="51206400"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Will screening women for bacterial vaginosis in pregnancy reduce the adverse outcomes of bacterial vaginosis infection in pregnancy, such as preterm delivery or low-birth-weight infants?</a:t>
            </a:r>
          </a:p>
        </p:txBody>
      </p:sp>
      <p:grpSp>
        <p:nvGrpSpPr>
          <p:cNvPr id="4" name="Group 3"/>
          <p:cNvGrpSpPr/>
          <p:nvPr/>
        </p:nvGrpSpPr>
        <p:grpSpPr>
          <a:xfrm>
            <a:off x="33137868" y="25223818"/>
            <a:ext cx="16925532" cy="9288822"/>
            <a:chOff x="33137868" y="26057632"/>
            <a:chExt cx="16925532" cy="8886607"/>
          </a:xfrm>
        </p:grpSpPr>
        <p:sp>
          <p:nvSpPr>
            <p:cNvPr id="38" name="TextBox 37"/>
            <p:cNvSpPr txBox="1"/>
            <p:nvPr/>
          </p:nvSpPr>
          <p:spPr>
            <a:xfrm>
              <a:off x="33147000" y="27200216"/>
              <a:ext cx="16916400" cy="77440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71500" indent="-571500">
                <a:buFontTx/>
                <a:buChar char="-"/>
              </a:pPr>
              <a:r>
                <a:rPr lang="en-US" sz="4000" dirty="0">
                  <a:solidFill>
                    <a:srgbClr val="000000"/>
                  </a:solidFill>
                  <a:latin typeface="Times New Roman" panose="02020603050405020304" pitchFamily="18" charset="0"/>
                </a:rPr>
                <a:t>Currently, the USPSTF recommends against screening for Bacterial Vaginosis in pregnant women not at risk for preterm delivery, citing that there is adequate evidence that shows no benefit of treatment of BV in pregnant women with low-risk of preterm birth</a:t>
              </a:r>
              <a:r>
                <a:rPr lang="en-US" sz="4000" baseline="30000" dirty="0">
                  <a:solidFill>
                    <a:srgbClr val="000000"/>
                  </a:solidFill>
                  <a:latin typeface="Times New Roman" panose="02020603050405020304" pitchFamily="18" charset="0"/>
                </a:rPr>
                <a:t>12</a:t>
              </a:r>
              <a:r>
                <a:rPr lang="en-US" sz="4000" dirty="0">
                  <a:solidFill>
                    <a:srgbClr val="000000"/>
                  </a:solidFill>
                  <a:latin typeface="Times New Roman" panose="02020603050405020304" pitchFamily="18" charset="0"/>
                </a:rPr>
                <a:t>.</a:t>
              </a:r>
              <a:endParaRPr lang="en-US" sz="4000" baseline="30000" dirty="0">
                <a:solidFill>
                  <a:srgbClr val="000000"/>
                </a:solidFill>
                <a:latin typeface="Times New Roman" panose="02020603050405020304" pitchFamily="18" charset="0"/>
              </a:endParaRPr>
            </a:p>
            <a:p>
              <a:pPr marL="571500" indent="-571500">
                <a:buFontTx/>
                <a:buChar char="-"/>
              </a:pPr>
              <a:r>
                <a:rPr lang="en-US" sz="4000" dirty="0" err="1">
                  <a:solidFill>
                    <a:srgbClr val="000000"/>
                  </a:solidFill>
                  <a:latin typeface="Times New Roman" panose="02020603050405020304" pitchFamily="18" charset="0"/>
                </a:rPr>
                <a:t>Leitich</a:t>
              </a:r>
              <a:r>
                <a:rPr lang="en-US" sz="4000">
                  <a:solidFill>
                    <a:srgbClr val="000000"/>
                  </a:solidFill>
                  <a:latin typeface="Times New Roman" panose="02020603050405020304" pitchFamily="18" charset="0"/>
                </a:rPr>
                <a:t> and </a:t>
              </a:r>
              <a:r>
                <a:rPr lang="en-US" sz="4000" dirty="0">
                  <a:solidFill>
                    <a:srgbClr val="000000"/>
                  </a:solidFill>
                  <a:latin typeface="Times New Roman" panose="02020603050405020304" pitchFamily="18" charset="0"/>
                </a:rPr>
                <a:t>Kiss that examined over 30,000 participants, there was no relationship shown between treatment of BV and decreased risk of preterm delivery and low-birth-weight. In the two blind prospective studies done by </a:t>
              </a:r>
              <a:r>
                <a:rPr lang="en-US" sz="4000" dirty="0" err="1">
                  <a:solidFill>
                    <a:srgbClr val="000000"/>
                  </a:solidFill>
                  <a:latin typeface="Times New Roman" panose="02020603050405020304" pitchFamily="18" charset="0"/>
                </a:rPr>
                <a:t>Subtil</a:t>
              </a:r>
              <a:r>
                <a:rPr lang="en-US" sz="4000" dirty="0">
                  <a:solidFill>
                    <a:srgbClr val="000000"/>
                  </a:solidFill>
                  <a:latin typeface="Times New Roman" panose="02020603050405020304" pitchFamily="18" charset="0"/>
                </a:rPr>
                <a:t> et al. and Carey et al., there was no statistically significant decrease in preterm delivery or low-birth-weight shown after treatment of BV.</a:t>
              </a:r>
            </a:p>
            <a:p>
              <a:pPr marL="571500" indent="-571500">
                <a:buFontTx/>
                <a:buChar char="-"/>
              </a:pPr>
              <a:r>
                <a:rPr lang="en-US" sz="4000" dirty="0">
                  <a:solidFill>
                    <a:srgbClr val="000000"/>
                  </a:solidFill>
                  <a:latin typeface="Times New Roman" panose="02020603050405020304" pitchFamily="18" charset="0"/>
                </a:rPr>
                <a:t>In conclusion, after a thorough literature review, the current recommendation of the USPSTF to advise against routine screening and treatment of asymptomatic bacterial vaginosis in low-risk pregnant women is valid, and screening is not shown to reduce adverse birth outcomes.</a:t>
              </a:r>
              <a:endParaRPr lang="en-US" sz="36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137868" y="26057632"/>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Conclusion</a:t>
              </a:r>
            </a:p>
          </p:txBody>
        </p:sp>
      </p:grpSp>
      <p:sp>
        <p:nvSpPr>
          <p:cNvPr id="52" name="Rectangle 51"/>
          <p:cNvSpPr/>
          <p:nvPr/>
        </p:nvSpPr>
        <p:spPr>
          <a:xfrm>
            <a:off x="18545797" y="9580995"/>
            <a:ext cx="14134859" cy="2720744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latin typeface="Times New Roman" panose="02020603050405020304" pitchFamily="18" charset="0"/>
              <a:cs typeface="Times New Roman" panose="02020603050405020304" pitchFamily="18" charset="0"/>
            </a:endParaRPr>
          </a:p>
          <a:p>
            <a:pPr marL="742950" indent="-742950">
              <a:buFontTx/>
              <a:buAutoNum type="arabicPeriod"/>
            </a:pPr>
            <a:r>
              <a:rPr lang="en-US" sz="4600" dirty="0">
                <a:solidFill>
                  <a:srgbClr val="000000"/>
                </a:solidFill>
                <a:latin typeface="Times New Roman" panose="02020603050405020304" pitchFamily="18" charset="0"/>
              </a:rPr>
              <a:t>Kiss, </a:t>
            </a:r>
            <a:r>
              <a:rPr lang="en-US" sz="4600" dirty="0" err="1">
                <a:solidFill>
                  <a:srgbClr val="000000"/>
                </a:solidFill>
                <a:latin typeface="Times New Roman" panose="02020603050405020304" pitchFamily="18" charset="0"/>
              </a:rPr>
              <a:t>Petricevic</a:t>
            </a:r>
            <a:r>
              <a:rPr lang="en-US" sz="4600" dirty="0">
                <a:solidFill>
                  <a:srgbClr val="000000"/>
                </a:solidFill>
                <a:latin typeface="Times New Roman" panose="02020603050405020304" pitchFamily="18" charset="0"/>
              </a:rPr>
              <a:t> and </a:t>
            </a:r>
            <a:r>
              <a:rPr lang="en-US" sz="4600" dirty="0" err="1">
                <a:solidFill>
                  <a:srgbClr val="000000"/>
                </a:solidFill>
                <a:latin typeface="Times New Roman" panose="02020603050405020304" pitchFamily="18" charset="0"/>
              </a:rPr>
              <a:t>Husslein</a:t>
            </a:r>
            <a:r>
              <a:rPr lang="en-US" sz="4600" dirty="0">
                <a:solidFill>
                  <a:srgbClr val="000000"/>
                </a:solidFill>
                <a:latin typeface="Times New Roman" panose="02020603050405020304" pitchFamily="18" charset="0"/>
              </a:rPr>
              <a:t> evaluated if a screening strategy for bacterial vaginosis during pregnancy will lower rates of preterm delivery among the general population. Overall, this study found 50% reduction in low-birth-weight infants in the intervention group vs the control group</a:t>
            </a:r>
            <a:r>
              <a:rPr lang="en-US" sz="4600" baseline="30000" dirty="0">
                <a:solidFill>
                  <a:srgbClr val="000000"/>
                </a:solidFill>
                <a:latin typeface="Times New Roman" panose="02020603050405020304" pitchFamily="18" charset="0"/>
              </a:rPr>
              <a:t>5</a:t>
            </a:r>
            <a:r>
              <a:rPr lang="en-US" sz="4600" dirty="0">
                <a:solidFill>
                  <a:srgbClr val="000000"/>
                </a:solidFill>
                <a:latin typeface="Times New Roman" panose="02020603050405020304" pitchFamily="18" charset="0"/>
              </a:rPr>
              <a:t>. </a:t>
            </a:r>
          </a:p>
          <a:p>
            <a:pPr marL="742950" indent="-742950">
              <a:buFontTx/>
              <a:buAutoNum type="arabicPeriod"/>
            </a:pPr>
            <a:r>
              <a:rPr lang="en-US" sz="4600" dirty="0" err="1">
                <a:solidFill>
                  <a:srgbClr val="000000"/>
                </a:solidFill>
                <a:latin typeface="Times New Roman" panose="02020603050405020304" pitchFamily="18" charset="0"/>
              </a:rPr>
              <a:t>Hauth</a:t>
            </a:r>
            <a:r>
              <a:rPr lang="en-US" sz="4600" dirty="0">
                <a:solidFill>
                  <a:srgbClr val="000000"/>
                </a:solidFill>
                <a:latin typeface="Times New Roman" panose="02020603050405020304" pitchFamily="18" charset="0"/>
              </a:rPr>
              <a:t> et al. double-blind study investigated if treatment with Metronidazole and erythromycin during the second trimester would lower the incidence of preterm delivery before 37 weeks. There was little difference in preterm delivery rates among those without BV, 22% in the treatment group compared to 25% in the control group</a:t>
            </a:r>
            <a:r>
              <a:rPr lang="en-US" sz="4600" baseline="30000" dirty="0">
                <a:solidFill>
                  <a:srgbClr val="000000"/>
                </a:solidFill>
                <a:latin typeface="Times New Roman" panose="02020603050405020304" pitchFamily="18" charset="0"/>
              </a:rPr>
              <a:t>6</a:t>
            </a:r>
            <a:r>
              <a:rPr lang="en-US" sz="4600" dirty="0">
                <a:solidFill>
                  <a:srgbClr val="000000"/>
                </a:solidFill>
                <a:latin typeface="Times New Roman" panose="02020603050405020304" pitchFamily="18" charset="0"/>
              </a:rPr>
              <a:t>.</a:t>
            </a:r>
            <a:endParaRPr lang="en-US" sz="4600" baseline="30000" dirty="0">
              <a:solidFill>
                <a:srgbClr val="000000"/>
              </a:solidFill>
              <a:latin typeface="Times New Roman" panose="02020603050405020304" pitchFamily="18" charset="0"/>
            </a:endParaRPr>
          </a:p>
          <a:p>
            <a:pPr marL="742950" indent="-742950">
              <a:buFontTx/>
              <a:buAutoNum type="arabicPeriod"/>
            </a:pPr>
            <a:r>
              <a:rPr lang="en-US" sz="4600" dirty="0">
                <a:solidFill>
                  <a:srgbClr val="000000"/>
                </a:solidFill>
                <a:latin typeface="Times New Roman" panose="02020603050405020304" pitchFamily="18" charset="0"/>
              </a:rPr>
              <a:t>Hillier et al. aimed to derive a relationship between bacterial vaginosis and preterm delivery and low-birth-weight in infants in mothers with no other risk factors for  preterm delivery.  Overall, this study found that women with BV were 40% more likely to have a preterm birth than women without BV</a:t>
            </a:r>
            <a:r>
              <a:rPr lang="en-US" sz="4600" baseline="30000" dirty="0">
                <a:solidFill>
                  <a:srgbClr val="000000"/>
                </a:solidFill>
                <a:latin typeface="Times New Roman" panose="02020603050405020304" pitchFamily="18" charset="0"/>
              </a:rPr>
              <a:t>7</a:t>
            </a:r>
            <a:r>
              <a:rPr lang="en-US" sz="4600" dirty="0">
                <a:solidFill>
                  <a:srgbClr val="000000"/>
                </a:solidFill>
                <a:latin typeface="Times New Roman" panose="02020603050405020304" pitchFamily="18" charset="0"/>
              </a:rPr>
              <a:t>. </a:t>
            </a:r>
          </a:p>
          <a:p>
            <a:pPr marL="742950" indent="-742950">
              <a:buFontTx/>
              <a:buAutoNum type="arabicPeriod"/>
            </a:pPr>
            <a:r>
              <a:rPr lang="en-US" sz="4600" dirty="0" err="1">
                <a:solidFill>
                  <a:srgbClr val="000000"/>
                </a:solidFill>
                <a:latin typeface="Times New Roman" panose="02020603050405020304" pitchFamily="18" charset="0"/>
              </a:rPr>
              <a:t>Leitich</a:t>
            </a:r>
            <a:r>
              <a:rPr lang="en-US" sz="4600" dirty="0">
                <a:solidFill>
                  <a:srgbClr val="000000"/>
                </a:solidFill>
                <a:latin typeface="Times New Roman" panose="02020603050405020304" pitchFamily="18" charset="0"/>
              </a:rPr>
              <a:t> and Kiss analyzed 32 studies containing 30,518 participants to evaluate bacterial vaginosis as a risk factor for late miscarriage or preterm delivery. This study found that screening in early pregnancy (before 15 weeks gestation) is not associated with increased risk of preterm delivery</a:t>
            </a:r>
            <a:r>
              <a:rPr lang="en-US" sz="4600" baseline="30000" dirty="0">
                <a:solidFill>
                  <a:srgbClr val="000000"/>
                </a:solidFill>
                <a:latin typeface="Times New Roman" panose="02020603050405020304" pitchFamily="18" charset="0"/>
              </a:rPr>
              <a:t>8</a:t>
            </a:r>
            <a:r>
              <a:rPr lang="en-US" sz="4600" dirty="0">
                <a:solidFill>
                  <a:srgbClr val="000000"/>
                </a:solidFill>
                <a:latin typeface="Times New Roman" panose="02020603050405020304" pitchFamily="18" charset="0"/>
              </a:rPr>
              <a:t>. </a:t>
            </a:r>
          </a:p>
          <a:p>
            <a:pPr marL="742950" indent="-742950">
              <a:buFontTx/>
              <a:buAutoNum type="arabicPeriod"/>
            </a:pPr>
            <a:r>
              <a:rPr lang="en-US" sz="4600" dirty="0" err="1">
                <a:solidFill>
                  <a:srgbClr val="000000"/>
                </a:solidFill>
                <a:latin typeface="Times New Roman" panose="02020603050405020304" pitchFamily="18" charset="0"/>
              </a:rPr>
              <a:t>Subtil</a:t>
            </a:r>
            <a:r>
              <a:rPr lang="en-US" sz="4600" dirty="0">
                <a:solidFill>
                  <a:srgbClr val="000000"/>
                </a:solidFill>
                <a:latin typeface="Times New Roman" panose="02020603050405020304" pitchFamily="18" charset="0"/>
              </a:rPr>
              <a:t> et al. double-blind control trial examined if treatment of bacterial vaginosis can reduce late miscarriage or very preterm birth. Late miscarriage or very preterm birth occurred in 1.2% of those receiving Clindamycin and 1.0% of the placebo group,</a:t>
            </a:r>
            <a:r>
              <a:rPr lang="en-US" sz="4600" baseline="30000" dirty="0">
                <a:solidFill>
                  <a:srgbClr val="000000"/>
                </a:solidFill>
                <a:latin typeface="Times New Roman" panose="02020603050405020304" pitchFamily="18" charset="0"/>
              </a:rPr>
              <a:t>9</a:t>
            </a:r>
            <a:r>
              <a:rPr lang="en-US" sz="4600" dirty="0">
                <a:solidFill>
                  <a:srgbClr val="000000"/>
                </a:solidFill>
                <a:latin typeface="Times New Roman" panose="02020603050405020304" pitchFamily="18" charset="0"/>
              </a:rPr>
              <a:t>.</a:t>
            </a:r>
            <a:endParaRPr lang="en-US" sz="4600" baseline="30000" dirty="0">
              <a:solidFill>
                <a:srgbClr val="000000"/>
              </a:solidFill>
              <a:latin typeface="Times New Roman" panose="02020603050405020304" pitchFamily="18" charset="0"/>
            </a:endParaRPr>
          </a:p>
          <a:p>
            <a:pPr marL="742950" indent="-742950">
              <a:buFontTx/>
              <a:buAutoNum type="arabicPeriod"/>
            </a:pPr>
            <a:r>
              <a:rPr lang="en-US" sz="4600" dirty="0">
                <a:solidFill>
                  <a:srgbClr val="000000"/>
                </a:solidFill>
                <a:latin typeface="Times New Roman" panose="02020603050405020304" pitchFamily="18" charset="0"/>
              </a:rPr>
              <a:t>Carey et al., evaluated the effect of treatment of BV on preterm delivery. Relative risk of preterm delivery in the Metronidazole group compared to the placebo group is 1.0 with a 95% confidence interval of 0.8-1.2</a:t>
            </a:r>
            <a:r>
              <a:rPr lang="en-US" sz="4600" baseline="30000" dirty="0">
                <a:solidFill>
                  <a:srgbClr val="000000"/>
                </a:solidFill>
                <a:latin typeface="Times New Roman" panose="02020603050405020304" pitchFamily="18" charset="0"/>
              </a:rPr>
              <a:t>10</a:t>
            </a:r>
            <a:r>
              <a:rPr lang="en-US" sz="4600" dirty="0">
                <a:solidFill>
                  <a:srgbClr val="000000"/>
                </a:solidFill>
                <a:latin typeface="Times New Roman" panose="02020603050405020304" pitchFamily="18" charset="0"/>
              </a:rPr>
              <a:t>.</a:t>
            </a:r>
            <a:endParaRPr lang="en-US" sz="4600" baseline="30000" dirty="0">
              <a:solidFill>
                <a:srgbClr val="000000"/>
              </a:solidFill>
              <a:latin typeface="Times New Roman" panose="02020603050405020304" pitchFamily="18" charset="0"/>
            </a:endParaRPr>
          </a:p>
          <a:p>
            <a:pPr marL="742950" indent="-742950">
              <a:buFontTx/>
              <a:buAutoNum type="arabicPeriod"/>
            </a:pPr>
            <a:r>
              <a:rPr lang="en-US" sz="4600" dirty="0">
                <a:solidFill>
                  <a:srgbClr val="000000"/>
                </a:solidFill>
                <a:latin typeface="Times New Roman" panose="02020603050405020304" pitchFamily="18" charset="0"/>
              </a:rPr>
              <a:t>Afolabi, Moses and </a:t>
            </a:r>
            <a:r>
              <a:rPr lang="en-US" sz="4600" dirty="0" err="1">
                <a:solidFill>
                  <a:srgbClr val="000000"/>
                </a:solidFill>
                <a:latin typeface="Times New Roman" panose="02020603050405020304" pitchFamily="18" charset="0"/>
              </a:rPr>
              <a:t>Oduye</a:t>
            </a:r>
            <a:r>
              <a:rPr lang="en-US" sz="4600" dirty="0">
                <a:solidFill>
                  <a:srgbClr val="000000"/>
                </a:solidFill>
                <a:latin typeface="Times New Roman" panose="02020603050405020304" pitchFamily="18" charset="0"/>
              </a:rPr>
              <a:t> </a:t>
            </a:r>
            <a:r>
              <a:rPr lang="en-US" sz="4600" dirty="0" err="1">
                <a:solidFill>
                  <a:srgbClr val="000000"/>
                </a:solidFill>
                <a:latin typeface="Times New Roman" panose="02020603050405020304" pitchFamily="18" charset="0"/>
              </a:rPr>
              <a:t>bo</a:t>
            </a:r>
            <a:r>
              <a:rPr lang="en-US" sz="4600" dirty="0">
                <a:solidFill>
                  <a:srgbClr val="000000"/>
                </a:solidFill>
                <a:latin typeface="Times New Roman" panose="02020603050405020304" pitchFamily="18" charset="0"/>
              </a:rPr>
              <a:t> aimed to determine an association between BV infection and preterm delivery. All women in this study were treated, and still BV infection was associated with 2.7 times increased risk of preterm delivery compared to the general population</a:t>
            </a:r>
            <a:r>
              <a:rPr lang="en-US" sz="4600" baseline="30000" dirty="0">
                <a:solidFill>
                  <a:srgbClr val="000000"/>
                </a:solidFill>
                <a:latin typeface="Times New Roman" panose="02020603050405020304" pitchFamily="18" charset="0"/>
              </a:rPr>
              <a:t>11</a:t>
            </a:r>
            <a:r>
              <a:rPr lang="en-US" sz="4600" dirty="0">
                <a:solidFill>
                  <a:srgbClr val="000000"/>
                </a:solidFill>
                <a:latin typeface="Times New Roman" panose="02020603050405020304" pitchFamily="18" charset="0"/>
              </a:rPr>
              <a:t>. </a:t>
            </a:r>
            <a:endParaRPr lang="en-US" sz="4600" dirty="0"/>
          </a:p>
        </p:txBody>
      </p:sp>
      <p:pic>
        <p:nvPicPr>
          <p:cNvPr id="3" name="Picture 2">
            <a:extLst>
              <a:ext uri="{FF2B5EF4-FFF2-40B4-BE49-F238E27FC236}">
                <a16:creationId xmlns:a16="http://schemas.microsoft.com/office/drawing/2014/main" id="{8E15A19B-9AE6-1921-65E6-A8F9E6E34DC1}"/>
              </a:ext>
            </a:extLst>
          </p:cNvPr>
          <p:cNvPicPr>
            <a:picLocks noChangeAspect="1"/>
          </p:cNvPicPr>
          <p:nvPr/>
        </p:nvPicPr>
        <p:blipFill>
          <a:blip r:embed="rId3"/>
          <a:stretch>
            <a:fillRect/>
          </a:stretch>
        </p:blipFill>
        <p:spPr>
          <a:xfrm>
            <a:off x="1273023" y="14625585"/>
            <a:ext cx="8851187" cy="6508688"/>
          </a:xfrm>
          <a:prstGeom prst="rect">
            <a:avLst/>
          </a:prstGeom>
        </p:spPr>
      </p:pic>
      <p:sp>
        <p:nvSpPr>
          <p:cNvPr id="5" name="TextBox 4">
            <a:extLst>
              <a:ext uri="{FF2B5EF4-FFF2-40B4-BE49-F238E27FC236}">
                <a16:creationId xmlns:a16="http://schemas.microsoft.com/office/drawing/2014/main" id="{D49E90B0-9E24-0C2F-FB56-0D85969D15D9}"/>
              </a:ext>
            </a:extLst>
          </p:cNvPr>
          <p:cNvSpPr txBox="1"/>
          <p:nvPr/>
        </p:nvSpPr>
        <p:spPr>
          <a:xfrm>
            <a:off x="10124209" y="15150826"/>
            <a:ext cx="7858991" cy="1015663"/>
          </a:xfrm>
          <a:prstGeom prst="rect">
            <a:avLst/>
          </a:prstGeom>
          <a:noFill/>
        </p:spPr>
        <p:txBody>
          <a:bodyPr wrap="square" rtlCol="0">
            <a:spAutoFit/>
          </a:bodyPr>
          <a:lstStyle/>
          <a:p>
            <a:r>
              <a:rPr lang="en-US" sz="2000" dirty="0" err="1">
                <a:solidFill>
                  <a:srgbClr val="222222"/>
                </a:solidFill>
                <a:latin typeface="Times New Roman" panose="02020603050405020304" pitchFamily="18" charset="0"/>
                <a:cs typeface="Times New Roman" panose="02020603050405020304" pitchFamily="18" charset="0"/>
              </a:rPr>
              <a:t>Roselletti</a:t>
            </a:r>
            <a:r>
              <a:rPr lang="en-US" sz="2000" dirty="0">
                <a:solidFill>
                  <a:srgbClr val="222222"/>
                </a:solidFill>
                <a:latin typeface="Times New Roman" panose="02020603050405020304" pitchFamily="18" charset="0"/>
                <a:cs typeface="Times New Roman" panose="02020603050405020304" pitchFamily="18" charset="0"/>
              </a:rPr>
              <a:t>, E., </a:t>
            </a:r>
            <a:r>
              <a:rPr lang="en-US" sz="2000" dirty="0" err="1">
                <a:solidFill>
                  <a:srgbClr val="222222"/>
                </a:solidFill>
                <a:latin typeface="Times New Roman" panose="02020603050405020304" pitchFamily="18" charset="0"/>
                <a:cs typeface="Times New Roman" panose="02020603050405020304" pitchFamily="18" charset="0"/>
              </a:rPr>
              <a:t>Sabbatini</a:t>
            </a:r>
            <a:r>
              <a:rPr lang="en-US" sz="2000" dirty="0">
                <a:solidFill>
                  <a:srgbClr val="222222"/>
                </a:solidFill>
                <a:latin typeface="Times New Roman" panose="02020603050405020304" pitchFamily="18" charset="0"/>
                <a:cs typeface="Times New Roman" panose="02020603050405020304" pitchFamily="18" charset="0"/>
              </a:rPr>
              <a:t>, S., </a:t>
            </a:r>
            <a:r>
              <a:rPr lang="en-US" sz="2000" dirty="0" err="1">
                <a:solidFill>
                  <a:srgbClr val="222222"/>
                </a:solidFill>
                <a:latin typeface="Times New Roman" panose="02020603050405020304" pitchFamily="18" charset="0"/>
                <a:cs typeface="Times New Roman" panose="02020603050405020304" pitchFamily="18" charset="0"/>
              </a:rPr>
              <a:t>Perito</a:t>
            </a:r>
            <a:r>
              <a:rPr lang="en-US" sz="2000" dirty="0">
                <a:solidFill>
                  <a:srgbClr val="222222"/>
                </a:solidFill>
                <a:latin typeface="Times New Roman" panose="02020603050405020304" pitchFamily="18" charset="0"/>
                <a:cs typeface="Times New Roman" panose="02020603050405020304" pitchFamily="18" charset="0"/>
              </a:rPr>
              <a:t>, S. </a:t>
            </a:r>
            <a:r>
              <a:rPr lang="en-US" sz="2000" i="1" dirty="0">
                <a:solidFill>
                  <a:srgbClr val="222222"/>
                </a:solidFill>
                <a:latin typeface="Times New Roman" panose="02020603050405020304" pitchFamily="18" charset="0"/>
                <a:cs typeface="Times New Roman" panose="02020603050405020304" pitchFamily="18" charset="0"/>
              </a:rPr>
              <a:t>et al.</a:t>
            </a:r>
            <a:r>
              <a:rPr lang="en-US" sz="2000" dirty="0">
                <a:solidFill>
                  <a:srgbClr val="222222"/>
                </a:solidFill>
                <a:latin typeface="Times New Roman" panose="02020603050405020304" pitchFamily="18" charset="0"/>
                <a:cs typeface="Times New Roman" panose="02020603050405020304" pitchFamily="18" charset="0"/>
              </a:rPr>
              <a:t> Apoptosis of vaginal epithelial cells in clinical samples from women with diagnosed bacterial vaginosis. </a:t>
            </a:r>
          </a:p>
          <a:p>
            <a:r>
              <a:rPr lang="en-US" sz="2000" i="1" dirty="0">
                <a:solidFill>
                  <a:srgbClr val="222222"/>
                </a:solidFill>
                <a:latin typeface="Times New Roman" panose="02020603050405020304" pitchFamily="18" charset="0"/>
                <a:cs typeface="Times New Roman" panose="02020603050405020304" pitchFamily="18" charset="0"/>
              </a:rPr>
              <a:t>Sci Rep</a:t>
            </a:r>
            <a:r>
              <a:rPr lang="en-US" sz="2000" dirty="0">
                <a:solidFill>
                  <a:srgbClr val="222222"/>
                </a:solidFill>
                <a:latin typeface="Times New Roman" panose="02020603050405020304" pitchFamily="18" charset="0"/>
                <a:cs typeface="Times New Roman" panose="02020603050405020304" pitchFamily="18" charset="0"/>
              </a:rPr>
              <a:t> </a:t>
            </a:r>
            <a:r>
              <a:rPr lang="en-US" sz="2000" b="1" dirty="0">
                <a:solidFill>
                  <a:srgbClr val="222222"/>
                </a:solidFill>
                <a:latin typeface="Times New Roman" panose="02020603050405020304" pitchFamily="18" charset="0"/>
                <a:cs typeface="Times New Roman" panose="02020603050405020304" pitchFamily="18" charset="0"/>
              </a:rPr>
              <a:t>10, </a:t>
            </a:r>
            <a:r>
              <a:rPr lang="en-US" sz="2000" dirty="0">
                <a:solidFill>
                  <a:srgbClr val="222222"/>
                </a:solidFill>
                <a:latin typeface="Times New Roman" panose="02020603050405020304" pitchFamily="18" charset="0"/>
                <a:cs typeface="Times New Roman" panose="02020603050405020304" pitchFamily="18" charset="0"/>
              </a:rPr>
              <a:t>1978 (2020). https://</a:t>
            </a:r>
            <a:r>
              <a:rPr lang="en-US" sz="2000" dirty="0" err="1">
                <a:solidFill>
                  <a:srgbClr val="222222"/>
                </a:solidFill>
                <a:latin typeface="Times New Roman" panose="02020603050405020304" pitchFamily="18" charset="0"/>
                <a:cs typeface="Times New Roman" panose="02020603050405020304" pitchFamily="18" charset="0"/>
              </a:rPr>
              <a:t>doi.org</a:t>
            </a:r>
            <a:r>
              <a:rPr lang="en-US" sz="2000" dirty="0">
                <a:solidFill>
                  <a:srgbClr val="222222"/>
                </a:solidFill>
                <a:latin typeface="Times New Roman" panose="02020603050405020304" pitchFamily="18" charset="0"/>
                <a:cs typeface="Times New Roman" panose="02020603050405020304" pitchFamily="18" charset="0"/>
              </a:rPr>
              <a:t>/10.1038/s41598-020-58862-2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12277</TotalTime>
  <Words>1450</Words>
  <Application>Microsoft Macintosh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Lauren Greiner</cp:lastModifiedBy>
  <cp:revision>134</cp:revision>
  <dcterms:created xsi:type="dcterms:W3CDTF">2017-04-15T00:49:32Z</dcterms:created>
  <dcterms:modified xsi:type="dcterms:W3CDTF">2022-04-23T23:25:58Z</dcterms:modified>
  <cp:category/>
</cp:coreProperties>
</file>