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Average"/>
      <p:regular r:id="rId15"/>
    </p:embeddedFont>
    <p:embeddedFont>
      <p:font typeface="Oswald"/>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46A85D2-FA2C-4237-A87E-F1AAFB2D0B07}">
  <a:tblStyle styleId="{246A85D2-FA2C-4237-A87E-F1AAFB2D0B07}"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Average-regular.fntdata"/><Relationship Id="rId14" Type="http://schemas.openxmlformats.org/officeDocument/2006/relationships/slide" Target="slides/slide8.xml"/><Relationship Id="rId17" Type="http://schemas.openxmlformats.org/officeDocument/2006/relationships/font" Target="fonts/Oswald-bold.fntdata"/><Relationship Id="rId16" Type="http://schemas.openxmlformats.org/officeDocument/2006/relationships/font" Target="fonts/Oswald-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a36449faf_1_13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a36449faf_1_13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a36449faf_1_13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a36449faf_1_13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Amplification model- </a:t>
            </a:r>
            <a:r>
              <a:rPr lang="en" sz="1200">
                <a:solidFill>
                  <a:schemeClr val="dk1"/>
                </a:solidFill>
                <a:latin typeface="Times New Roman"/>
                <a:ea typeface="Times New Roman"/>
                <a:cs typeface="Times New Roman"/>
                <a:sym typeface="Times New Roman"/>
              </a:rPr>
              <a:t>According to Agnone, public opinion on pressing issues are amplified by social pressures, such as protests. Therefore, social movements impact changes in law and public policy by increasing awareness of the issues by legislators and those in positions of authority.</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Types of dissent-  Dutiful, Disruptive, and Dangerous.</a:t>
            </a:r>
            <a:r>
              <a:rPr lang="en" sz="1200">
                <a:solidFill>
                  <a:schemeClr val="dk1"/>
                </a:solidFill>
                <a:highlight>
                  <a:srgbClr val="FFFFFF"/>
                </a:highlight>
                <a:latin typeface="Times New Roman"/>
                <a:ea typeface="Times New Roman"/>
                <a:cs typeface="Times New Roman"/>
                <a:sym typeface="Times New Roman"/>
              </a:rPr>
              <a:t> Dutiful dissent works within the existing systems and power structures. Disruptive dissent contests existing social norms and policy practices to redirect policy outcomes. Dangerous dissent creates new, alternative systems which destabilize existing power structures. All of these forms of dissent have risks and benefits which is why they must be used interchangeably in order to create a more effective movement</a:t>
            </a:r>
            <a:endParaRPr sz="1200">
              <a:solidFill>
                <a:schemeClr val="dk1"/>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highlight>
                  <a:srgbClr val="FFFFFF"/>
                </a:highlight>
                <a:latin typeface="Times New Roman"/>
                <a:ea typeface="Times New Roman"/>
                <a:cs typeface="Times New Roman"/>
                <a:sym typeface="Times New Roman"/>
              </a:rPr>
              <a:t>Effects of counter </a:t>
            </a:r>
            <a:r>
              <a:rPr lang="en" sz="1200">
                <a:solidFill>
                  <a:schemeClr val="dk1"/>
                </a:solidFill>
                <a:highlight>
                  <a:srgbClr val="FFFFFF"/>
                </a:highlight>
                <a:latin typeface="Times New Roman"/>
                <a:ea typeface="Times New Roman"/>
                <a:cs typeface="Times New Roman"/>
                <a:sym typeface="Times New Roman"/>
              </a:rPr>
              <a:t>movements</a:t>
            </a:r>
            <a:r>
              <a:rPr lang="en" sz="1200">
                <a:solidFill>
                  <a:schemeClr val="dk1"/>
                </a:solidFill>
                <a:highlight>
                  <a:srgbClr val="FFFFFF"/>
                </a:highlight>
                <a:latin typeface="Times New Roman"/>
                <a:ea typeface="Times New Roman"/>
                <a:cs typeface="Times New Roman"/>
                <a:sym typeface="Times New Roman"/>
              </a:rPr>
              <a:t>- in the presence of a counter-movement, a social movement organization will change the way it organizes and operates which changes the way in which it affects policy</a:t>
            </a:r>
            <a:endParaRPr sz="1200">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7a36449faf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a36449faf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7a36449faf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a36449faf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7a36449faf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7a36449faf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5955df39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5955df39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5955df39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5955df3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Stonewall to the Present: An Analysis of the LGBT Rights Movement and U.S. Public Policy</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Jake Mericle</a:t>
            </a:r>
            <a:endParaRPr/>
          </a:p>
        </p:txBody>
      </p:sp>
      <p:pic>
        <p:nvPicPr>
          <p:cNvPr id="61" name="Google Shape;61;p13"/>
          <p:cNvPicPr preferRelativeResize="0"/>
          <p:nvPr/>
        </p:nvPicPr>
        <p:blipFill>
          <a:blip r:embed="rId3">
            <a:alphaModFix/>
          </a:blip>
          <a:stretch>
            <a:fillRect/>
          </a:stretch>
        </p:blipFill>
        <p:spPr>
          <a:xfrm>
            <a:off x="671254" y="2847700"/>
            <a:ext cx="2554624" cy="1446951"/>
          </a:xfrm>
          <a:prstGeom prst="rect">
            <a:avLst/>
          </a:prstGeom>
          <a:noFill/>
          <a:ln>
            <a:noFill/>
          </a:ln>
        </p:spPr>
      </p:pic>
      <p:pic>
        <p:nvPicPr>
          <p:cNvPr id="62" name="Google Shape;62;p13"/>
          <p:cNvPicPr preferRelativeResize="0"/>
          <p:nvPr/>
        </p:nvPicPr>
        <p:blipFill>
          <a:blip r:embed="rId4">
            <a:alphaModFix/>
          </a:blip>
          <a:stretch>
            <a:fillRect/>
          </a:stretch>
        </p:blipFill>
        <p:spPr>
          <a:xfrm>
            <a:off x="5811225" y="2847699"/>
            <a:ext cx="2661526" cy="1492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a:t>
            </a:r>
            <a:endParaRPr/>
          </a:p>
        </p:txBody>
      </p:sp>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modern LGBT rights movement began in 1969 with the Stonewall Riots</a:t>
            </a:r>
            <a:endParaRPr/>
          </a:p>
          <a:p>
            <a:pPr indent="-342900" lvl="0" marL="457200" rtl="0" algn="l">
              <a:spcBef>
                <a:spcPts val="0"/>
              </a:spcBef>
              <a:spcAft>
                <a:spcPts val="0"/>
              </a:spcAft>
              <a:buSzPts val="1800"/>
              <a:buChar char="●"/>
            </a:pPr>
            <a:r>
              <a:rPr lang="en"/>
              <a:t>Question</a:t>
            </a:r>
            <a:r>
              <a:rPr lang="en"/>
              <a:t>: To what extent has the LGBT rights movement affected U.S. policy and public opinion on LGBT issues?</a:t>
            </a:r>
            <a:endParaRPr/>
          </a:p>
          <a:p>
            <a:pPr indent="-355600" lvl="0" marL="457200" rtl="0" algn="just">
              <a:lnSpc>
                <a:spcPct val="115000"/>
              </a:lnSpc>
              <a:spcBef>
                <a:spcPts val="0"/>
              </a:spcBef>
              <a:spcAft>
                <a:spcPts val="0"/>
              </a:spcAft>
              <a:buSzPts val="2000"/>
              <a:buChar char="●"/>
            </a:pPr>
            <a:r>
              <a:rPr lang="en"/>
              <a:t>Power is the ability of the movement to create desired effects in public policy and the ability to influence public opinion</a:t>
            </a:r>
            <a:endParaRPr/>
          </a:p>
          <a:p>
            <a:pPr indent="-355600" lvl="0" marL="457200" rtl="0" algn="just">
              <a:spcBef>
                <a:spcPts val="0"/>
              </a:spcBef>
              <a:spcAft>
                <a:spcPts val="0"/>
              </a:spcAft>
              <a:buSzPts val="2000"/>
              <a:buChar char="●"/>
            </a:pPr>
            <a:r>
              <a:rPr lang="en"/>
              <a:t>Importance will be defined as recognition of individual or group actors in bringing about change in public policy and public opinion and evidence of direct links between the movement and policy changes</a:t>
            </a:r>
            <a:endParaRPr sz="2000"/>
          </a:p>
          <a:p>
            <a:pPr indent="-342900" lvl="0" marL="457200" rtl="0" algn="l">
              <a:spcBef>
                <a:spcPts val="0"/>
              </a:spcBef>
              <a:spcAft>
                <a:spcPts val="0"/>
              </a:spcAft>
              <a:buSzPts val="1800"/>
              <a:buChar char="●"/>
            </a:pPr>
            <a:r>
              <a:rPr lang="en"/>
              <a:t>The LGBT rights movement has been powerful in bringing about changes in U.S. policy and public opinion and has been an important factor in those changes.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Literature Review</a:t>
            </a:r>
            <a:endParaRPr/>
          </a:p>
        </p:txBody>
      </p:sp>
      <p:sp>
        <p:nvSpPr>
          <p:cNvPr id="74" name="Google Shape;74;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Scholars largely agree that social </a:t>
            </a:r>
            <a:r>
              <a:rPr lang="en"/>
              <a:t>movements do influence policy and public opinion, however there is disagreement over the specific effects of social movements and </a:t>
            </a:r>
            <a:r>
              <a:rPr b="1" i="1" lang="en"/>
              <a:t>how</a:t>
            </a:r>
            <a:r>
              <a:rPr lang="en"/>
              <a:t> they influence policy </a:t>
            </a:r>
            <a:endParaRPr/>
          </a:p>
          <a:p>
            <a:pPr indent="-342900" lvl="1" marL="914400" rtl="0" algn="l">
              <a:spcBef>
                <a:spcPts val="0"/>
              </a:spcBef>
              <a:spcAft>
                <a:spcPts val="0"/>
              </a:spcAft>
              <a:buSzPts val="1800"/>
              <a:buChar char="○"/>
            </a:pPr>
            <a:r>
              <a:rPr lang="en" sz="1800"/>
              <a:t>Theories of how social movements influence policy (amplification model, types of dissent, effects of counter movements) </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Analytic Framework</a:t>
            </a:r>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57200" lvl="0" marL="0" rtl="0" algn="just">
              <a:lnSpc>
                <a:spcPct val="115000"/>
              </a:lnSpc>
              <a:spcBef>
                <a:spcPts val="0"/>
              </a:spcBef>
              <a:spcAft>
                <a:spcPts val="0"/>
              </a:spcAft>
              <a:buNone/>
            </a:pPr>
            <a:r>
              <a:rPr lang="en" sz="1600"/>
              <a:t>Based on the literature, power and importance are integral to a social movement’s success in changing law and public policy.</a:t>
            </a:r>
            <a:endParaRPr sz="1600"/>
          </a:p>
          <a:p>
            <a:pPr indent="-355600" lvl="0" marL="457200" rtl="0" algn="just">
              <a:lnSpc>
                <a:spcPct val="115000"/>
              </a:lnSpc>
              <a:spcBef>
                <a:spcPts val="0"/>
              </a:spcBef>
              <a:spcAft>
                <a:spcPts val="0"/>
              </a:spcAft>
              <a:buSzPts val="2000"/>
              <a:buChar char="●"/>
            </a:pPr>
            <a:r>
              <a:rPr lang="en" sz="1600"/>
              <a:t>Power will be defined as the ability to create desired effects in public policy and the ability to influence public opinion</a:t>
            </a:r>
            <a:endParaRPr sz="1600"/>
          </a:p>
          <a:p>
            <a:pPr indent="-355600" lvl="0" marL="457200" rtl="0" algn="just">
              <a:lnSpc>
                <a:spcPct val="115000"/>
              </a:lnSpc>
              <a:spcBef>
                <a:spcPts val="0"/>
              </a:spcBef>
              <a:spcAft>
                <a:spcPts val="0"/>
              </a:spcAft>
              <a:buSzPts val="2000"/>
              <a:buChar char="●"/>
            </a:pPr>
            <a:r>
              <a:rPr lang="en" sz="1600"/>
              <a:t>Importance will be defined as recognition of individual or group actors in bringing about change in public policy and public opinion and evidence of direct links between the movement and policy changes</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 Process Tracing</a:t>
            </a:r>
            <a:endParaRPr/>
          </a:p>
        </p:txBody>
      </p:sp>
      <p:sp>
        <p:nvSpPr>
          <p:cNvPr id="86" name="Google Shape;86;p17"/>
          <p:cNvSpPr txBox="1"/>
          <p:nvPr>
            <p:ph idx="1" type="body"/>
          </p:nvPr>
        </p:nvSpPr>
        <p:spPr>
          <a:xfrm>
            <a:off x="311700" y="11398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graphicFrame>
        <p:nvGraphicFramePr>
          <p:cNvPr id="87" name="Google Shape;87;p17"/>
          <p:cNvGraphicFramePr/>
          <p:nvPr/>
        </p:nvGraphicFramePr>
        <p:xfrm>
          <a:off x="1600200" y="1017725"/>
          <a:ext cx="3000000" cy="3000000"/>
        </p:xfrm>
        <a:graphic>
          <a:graphicData uri="http://schemas.openxmlformats.org/drawingml/2006/table">
            <a:tbl>
              <a:tblPr>
                <a:noFill/>
                <a:tableStyleId>{246A85D2-FA2C-4237-A87E-F1AAFB2D0B07}</a:tableStyleId>
              </a:tblPr>
              <a:tblGrid>
                <a:gridCol w="1746675"/>
                <a:gridCol w="4196925"/>
              </a:tblGrid>
              <a:tr h="12700">
                <a:tc>
                  <a:txBody>
                    <a:bodyPr/>
                    <a:lstStyle/>
                    <a:p>
                      <a:pPr indent="0" lvl="0" marL="0" rtl="0" algn="l">
                        <a:spcBef>
                          <a:spcPts val="0"/>
                        </a:spcBef>
                        <a:spcAft>
                          <a:spcPts val="0"/>
                        </a:spcAft>
                        <a:buNone/>
                      </a:pPr>
                      <a:r>
                        <a:rPr b="1" lang="en">
                          <a:solidFill>
                            <a:srgbClr val="FFFFFF"/>
                          </a:solidFill>
                          <a:latin typeface="Times New Roman"/>
                          <a:ea typeface="Times New Roman"/>
                          <a:cs typeface="Times New Roman"/>
                          <a:sym typeface="Times New Roman"/>
                        </a:rPr>
                        <a:t>Variables</a:t>
                      </a:r>
                      <a:endParaRPr b="1">
                        <a:solidFill>
                          <a:srgbClr val="FFFFFF"/>
                        </a:solidFill>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b="1" lang="en">
                          <a:solidFill>
                            <a:srgbClr val="FFFFFF"/>
                          </a:solidFill>
                          <a:latin typeface="Times New Roman"/>
                          <a:ea typeface="Times New Roman"/>
                          <a:cs typeface="Times New Roman"/>
                          <a:sym typeface="Times New Roman"/>
                        </a:rPr>
                        <a:t>Measurement</a:t>
                      </a:r>
                      <a:endParaRPr b="1">
                        <a:solidFill>
                          <a:srgbClr val="FFFFFF"/>
                        </a:solidFill>
                        <a:latin typeface="Times New Roman"/>
                        <a:ea typeface="Times New Roman"/>
                        <a:cs typeface="Times New Roman"/>
                        <a:sym typeface="Times New Roman"/>
                      </a:endParaRPr>
                    </a:p>
                  </a:txBody>
                  <a:tcPr marT="63500" marB="63500" marR="63500" marL="63500"/>
                </a:tc>
              </a:tr>
              <a:tr h="1481050">
                <a:tc>
                  <a:txBody>
                    <a:bodyPr/>
                    <a:lstStyle/>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Power</a:t>
                      </a:r>
                      <a:endParaRPr>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Policy changes- Supreme Court Cases, Acts of Congress, Executive Orders pertaining to LGBT rights that have a significant effect on those rights</a:t>
                      </a:r>
                      <a:endParaRPr>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Public Opinion- Public polling since 1969 about American attitudes on LGBT rights</a:t>
                      </a:r>
                      <a:endParaRPr>
                        <a:solidFill>
                          <a:srgbClr val="FFFFFF"/>
                        </a:solidFill>
                        <a:latin typeface="Times New Roman"/>
                        <a:ea typeface="Times New Roman"/>
                        <a:cs typeface="Times New Roman"/>
                        <a:sym typeface="Times New Roman"/>
                      </a:endParaRPr>
                    </a:p>
                  </a:txBody>
                  <a:tcPr marT="63500" marB="63500" marR="63500" marL="63500"/>
                </a:tc>
              </a:tr>
              <a:tr h="1720925">
                <a:tc>
                  <a:txBody>
                    <a:bodyPr/>
                    <a:lstStyle/>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Importance</a:t>
                      </a:r>
                      <a:endParaRPr>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Recognition- Media coverage of the movement and policy changes and policy reasons (Supreme Court policy reasons or statements of purpose in Acts of Congress or Executive Orders) that identify the work of the movement and its actors </a:t>
                      </a:r>
                      <a:endParaRPr>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rPr lang="en">
                          <a:solidFill>
                            <a:srgbClr val="FFFFFF"/>
                          </a:solidFill>
                          <a:latin typeface="Times New Roman"/>
                          <a:ea typeface="Times New Roman"/>
                          <a:cs typeface="Times New Roman"/>
                          <a:sym typeface="Times New Roman"/>
                        </a:rPr>
                        <a:t>Policy Impact- LGBT lobbying organizations</a:t>
                      </a:r>
                      <a:endParaRPr>
                        <a:solidFill>
                          <a:srgbClr val="FFFFFF"/>
                        </a:solidFill>
                        <a:latin typeface="Times New Roman"/>
                        <a:ea typeface="Times New Roman"/>
                        <a:cs typeface="Times New Roman"/>
                        <a:sym typeface="Times New Roman"/>
                      </a:endParaRPr>
                    </a:p>
                  </a:txBody>
                  <a:tcPr marT="63500" marB="63500" marR="63500" marL="6350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Findings</a:t>
            </a:r>
            <a:endParaRPr/>
          </a:p>
        </p:txBody>
      </p:sp>
      <p:sp>
        <p:nvSpPr>
          <p:cNvPr id="93" name="Google Shape;93;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Char char="●"/>
            </a:pPr>
            <a:r>
              <a:rPr lang="en" sz="2100"/>
              <a:t>Power</a:t>
            </a:r>
            <a:endParaRPr sz="2100"/>
          </a:p>
          <a:p>
            <a:pPr indent="-336550" lvl="1" marL="914400" rtl="0" algn="l">
              <a:spcBef>
                <a:spcPts val="0"/>
              </a:spcBef>
              <a:spcAft>
                <a:spcPts val="0"/>
              </a:spcAft>
              <a:buSzPts val="1700"/>
              <a:buChar char="○"/>
            </a:pPr>
            <a:r>
              <a:rPr lang="en" sz="1700"/>
              <a:t>Supreme Court decisions trend toward the positive for the movement</a:t>
            </a:r>
            <a:endParaRPr sz="1700"/>
          </a:p>
          <a:p>
            <a:pPr indent="-336550" lvl="1" marL="914400" rtl="0" algn="l">
              <a:spcBef>
                <a:spcPts val="0"/>
              </a:spcBef>
              <a:spcAft>
                <a:spcPts val="0"/>
              </a:spcAft>
              <a:buSzPts val="1700"/>
              <a:buChar char="○"/>
            </a:pPr>
            <a:r>
              <a:rPr lang="en" sz="1700"/>
              <a:t>Gay and trans military bans repealed</a:t>
            </a:r>
            <a:endParaRPr sz="1700"/>
          </a:p>
          <a:p>
            <a:pPr indent="-336550" lvl="1" marL="914400" rtl="0" algn="l">
              <a:spcBef>
                <a:spcPts val="0"/>
              </a:spcBef>
              <a:spcAft>
                <a:spcPts val="0"/>
              </a:spcAft>
              <a:buSzPts val="1700"/>
              <a:buChar char="○"/>
            </a:pPr>
            <a:r>
              <a:rPr lang="en" sz="1700"/>
              <a:t>Public opinion on LGBT issues trends positively for the movement</a:t>
            </a:r>
            <a:endParaRPr sz="1700"/>
          </a:p>
          <a:p>
            <a:pPr indent="-361950" lvl="0" marL="457200" rtl="0" algn="l">
              <a:spcBef>
                <a:spcPts val="0"/>
              </a:spcBef>
              <a:spcAft>
                <a:spcPts val="0"/>
              </a:spcAft>
              <a:buSzPts val="2100"/>
              <a:buChar char="●"/>
            </a:pPr>
            <a:r>
              <a:rPr lang="en" sz="2100"/>
              <a:t>Importance</a:t>
            </a:r>
            <a:endParaRPr sz="2100"/>
          </a:p>
          <a:p>
            <a:pPr indent="-336550" lvl="1" marL="914400" rtl="0" algn="l">
              <a:spcBef>
                <a:spcPts val="0"/>
              </a:spcBef>
              <a:spcAft>
                <a:spcPts val="0"/>
              </a:spcAft>
              <a:buSzPts val="1700"/>
              <a:buChar char="○"/>
            </a:pPr>
            <a:r>
              <a:rPr lang="en" sz="1700"/>
              <a:t>News media recognizes the role of the movement in changing policy and public opinion</a:t>
            </a:r>
            <a:endParaRPr sz="1700"/>
          </a:p>
          <a:p>
            <a:pPr indent="-336550" lvl="1" marL="914400" rtl="0" algn="l">
              <a:spcBef>
                <a:spcPts val="0"/>
              </a:spcBef>
              <a:spcAft>
                <a:spcPts val="0"/>
              </a:spcAft>
              <a:buSzPts val="1700"/>
              <a:buChar char="○"/>
            </a:pPr>
            <a:r>
              <a:rPr lang="en" sz="1700"/>
              <a:t>Supreme Court and Congress, by discussing history of movement, recognize the positive climate it has created </a:t>
            </a:r>
            <a:r>
              <a:rPr lang="en" sz="1700"/>
              <a:t>which</a:t>
            </a:r>
            <a:r>
              <a:rPr lang="en" sz="1700"/>
              <a:t> can justify decisions to expand equality</a:t>
            </a:r>
            <a:endParaRPr sz="1700"/>
          </a:p>
          <a:p>
            <a:pPr indent="-336550" lvl="1" marL="914400" rtl="0" algn="l">
              <a:spcBef>
                <a:spcPts val="0"/>
              </a:spcBef>
              <a:spcAft>
                <a:spcPts val="0"/>
              </a:spcAft>
              <a:buSzPts val="1700"/>
              <a:buChar char="○"/>
            </a:pPr>
            <a:r>
              <a:rPr lang="en" sz="1700"/>
              <a:t>LGBT organizations have large followings and are financially powerful </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Findings: Chart 1</a:t>
            </a:r>
            <a:endParaRPr>
              <a:solidFill>
                <a:srgbClr val="000000"/>
              </a:solidFill>
            </a:endParaRPr>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0" name="Google Shape;100;p19"/>
          <p:cNvPicPr preferRelativeResize="0"/>
          <p:nvPr/>
        </p:nvPicPr>
        <p:blipFill>
          <a:blip r:embed="rId3">
            <a:alphaModFix/>
          </a:blip>
          <a:stretch>
            <a:fillRect/>
          </a:stretch>
        </p:blipFill>
        <p:spPr>
          <a:xfrm>
            <a:off x="1143000" y="290675"/>
            <a:ext cx="6858000" cy="5004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7200"/>
              <a:t>Questions?</a:t>
            </a:r>
            <a:endParaRPr sz="7200"/>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