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3"/>
    <p:restoredTop sz="98776" autoAdjust="0"/>
  </p:normalViewPr>
  <p:slideViewPr>
    <p:cSldViewPr>
      <p:cViewPr>
        <p:scale>
          <a:sx n="30" d="100"/>
          <a:sy n="30" d="100"/>
        </p:scale>
        <p:origin x="472" y="328"/>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4/21/21</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800" y="8305800"/>
            <a:ext cx="1691640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66800" y="9525000"/>
            <a:ext cx="16916400" cy="95102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p>
          <a:p>
            <a:pPr>
              <a:buSzPct val="100000"/>
              <a:defRPr/>
            </a:pPr>
            <a:r>
              <a:rPr lang="en-US" sz="4000" dirty="0"/>
              <a:t>Diabetes is a disease that affects a multitude of people across the world, and with a large variety of complications that results from uncontrolled glucose levels, including amputations. This study was done to assess the likelihood of reducing re-amputations rates with a prescribed exercise regimen. Studies that indirectly addressed the topic found, but no direct study on ambulation rates in regards to amputations were able to be located. What was found was several studies finding that re-amputations rates were most often due to infection of the initial amputation, or the surgeons had amputated at the wrong location, and not progression of the Peripheral Vascular Disease, as the premise of the question surmised. </a:t>
            </a:r>
            <a:endParaRPr lang="en-US" sz="4400" dirty="0">
              <a:solidFill>
                <a:schemeClr val="tx1"/>
              </a:solidFill>
            </a:endParaRPr>
          </a:p>
          <a:p>
            <a:endParaRPr lang="en-US" sz="4400" dirty="0">
              <a:solidFill>
                <a:schemeClr val="tx1"/>
              </a:solidFill>
            </a:endParaRPr>
          </a:p>
          <a:p>
            <a:endParaRPr lang="en-US" sz="1400" dirty="0"/>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a:p>
            <a:pPr algn="just"/>
            <a:endParaRPr lang="en-US" sz="2000" dirty="0">
              <a:latin typeface="+mj-lt"/>
              <a:cs typeface="Arial" panose="020B0604020202020204" pitchFamily="34" charset="0"/>
            </a:endParaRPr>
          </a:p>
        </p:txBody>
      </p:sp>
      <p:sp>
        <p:nvSpPr>
          <p:cNvPr id="20" name="TextBox 19"/>
          <p:cNvSpPr txBox="1"/>
          <p:nvPr/>
        </p:nvSpPr>
        <p:spPr>
          <a:xfrm>
            <a:off x="11608981" y="3886200"/>
            <a:ext cx="27988438" cy="4875181"/>
          </a:xfrm>
          <a:prstGeom prst="rect">
            <a:avLst/>
          </a:prstGeom>
          <a:noFill/>
        </p:spPr>
        <p:txBody>
          <a:bodyPr wrap="square" rtlCol="0">
            <a:spAutoFit/>
          </a:bodyPr>
          <a:lstStyle/>
          <a:p>
            <a:pPr algn="ctr"/>
            <a:r>
              <a:rPr lang="en-US" sz="9000" b="1" dirty="0">
                <a:latin typeface="+mj-lt"/>
                <a:cs typeface="Arial"/>
              </a:rPr>
              <a:t>Mike Coleman, MMS (c)</a:t>
            </a:r>
          </a:p>
          <a:p>
            <a:pPr algn="ctr"/>
            <a:endParaRPr lang="en-US" sz="1400" b="1" dirty="0">
              <a:latin typeface="+mj-lt"/>
              <a:cs typeface="Arial"/>
            </a:endParaRPr>
          </a:p>
          <a:p>
            <a:pPr algn="ctr">
              <a:lnSpc>
                <a:spcPct val="80000"/>
              </a:lnSpc>
            </a:pPr>
            <a:r>
              <a:rPr lang="en-US" sz="8000" b="1" dirty="0">
                <a:latin typeface="+mj-lt"/>
                <a:cs typeface="Arial"/>
              </a:rPr>
              <a:t>Faculty Advisor:  Dr. Kevin Basile, MD</a:t>
            </a:r>
          </a:p>
          <a:p>
            <a:pPr algn="ctr">
              <a:lnSpc>
                <a:spcPct val="80000"/>
              </a:lnSpc>
            </a:pPr>
            <a:endParaRPr lang="en-US" sz="2400" b="1" dirty="0">
              <a:latin typeface="+mj-lt"/>
              <a:cs typeface="Arial"/>
            </a:endParaRPr>
          </a:p>
          <a:p>
            <a:pPr algn="ctr">
              <a:lnSpc>
                <a:spcPct val="80000"/>
              </a:lnSpc>
            </a:pPr>
            <a:r>
              <a:rPr lang="en-US" sz="7200" b="1" dirty="0">
                <a:latin typeface="+mj-lt"/>
                <a:cs typeface="Arial"/>
              </a:rPr>
              <a:t>Department of Medical Science</a:t>
            </a:r>
          </a:p>
          <a:p>
            <a:endParaRPr lang="en-US" sz="6600" b="1" dirty="0">
              <a:latin typeface="+mj-lt"/>
              <a:cs typeface="Arial"/>
            </a:endParaRPr>
          </a:p>
        </p:txBody>
      </p:sp>
      <p:grpSp>
        <p:nvGrpSpPr>
          <p:cNvPr id="2" name="Group 1"/>
          <p:cNvGrpSpPr/>
          <p:nvPr/>
        </p:nvGrpSpPr>
        <p:grpSpPr>
          <a:xfrm>
            <a:off x="1066800" y="19063579"/>
            <a:ext cx="16916400" cy="9383434"/>
            <a:chOff x="1143000" y="17373600"/>
            <a:chExt cx="16916400" cy="7790241"/>
          </a:xfrm>
        </p:grpSpPr>
        <p:sp>
          <p:nvSpPr>
            <p:cNvPr id="37" name="TextBox 36"/>
            <p:cNvSpPr txBox="1"/>
            <p:nvPr/>
          </p:nvSpPr>
          <p:spPr>
            <a:xfrm>
              <a:off x="1143000" y="18634060"/>
              <a:ext cx="16916400" cy="65297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buSzPct val="100000"/>
                <a:defRPr/>
              </a:pPr>
              <a:r>
                <a:rPr lang="en-US" sz="4000" dirty="0"/>
                <a:t>Some of the complications from uncontrolled diabetes can cause secondary and tertiary comorbidities, including amputations. Some patients with diabetes will have only one amputation in their lifetime, but others may have to undergo additional amputations on the same limb. This is done to contain the spread of the peripheral vascular disease that can result from uncontrolled diabetes. One of the most important questions for care of these patients, is how do we prevent further complications in these patients and prevent the need for additional amputations?</a:t>
              </a:r>
            </a:p>
            <a:p>
              <a:endParaRPr lang="en-US" sz="1500" dirty="0"/>
            </a:p>
          </p:txBody>
        </p:sp>
        <p:sp>
          <p:nvSpPr>
            <p:cNvPr id="36" name="TextBox 35"/>
            <p:cNvSpPr txBox="1"/>
            <p:nvPr/>
          </p:nvSpPr>
          <p:spPr>
            <a:xfrm>
              <a:off x="1143000" y="17373600"/>
              <a:ext cx="169164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a:t>
              </a:r>
            </a:p>
          </p:txBody>
        </p:sp>
      </p:grpSp>
      <p:sp>
        <p:nvSpPr>
          <p:cNvPr id="41" name="TextBox 40"/>
          <p:cNvSpPr txBox="1"/>
          <p:nvPr/>
        </p:nvSpPr>
        <p:spPr>
          <a:xfrm>
            <a:off x="18489093" y="8308645"/>
            <a:ext cx="14134859"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Methods</a:t>
            </a:r>
          </a:p>
        </p:txBody>
      </p:sp>
      <p:sp>
        <p:nvSpPr>
          <p:cNvPr id="42" name="Rectangle 41"/>
          <p:cNvSpPr/>
          <p:nvPr/>
        </p:nvSpPr>
        <p:spPr>
          <a:xfrm>
            <a:off x="18489093" y="9496717"/>
            <a:ext cx="14115809" cy="8464388"/>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lnSpc>
                <a:spcPct val="115000"/>
              </a:lnSpc>
              <a:spcBef>
                <a:spcPts val="0"/>
              </a:spcBef>
              <a:spcAft>
                <a:spcPts val="0"/>
              </a:spcAft>
            </a:pPr>
            <a:endParaRPr lang="en-US" sz="1400" dirty="0">
              <a:latin typeface="+mj-lt"/>
              <a:ea typeface="Calibri"/>
              <a:cs typeface="Arial" panose="020B0604020202020204" pitchFamily="34" charset="0"/>
            </a:endParaRPr>
          </a:p>
          <a:p>
            <a:pPr marR="0" lvl="0">
              <a:spcBef>
                <a:spcPts val="0"/>
              </a:spcBef>
              <a:spcAft>
                <a:spcPts val="0"/>
              </a:spcAft>
              <a:buSzPct val="100000"/>
              <a:defRPr/>
            </a:pPr>
            <a:r>
              <a:rPr lang="en-US" sz="4000" dirty="0"/>
              <a:t>A literature search was completed through Google Scholar and PubMed in 2019. Seven articles were selected based on their relevance to the research question, study design, outcome measurements, and results to be analyzed, with additional articles used as background information. A criteria of free text articles was added in order to be able to fully assess the articles and be able to accurately compare the studies, and assess any and all shortcomings with them.</a:t>
            </a:r>
          </a:p>
          <a:p>
            <a:pPr marR="0" lvl="0">
              <a:spcBef>
                <a:spcPts val="0"/>
              </a:spcBef>
              <a:spcAft>
                <a:spcPts val="0"/>
              </a:spcAft>
              <a:buSzPct val="100000"/>
              <a:defRPr/>
            </a:pPr>
            <a:endParaRPr lang="en-US" sz="4000" dirty="0"/>
          </a:p>
          <a:p>
            <a:pPr marR="0" lvl="0">
              <a:spcBef>
                <a:spcPts val="0"/>
              </a:spcBef>
              <a:spcAft>
                <a:spcPts val="0"/>
              </a:spcAft>
              <a:buSzPct val="100000"/>
              <a:defRPr/>
            </a:pPr>
            <a:r>
              <a:rPr lang="en-US" sz="4000" dirty="0"/>
              <a:t>Additional literature searches were conducted in early 2020, with no additional literature ultimately being selected.  </a:t>
            </a:r>
          </a:p>
          <a:p>
            <a:pPr marR="0" lvl="0">
              <a:spcBef>
                <a:spcPts val="0"/>
              </a:spcBef>
              <a:spcAft>
                <a:spcPts val="0"/>
              </a:spcAft>
              <a:buSzPct val="100000"/>
              <a:defRPr/>
            </a:pPr>
            <a:endParaRPr lang="en-US" sz="4000" dirty="0"/>
          </a:p>
          <a:p>
            <a:pPr marR="0" lvl="0">
              <a:spcBef>
                <a:spcPts val="0"/>
              </a:spcBef>
              <a:spcAft>
                <a:spcPts val="0"/>
              </a:spcAft>
              <a:buSzPct val="100000"/>
              <a:defRPr/>
            </a:pPr>
            <a:r>
              <a:rPr lang="en-US" sz="4000" dirty="0"/>
              <a:t>Exclusion criteria were based on relevance to PICO question</a:t>
            </a:r>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sp>
        <p:nvSpPr>
          <p:cNvPr id="49" name="TextBox 48"/>
          <p:cNvSpPr txBox="1"/>
          <p:nvPr/>
        </p:nvSpPr>
        <p:spPr>
          <a:xfrm>
            <a:off x="33147000" y="9448803"/>
            <a:ext cx="16916400" cy="137576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endParaRPr lang="en-US" sz="1400" dirty="0"/>
          </a:p>
          <a:p>
            <a:pPr marR="0" lvl="0">
              <a:spcBef>
                <a:spcPts val="0"/>
              </a:spcBef>
              <a:spcAft>
                <a:spcPts val="0"/>
              </a:spcAft>
              <a:buSzPct val="100000"/>
              <a:defRPr/>
            </a:pPr>
            <a:r>
              <a:rPr lang="en-US" sz="4000" dirty="0"/>
              <a:t>Articles directly discussing whether an exercise regimen would help to decrease amputation rates were unable to be found. The articles found that ambulation in amputees was decreased, and majority of patients were unhappy with their levels of physical activity. It was also found that patients with diabetes and patients without diabetes had differing levels of amputations and mortality. However, the rates of amputation and mortality decreased significantly one-year post amputation, with many of the researchers suggesting a majority of re-amputations are due to surgical complications and incorrect surgical location, as opposed to progression of the disease. </a:t>
            </a:r>
          </a:p>
          <a:p>
            <a:pPr marR="0" lvl="0">
              <a:spcBef>
                <a:spcPts val="0"/>
              </a:spcBef>
              <a:spcAft>
                <a:spcPts val="0"/>
              </a:spcAft>
              <a:buSzPct val="100000"/>
              <a:defRPr/>
            </a:pPr>
            <a:endParaRPr lang="en-US" sz="4000" dirty="0"/>
          </a:p>
          <a:p>
            <a:pPr marR="0" lvl="0">
              <a:spcBef>
                <a:spcPts val="0"/>
              </a:spcBef>
              <a:spcAft>
                <a:spcPts val="0"/>
              </a:spcAft>
              <a:buSzPct val="100000"/>
              <a:defRPr/>
            </a:pPr>
            <a:r>
              <a:rPr lang="en-US" sz="4000" dirty="0"/>
              <a:t>This ultimately suggests that the premise behind this PICO question is wrong, that preventing re-amputations would instead require additional research into amputation site selection, as well as how to take better care of surgical sites in the healing deficient, as re-amputation rates were relatively similar even in different countries and regions. </a:t>
            </a:r>
            <a:endParaRPr lang="en-US" sz="4400" dirty="0"/>
          </a:p>
          <a:p>
            <a:pPr lvl="0"/>
            <a:endParaRPr lang="en-US" sz="4400" dirty="0"/>
          </a:p>
          <a:p>
            <a:pPr marL="571500" lvl="0" indent="-571500">
              <a:buFont typeface="Arial"/>
              <a:buChar char="•"/>
            </a:pPr>
            <a:endParaRPr lang="en-US" sz="4400" dirty="0"/>
          </a:p>
          <a:p>
            <a:pPr lvl="0"/>
            <a:endParaRPr lang="en-US" sz="4400" dirty="0"/>
          </a:p>
          <a:p>
            <a:pPr marL="571500" lvl="0" indent="-571500">
              <a:buFont typeface="Arial"/>
              <a:buChar char="•"/>
            </a:pPr>
            <a:endParaRPr lang="en-US" sz="4400" dirty="0"/>
          </a:p>
          <a:p>
            <a:pPr lvl="0"/>
            <a:endParaRPr lang="en-US" sz="4400" dirty="0"/>
          </a:p>
          <a:p>
            <a:pPr lvl="0"/>
            <a:endParaRPr lang="en-US" sz="5400" dirty="0"/>
          </a:p>
        </p:txBody>
      </p:sp>
      <p:sp>
        <p:nvSpPr>
          <p:cNvPr id="58" name="TextBox 57"/>
          <p:cNvSpPr txBox="1"/>
          <p:nvPr/>
        </p:nvSpPr>
        <p:spPr>
          <a:xfrm>
            <a:off x="33147000" y="8305800"/>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sp>
        <p:nvSpPr>
          <p:cNvPr id="55" name="Rectangle 54"/>
          <p:cNvSpPr/>
          <p:nvPr/>
        </p:nvSpPr>
        <p:spPr>
          <a:xfrm>
            <a:off x="33299400" y="23545800"/>
            <a:ext cx="16840200" cy="646331"/>
          </a:xfrm>
          <a:prstGeom prst="rect">
            <a:avLst/>
          </a:prstGeom>
        </p:spPr>
        <p:txBody>
          <a:bodyPr wrap="square">
            <a:spAutoFit/>
          </a:bodyPr>
          <a:lstStyle/>
          <a:p>
            <a:pPr lvl="0"/>
            <a:r>
              <a:rPr lang="en-US" sz="3600" dirty="0">
                <a:solidFill>
                  <a:srgbClr val="000000"/>
                </a:solidFill>
              </a:rPr>
              <a:t>.</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490833"/>
            <a:ext cx="10287000" cy="4005072"/>
          </a:xfrm>
          <a:prstGeom prst="rect">
            <a:avLst/>
          </a:prstGeom>
        </p:spPr>
      </p:pic>
      <p:sp>
        <p:nvSpPr>
          <p:cNvPr id="45" name="TextBox 44"/>
          <p:cNvSpPr txBox="1"/>
          <p:nvPr/>
        </p:nvSpPr>
        <p:spPr>
          <a:xfrm>
            <a:off x="18583897" y="28289071"/>
            <a:ext cx="141732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Results </a:t>
            </a:r>
          </a:p>
        </p:txBody>
      </p:sp>
      <p:sp>
        <p:nvSpPr>
          <p:cNvPr id="19" name="TextBox 18"/>
          <p:cNvSpPr txBox="1"/>
          <p:nvPr/>
        </p:nvSpPr>
        <p:spPr>
          <a:xfrm>
            <a:off x="1549469" y="-1002832"/>
            <a:ext cx="49656931" cy="4816703"/>
          </a:xfrm>
          <a:prstGeom prst="rect">
            <a:avLst/>
          </a:prstGeom>
          <a:noFill/>
        </p:spPr>
        <p:txBody>
          <a:bodyPr wrap="square" rtlCol="0">
            <a:spAutoFit/>
          </a:bodyPr>
          <a:lstStyle/>
          <a:p>
            <a:r>
              <a:rPr lang="en-US" b="1" dirty="0"/>
              <a:t> </a:t>
            </a:r>
            <a:endParaRPr lang="en-US" dirty="0"/>
          </a:p>
          <a:p>
            <a:r>
              <a:rPr lang="en-US" b="1" dirty="0"/>
              <a:t>Effects of an Exercise Regimen on Amputation Rates in Adults with Uncontrolled Diabetes</a:t>
            </a:r>
            <a:endParaRPr lang="en-US" dirty="0"/>
          </a:p>
          <a:p>
            <a:pPr algn="ctr"/>
            <a:endParaRPr lang="en-US" sz="10500" b="1" dirty="0">
              <a:latin typeface="Arial" panose="020B0604020202020204" pitchFamily="34" charset="0"/>
              <a:cs typeface="Arial" panose="020B0604020202020204" pitchFamily="34" charset="0"/>
            </a:endParaRPr>
          </a:p>
        </p:txBody>
      </p:sp>
      <p:grpSp>
        <p:nvGrpSpPr>
          <p:cNvPr id="4" name="Group 3"/>
          <p:cNvGrpSpPr/>
          <p:nvPr/>
        </p:nvGrpSpPr>
        <p:grpSpPr>
          <a:xfrm>
            <a:off x="33137868" y="22707600"/>
            <a:ext cx="16925532" cy="10786079"/>
            <a:chOff x="33137868" y="26112192"/>
            <a:chExt cx="16925532" cy="14147564"/>
          </a:xfrm>
        </p:grpSpPr>
        <p:sp>
          <p:nvSpPr>
            <p:cNvPr id="38" name="TextBox 37"/>
            <p:cNvSpPr txBox="1"/>
            <p:nvPr/>
          </p:nvSpPr>
          <p:spPr>
            <a:xfrm>
              <a:off x="33147000" y="27200216"/>
              <a:ext cx="16916400" cy="130595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1400" dirty="0"/>
            </a:p>
            <a:p>
              <a:pPr>
                <a:buSzPct val="100000"/>
                <a:defRPr/>
              </a:pPr>
              <a:r>
                <a:rPr lang="en-US" sz="4000" dirty="0"/>
                <a:t>Direct evidence that an exercise regimen would decrease mortality and re-amputations rates in patients with diabetes was ultimately unable to be found, but there was indirect evidence that a potential benefit may exist for a small number of patients. However, multiple studies have suggested that the decrease in re-amputations rates at 1 year indicate that it is not disease progression but rather wound infection and incorrect surgical sites that leads to re-amputations.</a:t>
              </a:r>
            </a:p>
            <a:p>
              <a:pPr>
                <a:buSzPct val="100000"/>
                <a:defRPr/>
              </a:pPr>
              <a:endParaRPr lang="en-US" sz="4000" dirty="0"/>
            </a:p>
            <a:p>
              <a:pPr>
                <a:buSzPct val="100000"/>
                <a:defRPr/>
              </a:pPr>
              <a:r>
                <a:rPr lang="en-US" sz="4000" dirty="0"/>
                <a:t>With this in mind, it is unlikely that an exercise regimen would significantly decrease re-amputations rate, as the underlying premise of this PICO question was that the re-amputations occurred due to progression of the disease that caused the initial amputation. As suggested above, this is likely not the main cause, and therefore an exercise regimen is unlikely to have much of an effect. </a:t>
              </a:r>
            </a:p>
            <a:p>
              <a:endParaRPr lang="en-US" sz="4400" dirty="0"/>
            </a:p>
            <a:p>
              <a:endParaRPr lang="en-US" sz="4400" dirty="0"/>
            </a:p>
            <a:p>
              <a:endParaRPr lang="en-US" sz="4400" dirty="0"/>
            </a:p>
            <a:p>
              <a:pPr marL="571500" indent="-571500">
                <a:buFont typeface="Arial"/>
                <a:buChar char="•"/>
              </a:pPr>
              <a:endParaRPr lang="en-US" sz="1500" dirty="0"/>
            </a:p>
          </p:txBody>
        </p:sp>
        <p:sp>
          <p:nvSpPr>
            <p:cNvPr id="39" name="TextBox 38"/>
            <p:cNvSpPr txBox="1"/>
            <p:nvPr/>
          </p:nvSpPr>
          <p:spPr>
            <a:xfrm>
              <a:off x="33137868" y="26112192"/>
              <a:ext cx="16916400" cy="1091208"/>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sp>
        <p:nvSpPr>
          <p:cNvPr id="52" name="Rectangle 51"/>
          <p:cNvSpPr/>
          <p:nvPr/>
        </p:nvSpPr>
        <p:spPr>
          <a:xfrm>
            <a:off x="18631141" y="29539347"/>
            <a:ext cx="14134859" cy="90178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solidFill>
                <a:srgbClr val="FF0000"/>
              </a:solidFill>
            </a:endParaRPr>
          </a:p>
          <a:p>
            <a:pPr>
              <a:buSzPct val="100000"/>
              <a:defRPr/>
            </a:pPr>
            <a:r>
              <a:rPr lang="en-US" sz="4000" dirty="0"/>
              <a:t>Studies from different regions of the world were found and analyzed, and while the exact percentage of patients with diabetes vs patients without diabetes mortality rates and re-amputation rates differed, every study found that patients with diabetes suffered from high rates of mortality and re-amputations. </a:t>
            </a:r>
          </a:p>
          <a:p>
            <a:endParaRPr lang="en-US" sz="4400" dirty="0">
              <a:solidFill>
                <a:schemeClr val="tx1"/>
              </a:solidFill>
            </a:endParaRPr>
          </a:p>
          <a:p>
            <a:r>
              <a:rPr lang="en-US" sz="4000" dirty="0"/>
              <a:t>One of the most interesting things was that re-amputation rates began to decrease over time, with most of the re-amputations happening before the 1 year post amputation timeframe. This seems to be independent of the country and any cultural differences. </a:t>
            </a:r>
          </a:p>
          <a:p>
            <a:endParaRPr lang="en-US" sz="4400" dirty="0">
              <a:solidFill>
                <a:schemeClr val="tx1"/>
              </a:solidFill>
            </a:endParaRPr>
          </a:p>
          <a:p>
            <a:endParaRPr lang="en-US" sz="4400" dirty="0">
              <a:solidFill>
                <a:schemeClr val="tx1"/>
              </a:solidFill>
            </a:endParaRPr>
          </a:p>
          <a:p>
            <a:endParaRPr lang="en-US" sz="1400" dirty="0"/>
          </a:p>
          <a:p>
            <a:pPr algn="just"/>
            <a:endParaRPr lang="en-US" sz="2000" dirty="0">
              <a:latin typeface="+mj-lt"/>
              <a:cs typeface="Arial" panose="020B0604020202020204" pitchFamily="34" charset="0"/>
            </a:endParaRPr>
          </a:p>
        </p:txBody>
      </p:sp>
      <p:pic>
        <p:nvPicPr>
          <p:cNvPr id="5" name="Picture 4">
            <a:extLst>
              <a:ext uri="{FF2B5EF4-FFF2-40B4-BE49-F238E27FC236}">
                <a16:creationId xmlns:a16="http://schemas.microsoft.com/office/drawing/2014/main" id="{5AFC4C69-5660-6F45-A1C3-879D4BEE985A}"/>
              </a:ext>
            </a:extLst>
          </p:cNvPr>
          <p:cNvPicPr>
            <a:picLocks noChangeAspect="1"/>
          </p:cNvPicPr>
          <p:nvPr/>
        </p:nvPicPr>
        <p:blipFill>
          <a:blip r:embed="rId3"/>
          <a:stretch>
            <a:fillRect/>
          </a:stretch>
        </p:blipFill>
        <p:spPr>
          <a:xfrm>
            <a:off x="1066799" y="28447012"/>
            <a:ext cx="16899247" cy="7988735"/>
          </a:xfrm>
          <a:prstGeom prst="rect">
            <a:avLst/>
          </a:prstGeom>
        </p:spPr>
      </p:pic>
      <p:pic>
        <p:nvPicPr>
          <p:cNvPr id="23" name="Content Placeholder 3">
            <a:extLst>
              <a:ext uri="{FF2B5EF4-FFF2-40B4-BE49-F238E27FC236}">
                <a16:creationId xmlns:a16="http://schemas.microsoft.com/office/drawing/2014/main" id="{E470660A-80FD-044E-B84C-72763FF360EA}"/>
              </a:ext>
            </a:extLst>
          </p:cNvPr>
          <p:cNvPicPr>
            <a:picLocks noChangeAspect="1"/>
          </p:cNvPicPr>
          <p:nvPr/>
        </p:nvPicPr>
        <p:blipFill>
          <a:blip r:embed="rId4"/>
          <a:stretch>
            <a:fillRect/>
          </a:stretch>
        </p:blipFill>
        <p:spPr>
          <a:xfrm>
            <a:off x="18014950" y="17907000"/>
            <a:ext cx="15100300" cy="9634547"/>
          </a:xfrm>
          <a:prstGeom prst="rect">
            <a:avLst/>
          </a:prstGeom>
        </p:spPr>
      </p:pic>
      <p:sp>
        <p:nvSpPr>
          <p:cNvPr id="6" name="TextBox 5">
            <a:extLst>
              <a:ext uri="{FF2B5EF4-FFF2-40B4-BE49-F238E27FC236}">
                <a16:creationId xmlns:a16="http://schemas.microsoft.com/office/drawing/2014/main" id="{46A8B38C-A112-EA44-B791-9224644BE638}"/>
              </a:ext>
            </a:extLst>
          </p:cNvPr>
          <p:cNvSpPr txBox="1"/>
          <p:nvPr/>
        </p:nvSpPr>
        <p:spPr>
          <a:xfrm>
            <a:off x="22070493" y="27660600"/>
            <a:ext cx="6352107" cy="707886"/>
          </a:xfrm>
          <a:prstGeom prst="rect">
            <a:avLst/>
          </a:prstGeom>
          <a:noFill/>
        </p:spPr>
        <p:txBody>
          <a:bodyPr wrap="square" rtlCol="0">
            <a:spAutoFit/>
          </a:bodyPr>
          <a:lstStyle/>
          <a:p>
            <a:pPr algn="ctr"/>
            <a:r>
              <a:rPr lang="en-US" sz="4000" dirty="0"/>
              <a:t>Reference: 8</a:t>
            </a:r>
          </a:p>
        </p:txBody>
      </p:sp>
    </p:spTree>
    <p:extLst>
      <p:ext uri="{BB962C8B-B14F-4D97-AF65-F5344CB8AC3E}">
        <p14:creationId xmlns:p14="http://schemas.microsoft.com/office/powerpoint/2010/main" val="192527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800" y="8305800"/>
            <a:ext cx="48691800" cy="1219200"/>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References</a:t>
            </a:r>
            <a:endParaRPr lang="en-US" sz="6000" b="1" dirty="0">
              <a:latin typeface="+mj-lt"/>
              <a:cs typeface="Arial"/>
            </a:endParaRPr>
          </a:p>
        </p:txBody>
      </p:sp>
      <p:sp>
        <p:nvSpPr>
          <p:cNvPr id="11" name="Rectangle 10"/>
          <p:cNvSpPr/>
          <p:nvPr/>
        </p:nvSpPr>
        <p:spPr>
          <a:xfrm>
            <a:off x="1066800" y="9525000"/>
            <a:ext cx="48691800" cy="290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4000" dirty="0"/>
          </a:p>
          <a:p>
            <a:pPr marL="742950" lvl="0" indent="-742950">
              <a:buFont typeface="+mj-lt"/>
              <a:buAutoNum type="arabicPeriod"/>
            </a:pPr>
            <a:r>
              <a:rPr lang="en-US" sz="4000" dirty="0"/>
              <a:t>What is Diabetes? National Institute of Diabetes and Digestive and Kidney Diseases. https://</a:t>
            </a:r>
            <a:r>
              <a:rPr lang="en-US" sz="4000" dirty="0" err="1"/>
              <a:t>www.niddk.nih.gov</a:t>
            </a:r>
            <a:r>
              <a:rPr lang="en-US" sz="4000" dirty="0"/>
              <a:t>/health-information/diabetes/overview/what-is-diabetes. Published December 1, 2016. Accessed April 7, 2020.</a:t>
            </a:r>
          </a:p>
          <a:p>
            <a:pPr marL="742950" lvl="0" indent="-742950">
              <a:buFont typeface="+mj-lt"/>
              <a:buAutoNum type="arabicPeriod"/>
            </a:pPr>
            <a:endParaRPr lang="en-US" sz="4000" dirty="0"/>
          </a:p>
          <a:p>
            <a:pPr marL="742950" lvl="0" indent="-742950">
              <a:buFont typeface="+mj-lt"/>
              <a:buAutoNum type="arabicPeriod"/>
            </a:pPr>
            <a:r>
              <a:rPr lang="en-US" sz="4000" dirty="0" err="1"/>
              <a:t>Wurdeman</a:t>
            </a:r>
            <a:r>
              <a:rPr lang="en-US" sz="4000" dirty="0"/>
              <a:t> SR, Stevens PM, Campbell JH. </a:t>
            </a:r>
            <a:r>
              <a:rPr lang="en-US" sz="4000" dirty="0" err="1"/>
              <a:t>Mobilit</a:t>
            </a:r>
            <a:r>
              <a:rPr lang="en-US" sz="4000" i="1" dirty="0" err="1"/>
              <a:t>Journal</a:t>
            </a:r>
            <a:r>
              <a:rPr lang="en-US" sz="4000" dirty="0" err="1"/>
              <a:t>y</a:t>
            </a:r>
            <a:r>
              <a:rPr lang="en-US" sz="4000" dirty="0"/>
              <a:t> Analysis of </a:t>
            </a:r>
            <a:r>
              <a:rPr lang="en-US" sz="4000" dirty="0" err="1"/>
              <a:t>AmpuTees</a:t>
            </a:r>
            <a:r>
              <a:rPr lang="en-US" sz="4000" dirty="0"/>
              <a:t> II. American</a:t>
            </a:r>
            <a:r>
              <a:rPr lang="en-US" sz="4000" i="1" dirty="0"/>
              <a:t> of Physical Medicine &amp; Rehabilitation</a:t>
            </a:r>
            <a:r>
              <a:rPr lang="en-US" sz="4000" dirty="0"/>
              <a:t>. 2018;97(11):782-788. doi:10.1097/phm.0000000000000967.</a:t>
            </a:r>
          </a:p>
          <a:p>
            <a:pPr marL="742950" lvl="0" indent="-742950">
              <a:buFont typeface="+mj-lt"/>
              <a:buAutoNum type="arabicPeriod"/>
            </a:pPr>
            <a:endParaRPr lang="en-US" sz="4000" dirty="0"/>
          </a:p>
          <a:p>
            <a:pPr marL="742950" lvl="0" indent="-742950">
              <a:buFont typeface="+mj-lt"/>
              <a:buAutoNum type="arabicPeriod"/>
            </a:pPr>
            <a:r>
              <a:rPr lang="en-US" sz="4000" dirty="0"/>
              <a:t>Limb Loss Statistics. Amputee Coalition. https://</a:t>
            </a:r>
            <a:r>
              <a:rPr lang="en-US" sz="4000" dirty="0" err="1"/>
              <a:t>www.amputee-coalition.org</a:t>
            </a:r>
            <a:r>
              <a:rPr lang="en-US" sz="4000" dirty="0"/>
              <a:t>/limb-loss-resource-center/resources-filtered/resources-by-topic/limb-loss-statistics/limb-loss-statistics/. Accessed April 5, 2020.</a:t>
            </a:r>
          </a:p>
          <a:p>
            <a:pPr marL="742950" lvl="0" indent="-742950">
              <a:buFont typeface="+mj-lt"/>
              <a:buAutoNum type="arabicPeriod"/>
            </a:pPr>
            <a:endParaRPr lang="en-US" sz="4000" dirty="0"/>
          </a:p>
          <a:p>
            <a:pPr marL="742950" lvl="0" indent="-742950">
              <a:buFont typeface="+mj-lt"/>
              <a:buAutoNum type="arabicPeriod"/>
            </a:pPr>
            <a:r>
              <a:rPr lang="en-US" sz="4000" dirty="0"/>
              <a:t>New CDC report: More than 100 million Americans have diabetes or prediabetes. Centers for Disease Control and Prevention. https://</a:t>
            </a:r>
            <a:r>
              <a:rPr lang="en-US" sz="4000" dirty="0" err="1"/>
              <a:t>www.cdc.gov</a:t>
            </a:r>
            <a:r>
              <a:rPr lang="en-US" sz="4000" dirty="0"/>
              <a:t>/media/releases/2017/p0718-diabetes-report.html. Published July 18, 2017. Accessed April 5, 2020.</a:t>
            </a:r>
          </a:p>
          <a:p>
            <a:pPr marL="742950" lvl="0" indent="-742950">
              <a:buFont typeface="+mj-lt"/>
              <a:buAutoNum type="arabicPeriod"/>
            </a:pPr>
            <a:endParaRPr lang="en-US" sz="4000" dirty="0"/>
          </a:p>
          <a:p>
            <a:pPr marL="742950" lvl="0" indent="-742950">
              <a:buFont typeface="+mj-lt"/>
              <a:buAutoNum type="arabicPeriod"/>
            </a:pPr>
            <a:r>
              <a:rPr lang="en-US" sz="4000" dirty="0"/>
              <a:t>Geiss LS, Li Y, Hora I, Albright A, </a:t>
            </a:r>
            <a:r>
              <a:rPr lang="en-US" sz="4000" dirty="0" err="1"/>
              <a:t>Rolka</a:t>
            </a:r>
            <a:r>
              <a:rPr lang="en-US" sz="4000" dirty="0"/>
              <a:t> D, Gregg EW. Resurgence of Diabetes-Related Nontraumatic Lower-Extremity Amputation in the Young and Middle-Aged Adult U.S. Population. </a:t>
            </a:r>
            <a:r>
              <a:rPr lang="en-US" sz="4000" i="1" dirty="0"/>
              <a:t>Diabetes Care</a:t>
            </a:r>
            <a:r>
              <a:rPr lang="en-US" sz="4000" dirty="0"/>
              <a:t>. 2018;42(1):50-54. doi:10.2337/dc18-1380.</a:t>
            </a:r>
          </a:p>
          <a:p>
            <a:pPr marL="742950" lvl="0" indent="-742950">
              <a:buFont typeface="+mj-lt"/>
              <a:buAutoNum type="arabicPeriod"/>
            </a:pPr>
            <a:endParaRPr lang="en-US" sz="4000" dirty="0"/>
          </a:p>
          <a:p>
            <a:pPr marL="742950" lvl="0" indent="-742950">
              <a:buFont typeface="+mj-lt"/>
              <a:buAutoNum type="arabicPeriod"/>
            </a:pPr>
            <a:r>
              <a:rPr lang="en-US" sz="4000" dirty="0"/>
              <a:t>Asano RY. Acute effects of physical exercise in type 2 diabetes: A review. </a:t>
            </a:r>
            <a:r>
              <a:rPr lang="en-US" sz="4000" i="1" dirty="0"/>
              <a:t>World Journal of Diabetes</a:t>
            </a:r>
            <a:r>
              <a:rPr lang="en-US" sz="4000" dirty="0"/>
              <a:t>. 2014;5(5):659. doi:10.4239/wjd.v5.i5.659.</a:t>
            </a:r>
          </a:p>
          <a:p>
            <a:pPr marL="742950" lvl="0" indent="-742950">
              <a:buFont typeface="+mj-lt"/>
              <a:buAutoNum type="arabicPeriod"/>
            </a:pPr>
            <a:endParaRPr lang="en-US" sz="4000" dirty="0"/>
          </a:p>
          <a:p>
            <a:pPr marL="742950" lvl="0" indent="-742950">
              <a:buFont typeface="+mj-lt"/>
              <a:buAutoNum type="arabicPeriod"/>
            </a:pPr>
            <a:r>
              <a:rPr lang="en-US" sz="4000" dirty="0"/>
              <a:t>Paxton RJ, Murray AM, Stevens-Lapsley JE, </a:t>
            </a:r>
            <a:r>
              <a:rPr lang="en-US" sz="4000" dirty="0" err="1"/>
              <a:t>Sherk</a:t>
            </a:r>
            <a:r>
              <a:rPr lang="en-US" sz="4000" dirty="0"/>
              <a:t> KA, Christiansen CL. Physical activity, ambulation, and comorbidities in people with diabetes and lower-limb amputation. </a:t>
            </a:r>
            <a:r>
              <a:rPr lang="en-US" sz="4000" i="1" dirty="0"/>
              <a:t>Journal of Rehabilitation Research and Development</a:t>
            </a:r>
            <a:r>
              <a:rPr lang="en-US" sz="4000" dirty="0"/>
              <a:t>. 2016;53(6):1069-1078. doi:10.1682/jrrd.2015.08.0161.</a:t>
            </a:r>
          </a:p>
          <a:p>
            <a:pPr marL="742950" lvl="0" indent="-742950">
              <a:buFont typeface="+mj-lt"/>
              <a:buAutoNum type="arabicPeriod"/>
            </a:pPr>
            <a:endParaRPr lang="en-US" sz="4000" dirty="0"/>
          </a:p>
          <a:p>
            <a:pPr marL="742950" lvl="0" indent="-742950">
              <a:buFont typeface="+mj-lt"/>
              <a:buAutoNum type="arabicPeriod"/>
            </a:pPr>
            <a:r>
              <a:rPr lang="en-US" sz="4000" dirty="0"/>
              <a:t>Rosen N, Gigi R, Haim A, </a:t>
            </a:r>
            <a:r>
              <a:rPr lang="en-US" sz="4000" dirty="0" err="1"/>
              <a:t>Salai</a:t>
            </a:r>
            <a:r>
              <a:rPr lang="en-US" sz="4000" dirty="0"/>
              <a:t> M, </a:t>
            </a:r>
            <a:r>
              <a:rPr lang="en-US" sz="4000" dirty="0" err="1"/>
              <a:t>Chechik</a:t>
            </a:r>
            <a:r>
              <a:rPr lang="en-US" sz="4000" dirty="0"/>
              <a:t> O. Mortality and Reoperations following Lower Limb Amputations. </a:t>
            </a:r>
            <a:r>
              <a:rPr lang="en-US" sz="4000" i="1" dirty="0"/>
              <a:t>IMAJ </a:t>
            </a:r>
            <a:r>
              <a:rPr lang="en-US" sz="4000" dirty="0"/>
              <a:t> 2014; 16: 83-7.</a:t>
            </a:r>
          </a:p>
          <a:p>
            <a:pPr marL="742950" lvl="0" indent="-742950">
              <a:buFont typeface="+mj-lt"/>
              <a:buAutoNum type="arabicPeriod"/>
            </a:pPr>
            <a:endParaRPr lang="en-US" sz="4000" dirty="0"/>
          </a:p>
          <a:p>
            <a:pPr marL="742950" lvl="0" indent="-742950">
              <a:buFont typeface="+mj-lt"/>
              <a:buAutoNum type="arabicPeriod"/>
            </a:pPr>
            <a:r>
              <a:rPr lang="en-US" sz="4000" dirty="0"/>
              <a:t>Norvell DC, Turner AP, Williams RM, Hakimi KN, </a:t>
            </a:r>
            <a:r>
              <a:rPr lang="en-US" sz="4000" dirty="0" err="1"/>
              <a:t>Czerniecki</a:t>
            </a:r>
            <a:r>
              <a:rPr lang="en-US" sz="4000" dirty="0"/>
              <a:t> JM. Defining successful mobility after lower extremity amputation for complications of peripheral vascular disease and diabetes. </a:t>
            </a:r>
            <a:r>
              <a:rPr lang="en-US" sz="4000" i="1" dirty="0"/>
              <a:t>Journal of Vascular Surgery</a:t>
            </a:r>
            <a:r>
              <a:rPr lang="en-US" sz="4000" dirty="0"/>
              <a:t>. 2011;54(2):412-419. doi:10.1016/j.jvs.2011.01.046.</a:t>
            </a:r>
          </a:p>
          <a:p>
            <a:pPr marL="742950" lvl="0" indent="-742950">
              <a:buFont typeface="+mj-lt"/>
              <a:buAutoNum type="arabicPeriod"/>
            </a:pPr>
            <a:endParaRPr lang="en-US" sz="4000" dirty="0"/>
          </a:p>
          <a:p>
            <a:pPr marL="742950" lvl="0" indent="-742950">
              <a:buFont typeface="+mj-lt"/>
              <a:buAutoNum type="arabicPeriod"/>
            </a:pPr>
            <a:r>
              <a:rPr lang="en-US" sz="4000" dirty="0"/>
              <a:t>Dillingham TR, </a:t>
            </a:r>
            <a:r>
              <a:rPr lang="en-US" sz="4000" dirty="0" err="1"/>
              <a:t>Pezzin</a:t>
            </a:r>
            <a:r>
              <a:rPr lang="en-US" sz="4000" dirty="0"/>
              <a:t> LE, Shore AD. </a:t>
            </a:r>
            <a:r>
              <a:rPr lang="en-US" sz="4000" dirty="0" err="1"/>
              <a:t>Reamputation</a:t>
            </a:r>
            <a:r>
              <a:rPr lang="en-US" sz="4000" dirty="0"/>
              <a:t>, mortality, and health care costs among persons with dysvascular lower-limb amputations. </a:t>
            </a:r>
            <a:r>
              <a:rPr lang="en-US" sz="4000" i="1" dirty="0"/>
              <a:t>Arch Phys Med </a:t>
            </a:r>
            <a:r>
              <a:rPr lang="en-US" sz="4000" i="1" dirty="0" err="1"/>
              <a:t>Rehabil</a:t>
            </a:r>
            <a:r>
              <a:rPr lang="en-US" sz="4000" i="1" dirty="0"/>
              <a:t> </a:t>
            </a:r>
            <a:r>
              <a:rPr lang="en-US" sz="4000" dirty="0"/>
              <a:t>2005; 86 (3): 480-6.</a:t>
            </a:r>
          </a:p>
          <a:p>
            <a:pPr marL="742950" lvl="0" indent="-742950">
              <a:buFont typeface="+mj-lt"/>
              <a:buAutoNum type="arabicPeriod"/>
            </a:pPr>
            <a:endParaRPr lang="en-US" sz="4000" dirty="0"/>
          </a:p>
          <a:p>
            <a:pPr marL="742950" lvl="0" indent="-742950">
              <a:buFont typeface="+mj-lt"/>
              <a:buAutoNum type="arabicPeriod"/>
            </a:pPr>
            <a:r>
              <a:rPr lang="en-US" sz="4000" dirty="0" err="1"/>
              <a:t>Johannesson</a:t>
            </a:r>
            <a:r>
              <a:rPr lang="en-US" sz="4000" dirty="0"/>
              <a:t> A, Larsson GU, </a:t>
            </a:r>
            <a:r>
              <a:rPr lang="en-US" sz="4000" dirty="0" err="1"/>
              <a:t>Ramstrand</a:t>
            </a:r>
            <a:r>
              <a:rPr lang="en-US" sz="4000" dirty="0"/>
              <a:t> N, </a:t>
            </a:r>
            <a:r>
              <a:rPr lang="en-US" sz="4000" dirty="0" err="1"/>
              <a:t>Turkiewicz</a:t>
            </a:r>
            <a:r>
              <a:rPr lang="en-US" sz="4000" dirty="0"/>
              <a:t> A, </a:t>
            </a:r>
            <a:r>
              <a:rPr lang="en-US" sz="4000" dirty="0" err="1"/>
              <a:t>Wirehn</a:t>
            </a:r>
            <a:r>
              <a:rPr lang="en-US" sz="4000" dirty="0"/>
              <a:t> AB, </a:t>
            </a:r>
            <a:r>
              <a:rPr lang="en-US" sz="4000" dirty="0" err="1"/>
              <a:t>Atroshi</a:t>
            </a:r>
            <a:r>
              <a:rPr lang="en-US" sz="4000" dirty="0"/>
              <a:t> I. Incidence of lower-limb amputations in the diabetic and nondiabetic general population: A 10-year population-based cohort study of initial unilateral and contralateral amputations and </a:t>
            </a:r>
            <a:r>
              <a:rPr lang="en-US" sz="4000" dirty="0" err="1"/>
              <a:t>reamputations</a:t>
            </a:r>
            <a:r>
              <a:rPr lang="en-US" sz="4000" dirty="0"/>
              <a:t>. </a:t>
            </a:r>
            <a:r>
              <a:rPr lang="en-US" sz="4000" i="1" dirty="0"/>
              <a:t>Diabetes Care </a:t>
            </a:r>
            <a:r>
              <a:rPr lang="en-US" sz="4000" dirty="0"/>
              <a:t>2009; 32 (2): 275-80.</a:t>
            </a:r>
          </a:p>
          <a:p>
            <a:pPr marL="742950" lvl="0" indent="-742950">
              <a:buFont typeface="+mj-lt"/>
              <a:buAutoNum type="arabicPeriod"/>
            </a:pPr>
            <a:endParaRPr lang="en-US" sz="4000" dirty="0"/>
          </a:p>
          <a:p>
            <a:pPr marL="742950" lvl="0" indent="-742950">
              <a:buFont typeface="+mj-lt"/>
              <a:buAutoNum type="arabicPeriod"/>
            </a:pPr>
            <a:r>
              <a:rPr lang="en-US" sz="4000" dirty="0"/>
              <a:t>Matos M, Mendes R, Silva AB, Sousa N. Physical activity and exercise on diabetic foot related outcomes: A systematic review. </a:t>
            </a:r>
            <a:r>
              <a:rPr lang="en-US" sz="4000" i="1" dirty="0"/>
              <a:t>Diabetes Research and Clinical Practice</a:t>
            </a:r>
            <a:r>
              <a:rPr lang="en-US" sz="4000" dirty="0"/>
              <a:t>. 2018;139:81-90. doi:10.1016/j.diabres.2018.02.020.</a:t>
            </a:r>
          </a:p>
          <a:p>
            <a:pPr marL="742950" lvl="0" indent="-742950">
              <a:buFont typeface="+mj-lt"/>
              <a:buAutoNum type="arabicPeriod"/>
            </a:pPr>
            <a:endParaRPr lang="en-US" sz="4000" dirty="0"/>
          </a:p>
          <a:p>
            <a:pPr marL="742950" lvl="0" indent="-742950">
              <a:buFont typeface="+mj-lt"/>
              <a:buAutoNum type="arabicPeriod"/>
            </a:pPr>
            <a:r>
              <a:rPr lang="en-US" sz="4000" dirty="0"/>
              <a:t>Izumi, Y., Satterfield, K., Lee, S., </a:t>
            </a:r>
            <a:r>
              <a:rPr lang="en-US" sz="4000" dirty="0" err="1"/>
              <a:t>Harkless</a:t>
            </a:r>
            <a:r>
              <a:rPr lang="en-US" sz="4000" dirty="0"/>
              <a:t>, L. B., &amp; </a:t>
            </a:r>
            <a:r>
              <a:rPr lang="en-US" sz="4000" dirty="0" err="1"/>
              <a:t>Lavery</a:t>
            </a:r>
            <a:r>
              <a:rPr lang="en-US" sz="4000" dirty="0"/>
              <a:t>, L. A. (2009). Mortality of first-time amputees in diabetics: A 10-year observation. </a:t>
            </a:r>
            <a:r>
              <a:rPr lang="en-US" sz="4000" i="1" dirty="0"/>
              <a:t>Diabetes Research and Clinical Practice</a:t>
            </a:r>
            <a:r>
              <a:rPr lang="en-US" sz="4000" dirty="0"/>
              <a:t>, 83(1), 126-131. https://</a:t>
            </a:r>
            <a:r>
              <a:rPr lang="en-US" sz="4000" dirty="0" err="1"/>
              <a:t>doi.org</a:t>
            </a:r>
            <a:r>
              <a:rPr lang="en-US" sz="4000" dirty="0"/>
              <a:t>/10.1016/j.diabres.2008.09.005. </a:t>
            </a:r>
          </a:p>
          <a:p>
            <a:pPr marL="742950" lvl="0" indent="-742950">
              <a:buFont typeface="+mj-lt"/>
              <a:buAutoNum type="arabicPeriod"/>
            </a:pPr>
            <a:endParaRPr lang="en-US" sz="4000" dirty="0"/>
          </a:p>
          <a:p>
            <a:pPr marL="742950" lvl="0" indent="-742950">
              <a:buFont typeface="+mj-lt"/>
              <a:buAutoNum type="arabicPeriod"/>
            </a:pPr>
            <a:r>
              <a:rPr lang="en-US" sz="4000" dirty="0"/>
              <a:t>Izumi Y, Satterfield K, Lee S, </a:t>
            </a:r>
            <a:r>
              <a:rPr lang="en-US" sz="4000" dirty="0" err="1"/>
              <a:t>Harkless</a:t>
            </a:r>
            <a:r>
              <a:rPr lang="en-US" sz="4000" dirty="0"/>
              <a:t> LB, </a:t>
            </a:r>
            <a:r>
              <a:rPr lang="en-US" sz="4000" dirty="0" err="1"/>
              <a:t>Lavery</a:t>
            </a:r>
            <a:r>
              <a:rPr lang="en-US" sz="4000" dirty="0"/>
              <a:t> LA. Mortality of first-time amputees in diabetics: A 10-year observation. </a:t>
            </a:r>
            <a:r>
              <a:rPr lang="en-US" sz="4000" i="1" dirty="0"/>
              <a:t>Diabetes Research and Clinical Practice</a:t>
            </a:r>
            <a:r>
              <a:rPr lang="en-US" sz="4000" dirty="0"/>
              <a:t>. 2009;83(1):126-131. doi:10.1016/j.diabres.2008.09.005.</a:t>
            </a:r>
          </a:p>
          <a:p>
            <a:pPr marL="742950" lvl="0" indent="-742950">
              <a:buFont typeface="+mj-lt"/>
              <a:buAutoNum type="arabicPeriod"/>
            </a:pPr>
            <a:endParaRPr lang="en-US" sz="4000" dirty="0"/>
          </a:p>
          <a:p>
            <a:pPr marL="742950" lvl="0" indent="-742950">
              <a:buFont typeface="+mj-lt"/>
              <a:buAutoNum type="arabicPeriod"/>
            </a:pPr>
            <a:r>
              <a:rPr lang="en-US" sz="4000" dirty="0"/>
              <a:t>Papadakis MA, McPhee SJ. </a:t>
            </a:r>
            <a:r>
              <a:rPr lang="en-US" sz="4000" i="1" dirty="0"/>
              <a:t>Current Medical Diagnosis and Treatment</a:t>
            </a:r>
            <a:r>
              <a:rPr lang="en-US" sz="4000" dirty="0"/>
              <a:t>. McGraw-Hill Education / Medical; 2020.</a:t>
            </a:r>
          </a:p>
          <a:p>
            <a:pPr marL="742950" lvl="0" indent="-742950">
              <a:buFont typeface="+mj-lt"/>
              <a:buAutoNum type="arabicPeriod"/>
            </a:pPr>
            <a:endParaRPr lang="en-US" sz="4000" dirty="0"/>
          </a:p>
          <a:p>
            <a:pPr marL="742950" lvl="0" indent="-742950">
              <a:buFont typeface="+mj-lt"/>
              <a:buAutoNum type="arabicPeriod"/>
            </a:pPr>
            <a:r>
              <a:rPr lang="en-US" sz="4000" dirty="0"/>
              <a:t>Olson R, Pierce </a:t>
            </a:r>
            <a:r>
              <a:rPr lang="en-US" sz="4000" dirty="0" err="1"/>
              <a:t>katrina</a:t>
            </a:r>
            <a:r>
              <a:rPr lang="en-US" sz="4000" dirty="0"/>
              <a:t>, Troiano R, et al. Physical Activity Guidelines for Americans 2nd Edition.; 2018. https://</a:t>
            </a:r>
            <a:r>
              <a:rPr lang="en-US" sz="4000" dirty="0" err="1"/>
              <a:t>health.gov</a:t>
            </a:r>
            <a:r>
              <a:rPr lang="en-US" sz="4000" dirty="0"/>
              <a:t>/</a:t>
            </a:r>
            <a:r>
              <a:rPr lang="en-US" sz="4000" dirty="0" err="1"/>
              <a:t>paguidelines</a:t>
            </a:r>
            <a:r>
              <a:rPr lang="en-US" sz="4000" dirty="0"/>
              <a:t>/second-edition/pdf/Physical_Activity_Guidelines_2nd_edition.pdf. Accessed October 2019.</a:t>
            </a:r>
          </a:p>
          <a:p>
            <a:endParaRPr lang="en-US" sz="4000" dirty="0">
              <a:solidFill>
                <a:schemeClr val="tx1"/>
              </a:solidFill>
            </a:endParaRPr>
          </a:p>
          <a:p>
            <a:endParaRPr lang="en-US" sz="4000" dirty="0"/>
          </a:p>
          <a:p>
            <a:pPr algn="just"/>
            <a:endParaRPr lang="en-US" sz="4000" dirty="0">
              <a:latin typeface="+mj-lt"/>
              <a:cs typeface="Arial" panose="020B0604020202020204" pitchFamily="34" charset="0"/>
            </a:endParaRPr>
          </a:p>
          <a:p>
            <a:pPr algn="just"/>
            <a:endParaRPr lang="en-US" sz="4000" dirty="0">
              <a:latin typeface="+mj-lt"/>
              <a:cs typeface="Arial" panose="020B0604020202020204" pitchFamily="34" charset="0"/>
            </a:endParaRPr>
          </a:p>
          <a:p>
            <a:pPr algn="just"/>
            <a:endParaRPr lang="en-US" sz="4000" dirty="0">
              <a:latin typeface="+mj-lt"/>
              <a:cs typeface="Arial" panose="020B0604020202020204" pitchFamily="34" charset="0"/>
            </a:endParaRPr>
          </a:p>
          <a:p>
            <a:pPr algn="just"/>
            <a:endParaRPr lang="en-US" sz="4000" dirty="0">
              <a:latin typeface="+mj-lt"/>
              <a:cs typeface="Arial" panose="020B0604020202020204" pitchFamily="34" charset="0"/>
            </a:endParaRPr>
          </a:p>
          <a:p>
            <a:pPr algn="just"/>
            <a:endParaRPr lang="en-US" sz="4000" dirty="0">
              <a:latin typeface="+mj-lt"/>
              <a:cs typeface="Arial" panose="020B0604020202020204" pitchFamily="34" charset="0"/>
            </a:endParaRPr>
          </a:p>
          <a:p>
            <a:pPr algn="just"/>
            <a:endParaRPr lang="en-US" sz="4000" dirty="0">
              <a:latin typeface="+mj-lt"/>
              <a:cs typeface="Arial" panose="020B0604020202020204" pitchFamily="34" charset="0"/>
            </a:endParaRPr>
          </a:p>
          <a:p>
            <a:pPr algn="just"/>
            <a:endParaRPr lang="en-US" sz="4000" dirty="0">
              <a:latin typeface="+mj-lt"/>
              <a:cs typeface="Arial" panose="020B0604020202020204" pitchFamily="34" charset="0"/>
            </a:endParaRPr>
          </a:p>
        </p:txBody>
      </p:sp>
      <p:sp>
        <p:nvSpPr>
          <p:cNvPr id="20" name="TextBox 19"/>
          <p:cNvSpPr txBox="1"/>
          <p:nvPr/>
        </p:nvSpPr>
        <p:spPr>
          <a:xfrm>
            <a:off x="11608981" y="3886200"/>
            <a:ext cx="27988438" cy="4875181"/>
          </a:xfrm>
          <a:prstGeom prst="rect">
            <a:avLst/>
          </a:prstGeom>
          <a:noFill/>
        </p:spPr>
        <p:txBody>
          <a:bodyPr wrap="square" rtlCol="0">
            <a:spAutoFit/>
          </a:bodyPr>
          <a:lstStyle/>
          <a:p>
            <a:pPr algn="ctr"/>
            <a:r>
              <a:rPr lang="en-US" sz="9000" b="1" dirty="0">
                <a:latin typeface="+mj-lt"/>
                <a:cs typeface="Arial"/>
              </a:rPr>
              <a:t>Mike Coleman, MMS (c)</a:t>
            </a:r>
          </a:p>
          <a:p>
            <a:pPr algn="ctr"/>
            <a:endParaRPr lang="en-US" sz="1400" b="1" dirty="0">
              <a:latin typeface="+mj-lt"/>
              <a:cs typeface="Arial"/>
            </a:endParaRPr>
          </a:p>
          <a:p>
            <a:pPr algn="ctr">
              <a:lnSpc>
                <a:spcPct val="80000"/>
              </a:lnSpc>
            </a:pPr>
            <a:r>
              <a:rPr lang="en-US" sz="8000" b="1" dirty="0">
                <a:latin typeface="+mj-lt"/>
                <a:cs typeface="Arial"/>
              </a:rPr>
              <a:t>Faculty Advisor:  Dr. Kevin Basile, MD</a:t>
            </a:r>
          </a:p>
          <a:p>
            <a:pPr algn="ctr">
              <a:lnSpc>
                <a:spcPct val="80000"/>
              </a:lnSpc>
            </a:pPr>
            <a:endParaRPr lang="en-US" sz="2400" b="1" dirty="0">
              <a:latin typeface="+mj-lt"/>
              <a:cs typeface="Arial"/>
            </a:endParaRPr>
          </a:p>
          <a:p>
            <a:pPr algn="ctr">
              <a:lnSpc>
                <a:spcPct val="80000"/>
              </a:lnSpc>
            </a:pPr>
            <a:r>
              <a:rPr lang="en-US" sz="7200" b="1" dirty="0">
                <a:latin typeface="+mj-lt"/>
                <a:cs typeface="Arial"/>
              </a:rPr>
              <a:t>Department of Medical Science</a:t>
            </a:r>
          </a:p>
          <a:p>
            <a:endParaRPr lang="en-US" sz="6600" b="1" dirty="0">
              <a:latin typeface="+mj-lt"/>
              <a:cs typeface="Arial"/>
            </a:endParaRP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490833"/>
            <a:ext cx="10287000" cy="4005072"/>
          </a:xfrm>
          <a:prstGeom prst="rect">
            <a:avLst/>
          </a:prstGeom>
        </p:spPr>
      </p:pic>
      <p:sp>
        <p:nvSpPr>
          <p:cNvPr id="19" name="TextBox 18"/>
          <p:cNvSpPr txBox="1"/>
          <p:nvPr/>
        </p:nvSpPr>
        <p:spPr>
          <a:xfrm>
            <a:off x="1549469" y="-1002832"/>
            <a:ext cx="49656931" cy="4816703"/>
          </a:xfrm>
          <a:prstGeom prst="rect">
            <a:avLst/>
          </a:prstGeom>
          <a:noFill/>
        </p:spPr>
        <p:txBody>
          <a:bodyPr wrap="square" rtlCol="0">
            <a:spAutoFit/>
          </a:bodyPr>
          <a:lstStyle/>
          <a:p>
            <a:r>
              <a:rPr lang="en-US" b="1" dirty="0"/>
              <a:t> </a:t>
            </a:r>
            <a:endParaRPr lang="en-US" dirty="0"/>
          </a:p>
          <a:p>
            <a:r>
              <a:rPr lang="en-US" b="1" dirty="0"/>
              <a:t>Effects of an Exercise Regimen on Amputation Rates in Adults with Uncontrolled Diabetes</a:t>
            </a:r>
            <a:endParaRPr lang="en-US" dirty="0"/>
          </a:p>
          <a:p>
            <a:pPr algn="ctr"/>
            <a:endParaRPr lang="en-US" sz="10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253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19435</TotalTime>
  <Words>1453</Words>
  <Application>Microsoft Macintosh PowerPoint</Application>
  <PresentationFormat>Custom</PresentationFormat>
  <Paragraphs>98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Symbol</vt:lpstr>
      <vt:lpstr>Office Theme</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Mike Coleman</cp:lastModifiedBy>
  <cp:revision>142</cp:revision>
  <dcterms:created xsi:type="dcterms:W3CDTF">2017-04-15T00:49:32Z</dcterms:created>
  <dcterms:modified xsi:type="dcterms:W3CDTF">2021-04-25T23:40:34Z</dcterms:modified>
  <cp:category/>
</cp:coreProperties>
</file>