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51206400" cy="38404800"/>
  <p:notesSz cx="9144000" cy="6858000"/>
  <p:defaultText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5184">
          <p15:clr>
            <a:srgbClr val="A4A3A4"/>
          </p15:clr>
        </p15:guide>
        <p15:guide id="2" pos="31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7B6"/>
    <a:srgbClr val="992A3D"/>
    <a:srgbClr val="00A1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5" autoAdjust="0"/>
    <p:restoredTop sz="99240" autoAdjust="0"/>
  </p:normalViewPr>
  <p:slideViewPr>
    <p:cSldViewPr>
      <p:cViewPr>
        <p:scale>
          <a:sx n="23" d="100"/>
          <a:sy n="23" d="100"/>
        </p:scale>
        <p:origin x="-264" y="-80"/>
      </p:cViewPr>
      <p:guideLst>
        <p:guide orient="horz" pos="5184"/>
        <p:guide pos="3153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iagrams/_rels/data2.xml.rels><?xml version="1.0" encoding="UTF-8" standalone="yes"?>
<Relationships xmlns="http://schemas.openxmlformats.org/package/2006/relationships"><Relationship Id="rId1" Type="http://schemas.openxmlformats.org/officeDocument/2006/relationships/image" Target="../media/image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FB4152-EBFE-9D4A-8DFB-CC3D1628B512}" type="doc">
      <dgm:prSet loTypeId="urn:microsoft.com/office/officeart/2005/8/layout/default" loCatId="" qsTypeId="urn:microsoft.com/office/officeart/2005/8/quickstyle/simple3" qsCatId="simple" csTypeId="urn:microsoft.com/office/officeart/2005/8/colors/colorful4" csCatId="colorful" phldr="1"/>
      <dgm:spPr/>
      <dgm:t>
        <a:bodyPr/>
        <a:lstStyle/>
        <a:p>
          <a:endParaRPr lang="en-US"/>
        </a:p>
      </dgm:t>
    </dgm:pt>
    <dgm:pt modelId="{958EBD0E-D55B-CE4C-B8CC-897DC66967A3}">
      <dgm:prSet custT="1"/>
      <dgm:spPr/>
      <dgm:t>
        <a:bodyPr/>
        <a:lstStyle/>
        <a:p>
          <a:pPr rtl="0"/>
          <a:r>
            <a:rPr lang="en-US" sz="3200" dirty="0" smtClean="0"/>
            <a:t>The age of participants across the various studies, was from 0 days old to 83 months </a:t>
          </a:r>
          <a:r>
            <a:rPr lang="en-US" sz="3200" dirty="0" smtClean="0"/>
            <a:t>old</a:t>
          </a:r>
          <a:endParaRPr lang="en-US" sz="3200" dirty="0"/>
        </a:p>
      </dgm:t>
    </dgm:pt>
    <dgm:pt modelId="{74134531-B228-C047-B727-4A8116267A7F}" type="parTrans" cxnId="{8FD60826-AE6D-9349-AC54-680936C92B7F}">
      <dgm:prSet/>
      <dgm:spPr/>
      <dgm:t>
        <a:bodyPr/>
        <a:lstStyle/>
        <a:p>
          <a:endParaRPr lang="en-US"/>
        </a:p>
      </dgm:t>
    </dgm:pt>
    <dgm:pt modelId="{00ACB88F-7C51-BC4D-B30F-EB7D079CA32C}" type="sibTrans" cxnId="{8FD60826-AE6D-9349-AC54-680936C92B7F}">
      <dgm:prSet/>
      <dgm:spPr/>
      <dgm:t>
        <a:bodyPr/>
        <a:lstStyle/>
        <a:p>
          <a:endParaRPr lang="en-US"/>
        </a:p>
      </dgm:t>
    </dgm:pt>
    <dgm:pt modelId="{A737ABA0-A920-1241-AD16-CE6226F8C606}">
      <dgm:prSet custT="1"/>
      <dgm:spPr/>
      <dgm:t>
        <a:bodyPr/>
        <a:lstStyle/>
        <a:p>
          <a:pPr rtl="0"/>
          <a:r>
            <a:rPr lang="en-US" sz="3200" dirty="0" smtClean="0"/>
            <a:t>Sample sizes varied </a:t>
          </a:r>
          <a:r>
            <a:rPr lang="en-US" sz="3200" dirty="0" smtClean="0"/>
            <a:t>from 243 to 30 </a:t>
          </a:r>
          <a:r>
            <a:rPr lang="en-US" sz="3200" dirty="0" smtClean="0"/>
            <a:t>participants</a:t>
          </a:r>
          <a:endParaRPr lang="en-US" sz="3200" dirty="0"/>
        </a:p>
      </dgm:t>
    </dgm:pt>
    <dgm:pt modelId="{149CD96C-40AD-6847-AD8A-1EDD081B1B0D}" type="parTrans" cxnId="{8DA563F4-B82B-9F4C-A08B-A7B7DD2170DC}">
      <dgm:prSet/>
      <dgm:spPr/>
      <dgm:t>
        <a:bodyPr/>
        <a:lstStyle/>
        <a:p>
          <a:endParaRPr lang="en-US"/>
        </a:p>
      </dgm:t>
    </dgm:pt>
    <dgm:pt modelId="{618C394F-DF4E-844D-BABE-5C4F77EFEF25}" type="sibTrans" cxnId="{8DA563F4-B82B-9F4C-A08B-A7B7DD2170DC}">
      <dgm:prSet/>
      <dgm:spPr/>
      <dgm:t>
        <a:bodyPr/>
        <a:lstStyle/>
        <a:p>
          <a:endParaRPr lang="en-US"/>
        </a:p>
      </dgm:t>
    </dgm:pt>
    <dgm:pt modelId="{FEFB877F-6963-CB41-8044-1DF01F7EBBAD}">
      <dgm:prSet custT="1"/>
      <dgm:spPr/>
      <dgm:t>
        <a:bodyPr/>
        <a:lstStyle/>
        <a:p>
          <a:pPr rtl="0"/>
          <a:r>
            <a:rPr lang="en-US" sz="3200" dirty="0" smtClean="0"/>
            <a:t>The dosing of LVT ranged from 10-60 mg/kg/d and PB ranged from 4.1-25 mg/kg/d. </a:t>
          </a:r>
          <a:endParaRPr lang="en-US" sz="3200" dirty="0"/>
        </a:p>
      </dgm:t>
    </dgm:pt>
    <dgm:pt modelId="{7AC9BD85-31C9-6449-B4AC-BF410EF9E4BA}" type="parTrans" cxnId="{66A725C2-3A3B-4B45-82E2-28EACE6F3C55}">
      <dgm:prSet/>
      <dgm:spPr/>
      <dgm:t>
        <a:bodyPr/>
        <a:lstStyle/>
        <a:p>
          <a:endParaRPr lang="en-US"/>
        </a:p>
      </dgm:t>
    </dgm:pt>
    <dgm:pt modelId="{B3A01454-AA63-F34F-88DE-D807FE4B2064}" type="sibTrans" cxnId="{66A725C2-3A3B-4B45-82E2-28EACE6F3C55}">
      <dgm:prSet/>
      <dgm:spPr/>
      <dgm:t>
        <a:bodyPr/>
        <a:lstStyle/>
        <a:p>
          <a:endParaRPr lang="en-US"/>
        </a:p>
      </dgm:t>
    </dgm:pt>
    <dgm:pt modelId="{089D991F-1CBF-6C44-BEC8-FA144A2A70F6}">
      <dgm:prSet custT="1"/>
      <dgm:spPr/>
      <dgm:t>
        <a:bodyPr/>
        <a:lstStyle/>
        <a:p>
          <a:pPr rtl="0"/>
          <a:r>
            <a:rPr lang="en-US" sz="3200" dirty="0" smtClean="0"/>
            <a:t>Intention </a:t>
          </a:r>
          <a:r>
            <a:rPr lang="en-US" sz="3200" dirty="0" smtClean="0"/>
            <a:t>to treat analyses </a:t>
          </a:r>
          <a:endParaRPr lang="en-US" sz="3200" dirty="0"/>
        </a:p>
      </dgm:t>
    </dgm:pt>
    <dgm:pt modelId="{AEDF1A89-4DFD-E24F-BB4D-185B34B59956}" type="parTrans" cxnId="{71A0D158-62BE-F846-AD22-4DFDA363BE4F}">
      <dgm:prSet/>
      <dgm:spPr/>
      <dgm:t>
        <a:bodyPr/>
        <a:lstStyle/>
        <a:p>
          <a:endParaRPr lang="en-US"/>
        </a:p>
      </dgm:t>
    </dgm:pt>
    <dgm:pt modelId="{495477B8-C405-6D45-8270-A56EDB087DB0}" type="sibTrans" cxnId="{71A0D158-62BE-F846-AD22-4DFDA363BE4F}">
      <dgm:prSet/>
      <dgm:spPr/>
      <dgm:t>
        <a:bodyPr/>
        <a:lstStyle/>
        <a:p>
          <a:endParaRPr lang="en-US"/>
        </a:p>
      </dgm:t>
    </dgm:pt>
    <dgm:pt modelId="{3D9CD918-1550-424D-A498-F525510B8608}">
      <dgm:prSet custT="1"/>
      <dgm:spPr/>
      <dgm:t>
        <a:bodyPr/>
        <a:lstStyle/>
        <a:p>
          <a:pPr rtl="0"/>
          <a:r>
            <a:rPr lang="en-US" sz="3200" dirty="0" smtClean="0"/>
            <a:t>All studies utilized different software to conduct their analysis except for </a:t>
          </a:r>
          <a:r>
            <a:rPr lang="en-US" sz="3200" dirty="0" smtClean="0"/>
            <a:t>two</a:t>
          </a:r>
          <a:endParaRPr lang="en-US" sz="3200" dirty="0"/>
        </a:p>
      </dgm:t>
    </dgm:pt>
    <dgm:pt modelId="{6A605FBF-F6EE-8A4D-8AE4-84C94E96DBD0}" type="parTrans" cxnId="{36B19D00-F3D4-B447-966A-554AC7946B81}">
      <dgm:prSet/>
      <dgm:spPr/>
      <dgm:t>
        <a:bodyPr/>
        <a:lstStyle/>
        <a:p>
          <a:endParaRPr lang="en-US"/>
        </a:p>
      </dgm:t>
    </dgm:pt>
    <dgm:pt modelId="{3994A025-57B3-5E41-9EE8-A630BF7F2C80}" type="sibTrans" cxnId="{36B19D00-F3D4-B447-966A-554AC7946B81}">
      <dgm:prSet/>
      <dgm:spPr/>
      <dgm:t>
        <a:bodyPr/>
        <a:lstStyle/>
        <a:p>
          <a:endParaRPr lang="en-US"/>
        </a:p>
      </dgm:t>
    </dgm:pt>
    <dgm:pt modelId="{8052B7D2-F779-704F-94C2-F5BB30EC3EF8}">
      <dgm:prSet custT="1"/>
      <dgm:spPr/>
      <dgm:t>
        <a:bodyPr/>
        <a:lstStyle/>
        <a:p>
          <a:pPr rtl="0"/>
          <a:r>
            <a:rPr lang="en-US" sz="3200" dirty="0" smtClean="0"/>
            <a:t>A validity assessment was preformed. </a:t>
          </a:r>
          <a:endParaRPr lang="en-US" sz="3200" dirty="0"/>
        </a:p>
      </dgm:t>
    </dgm:pt>
    <dgm:pt modelId="{51B22E74-4B5D-6E4E-984B-BE7499B7B35E}" type="parTrans" cxnId="{C569CED3-E3B7-B145-A8FB-1E98F6D7BD79}">
      <dgm:prSet/>
      <dgm:spPr/>
      <dgm:t>
        <a:bodyPr/>
        <a:lstStyle/>
        <a:p>
          <a:endParaRPr lang="en-US"/>
        </a:p>
      </dgm:t>
    </dgm:pt>
    <dgm:pt modelId="{BD5E2611-A538-3A4B-952C-544D8865F049}" type="sibTrans" cxnId="{C569CED3-E3B7-B145-A8FB-1E98F6D7BD79}">
      <dgm:prSet/>
      <dgm:spPr/>
      <dgm:t>
        <a:bodyPr/>
        <a:lstStyle/>
        <a:p>
          <a:endParaRPr lang="en-US"/>
        </a:p>
      </dgm:t>
    </dgm:pt>
    <dgm:pt modelId="{4AF374FB-FF9D-234E-81B9-DFFDD137EAD6}">
      <dgm:prSet custT="1"/>
      <dgm:spPr/>
      <dgm:t>
        <a:bodyPr/>
        <a:lstStyle/>
        <a:p>
          <a:pPr rtl="0"/>
          <a:r>
            <a:rPr lang="en-US" sz="3200" dirty="0" err="1" smtClean="0"/>
            <a:t>Grinspan</a:t>
          </a:r>
          <a:r>
            <a:rPr lang="en-US" sz="3200" dirty="0" smtClean="0"/>
            <a:t>, with 243, found that </a:t>
          </a:r>
          <a:r>
            <a:rPr lang="en-US" sz="3200" dirty="0" smtClean="0"/>
            <a:t>those who received </a:t>
          </a:r>
          <a:r>
            <a:rPr lang="en-US" sz="3200" dirty="0" smtClean="0"/>
            <a:t>LVT had </a:t>
          </a:r>
          <a:r>
            <a:rPr lang="en-US" sz="3200" dirty="0" smtClean="0"/>
            <a:t>better </a:t>
          </a:r>
          <a:r>
            <a:rPr lang="en-US" sz="3200" dirty="0" err="1" smtClean="0"/>
            <a:t>monotherapy</a:t>
          </a:r>
          <a:r>
            <a:rPr lang="en-US" sz="3200" dirty="0" smtClean="0"/>
            <a:t> outcomes than those with </a:t>
          </a:r>
          <a:r>
            <a:rPr lang="en-US" sz="3200" dirty="0" smtClean="0"/>
            <a:t>PB</a:t>
          </a:r>
          <a:endParaRPr lang="en-US" sz="3200" dirty="0"/>
        </a:p>
      </dgm:t>
    </dgm:pt>
    <dgm:pt modelId="{63CBAF89-0861-224F-AE5E-EFEDE33474E3}" type="parTrans" cxnId="{A9FEE8A6-F68A-594A-A876-4C6CB63C8E94}">
      <dgm:prSet/>
      <dgm:spPr/>
      <dgm:t>
        <a:bodyPr/>
        <a:lstStyle/>
        <a:p>
          <a:endParaRPr lang="en-US"/>
        </a:p>
      </dgm:t>
    </dgm:pt>
    <dgm:pt modelId="{0F0115AA-0D1C-2D4B-966B-1E681AE12957}" type="sibTrans" cxnId="{A9FEE8A6-F68A-594A-A876-4C6CB63C8E94}">
      <dgm:prSet/>
      <dgm:spPr/>
      <dgm:t>
        <a:bodyPr/>
        <a:lstStyle/>
        <a:p>
          <a:endParaRPr lang="en-US"/>
        </a:p>
      </dgm:t>
    </dgm:pt>
    <dgm:pt modelId="{78E16114-C5E4-7646-BC57-08F81B29E709}">
      <dgm:prSet custT="1"/>
      <dgm:spPr/>
      <dgm:t>
        <a:bodyPr/>
        <a:lstStyle/>
        <a:p>
          <a:pPr rtl="0"/>
          <a:r>
            <a:rPr lang="en-US" sz="3200" dirty="0" err="1" smtClean="0"/>
            <a:t>Grinspan</a:t>
          </a:r>
          <a:r>
            <a:rPr lang="en-US" sz="3200" dirty="0" smtClean="0"/>
            <a:t> and </a:t>
          </a:r>
          <a:r>
            <a:rPr lang="en-US" sz="3200" dirty="0" err="1" smtClean="0"/>
            <a:t>Gowda</a:t>
          </a:r>
          <a:r>
            <a:rPr lang="en-US" sz="3200" dirty="0" smtClean="0"/>
            <a:t> had the most power given their number of participants</a:t>
          </a:r>
          <a:endParaRPr lang="en-US" sz="3200" dirty="0"/>
        </a:p>
      </dgm:t>
    </dgm:pt>
    <dgm:pt modelId="{55DA5CA5-DB53-3A4A-BAAF-49B1F30B7C07}" type="parTrans" cxnId="{AC5AB839-4428-5D4F-B7AB-4D0E062E3C9A}">
      <dgm:prSet/>
      <dgm:spPr/>
      <dgm:t>
        <a:bodyPr/>
        <a:lstStyle/>
        <a:p>
          <a:endParaRPr lang="en-US"/>
        </a:p>
      </dgm:t>
    </dgm:pt>
    <dgm:pt modelId="{0DF47602-1A71-6B46-AFC5-66CBEE744390}" type="sibTrans" cxnId="{AC5AB839-4428-5D4F-B7AB-4D0E062E3C9A}">
      <dgm:prSet/>
      <dgm:spPr/>
      <dgm:t>
        <a:bodyPr/>
        <a:lstStyle/>
        <a:p>
          <a:endParaRPr lang="en-US"/>
        </a:p>
      </dgm:t>
    </dgm:pt>
    <dgm:pt modelId="{AE071E38-BA00-4141-BF5A-023D519F835B}">
      <dgm:prSet custT="1"/>
      <dgm:spPr/>
      <dgm:t>
        <a:bodyPr/>
        <a:lstStyle/>
        <a:p>
          <a:pPr rtl="0"/>
          <a:r>
            <a:rPr lang="en-US" sz="3200" dirty="0" smtClean="0"/>
            <a:t> </a:t>
          </a:r>
          <a:r>
            <a:rPr lang="en-US" sz="3200" dirty="0" smtClean="0"/>
            <a:t>Studies by </a:t>
          </a:r>
          <a:r>
            <a:rPr lang="en-US" sz="3200" dirty="0" err="1" smtClean="0"/>
            <a:t>Grinspan</a:t>
          </a:r>
          <a:r>
            <a:rPr lang="en-US" sz="3200" dirty="0" smtClean="0"/>
            <a:t>, </a:t>
          </a:r>
          <a:r>
            <a:rPr lang="en-US" sz="3200" dirty="0" err="1" smtClean="0"/>
            <a:t>Gowda</a:t>
          </a:r>
          <a:r>
            <a:rPr lang="en-US" sz="3200" dirty="0" smtClean="0"/>
            <a:t>, </a:t>
          </a:r>
          <a:r>
            <a:rPr lang="en-US" sz="3200" dirty="0" err="1" smtClean="0"/>
            <a:t>Rao</a:t>
          </a:r>
          <a:r>
            <a:rPr lang="en-US" sz="3200" dirty="0" smtClean="0"/>
            <a:t>, </a:t>
          </a:r>
          <a:r>
            <a:rPr lang="en-US" sz="3200" dirty="0" err="1" smtClean="0"/>
            <a:t>Falsaperla</a:t>
          </a:r>
          <a:r>
            <a:rPr lang="en-US" sz="3200" dirty="0" smtClean="0"/>
            <a:t>, and </a:t>
          </a:r>
          <a:r>
            <a:rPr lang="en-US" sz="3200" dirty="0" err="1" smtClean="0"/>
            <a:t>Sedighi</a:t>
          </a:r>
          <a:r>
            <a:rPr lang="en-US" sz="3200" dirty="0" smtClean="0"/>
            <a:t>, all had participants from 0 days old up to 29 days </a:t>
          </a:r>
          <a:r>
            <a:rPr lang="en-US" sz="3200" dirty="0" smtClean="0"/>
            <a:t>old </a:t>
          </a:r>
          <a:endParaRPr lang="en-US" sz="3200" dirty="0"/>
        </a:p>
      </dgm:t>
    </dgm:pt>
    <dgm:pt modelId="{7060F6AF-B70A-9A4D-B05F-EC4900B31A91}" type="parTrans" cxnId="{9486F4DD-2FB1-F840-9737-02315C858348}">
      <dgm:prSet/>
      <dgm:spPr/>
      <dgm:t>
        <a:bodyPr/>
        <a:lstStyle/>
        <a:p>
          <a:endParaRPr lang="en-US"/>
        </a:p>
      </dgm:t>
    </dgm:pt>
    <dgm:pt modelId="{33351D05-1A50-D648-83DA-83273BED6029}" type="sibTrans" cxnId="{9486F4DD-2FB1-F840-9737-02315C858348}">
      <dgm:prSet/>
      <dgm:spPr/>
      <dgm:t>
        <a:bodyPr/>
        <a:lstStyle/>
        <a:p>
          <a:endParaRPr lang="en-US"/>
        </a:p>
      </dgm:t>
    </dgm:pt>
    <dgm:pt modelId="{BEA73378-BC43-0349-8A7B-8FA8E190DD3D}">
      <dgm:prSet custT="1"/>
      <dgm:spPr/>
      <dgm:t>
        <a:bodyPr/>
        <a:lstStyle/>
        <a:p>
          <a:pPr rtl="0"/>
          <a:r>
            <a:rPr lang="en-US" sz="3200" dirty="0" err="1" smtClean="0"/>
            <a:t>Birbeck’s</a:t>
          </a:r>
          <a:r>
            <a:rPr lang="en-US" sz="3200" dirty="0" smtClean="0"/>
            <a:t> participants </a:t>
          </a:r>
          <a:r>
            <a:rPr lang="en-US" sz="3200" dirty="0" smtClean="0"/>
            <a:t>were the age of 24-83 months </a:t>
          </a:r>
          <a:r>
            <a:rPr lang="en-US" sz="3200" dirty="0" smtClean="0"/>
            <a:t>old</a:t>
          </a:r>
          <a:endParaRPr lang="en-US" sz="3200" dirty="0"/>
        </a:p>
      </dgm:t>
    </dgm:pt>
    <dgm:pt modelId="{42A0E687-E165-7F4C-9ACF-8DDC6533FBC7}" type="parTrans" cxnId="{914B21D3-D36B-524B-8DDE-1771D3018696}">
      <dgm:prSet/>
      <dgm:spPr/>
      <dgm:t>
        <a:bodyPr/>
        <a:lstStyle/>
        <a:p>
          <a:endParaRPr lang="en-US"/>
        </a:p>
      </dgm:t>
    </dgm:pt>
    <dgm:pt modelId="{6CFAA751-D7C8-DB4D-AEE3-73A5908C9EF1}" type="sibTrans" cxnId="{914B21D3-D36B-524B-8DDE-1771D3018696}">
      <dgm:prSet/>
      <dgm:spPr/>
      <dgm:t>
        <a:bodyPr/>
        <a:lstStyle/>
        <a:p>
          <a:endParaRPr lang="en-US"/>
        </a:p>
      </dgm:t>
    </dgm:pt>
    <dgm:pt modelId="{097AF148-6ADB-9049-9C19-11146A86BB36}">
      <dgm:prSet custT="1"/>
      <dgm:spPr/>
      <dgm:t>
        <a:bodyPr/>
        <a:lstStyle/>
        <a:p>
          <a:pPr rtl="0"/>
          <a:r>
            <a:rPr lang="en-US" sz="3200" dirty="0" err="1" smtClean="0"/>
            <a:t>Falsaperla</a:t>
          </a:r>
          <a:r>
            <a:rPr lang="en-US" sz="3200" dirty="0" smtClean="0"/>
            <a:t>, with 30, showed through a valid statistical analysis that PB was inferior to stopping seizures </a:t>
          </a:r>
          <a:endParaRPr lang="en-US" sz="3200" dirty="0"/>
        </a:p>
      </dgm:t>
    </dgm:pt>
    <dgm:pt modelId="{E5EE6EB1-5953-0E4E-9C01-C45DC3C29B9B}" type="parTrans" cxnId="{4C70A25A-2072-8342-9812-AC3FFE101DE8}">
      <dgm:prSet/>
      <dgm:spPr/>
      <dgm:t>
        <a:bodyPr/>
        <a:lstStyle/>
        <a:p>
          <a:endParaRPr lang="en-US"/>
        </a:p>
      </dgm:t>
    </dgm:pt>
    <dgm:pt modelId="{E8AF1DA2-07C9-7842-97EC-4771D6C203E8}" type="sibTrans" cxnId="{4C70A25A-2072-8342-9812-AC3FFE101DE8}">
      <dgm:prSet/>
      <dgm:spPr/>
      <dgm:t>
        <a:bodyPr/>
        <a:lstStyle/>
        <a:p>
          <a:endParaRPr lang="en-US"/>
        </a:p>
      </dgm:t>
    </dgm:pt>
    <dgm:pt modelId="{DF54BF93-B71F-B94A-9484-121863F0A9FC}">
      <dgm:prSet custT="1"/>
      <dgm:spPr/>
      <dgm:t>
        <a:bodyPr/>
        <a:lstStyle/>
        <a:p>
          <a:pPr rtl="0"/>
          <a:r>
            <a:rPr lang="en-US" sz="3200" dirty="0" smtClean="0"/>
            <a:t>A </a:t>
          </a:r>
          <a:r>
            <a:rPr lang="en-US" sz="3200" dirty="0" smtClean="0"/>
            <a:t>maintenance dose was given in the </a:t>
          </a:r>
          <a:r>
            <a:rPr lang="en-US" sz="3200" dirty="0" err="1" smtClean="0"/>
            <a:t>Birbeck</a:t>
          </a:r>
          <a:r>
            <a:rPr lang="en-US" sz="3200" dirty="0" smtClean="0"/>
            <a:t> study for both LVT (20mg/kg q12hrs) and PB (5 mg/kg q12hrs). </a:t>
          </a:r>
          <a:endParaRPr lang="en-US" sz="3200" dirty="0"/>
        </a:p>
      </dgm:t>
    </dgm:pt>
    <dgm:pt modelId="{8FCE4F00-C5C3-9F41-8392-94AC8D79D601}" type="parTrans" cxnId="{D9EA49D0-A1F0-9843-9DA2-F1AF5060B18A}">
      <dgm:prSet/>
      <dgm:spPr/>
      <dgm:t>
        <a:bodyPr/>
        <a:lstStyle/>
        <a:p>
          <a:endParaRPr lang="en-US"/>
        </a:p>
      </dgm:t>
    </dgm:pt>
    <dgm:pt modelId="{5235227C-AA4B-934C-8D39-D73C82C651E8}" type="sibTrans" cxnId="{D9EA49D0-A1F0-9843-9DA2-F1AF5060B18A}">
      <dgm:prSet/>
      <dgm:spPr/>
      <dgm:t>
        <a:bodyPr/>
        <a:lstStyle/>
        <a:p>
          <a:endParaRPr lang="en-US"/>
        </a:p>
      </dgm:t>
    </dgm:pt>
    <dgm:pt modelId="{C2D5A0D9-4553-BA45-95DF-EAEFE42B6CED}">
      <dgm:prSet custT="1"/>
      <dgm:spPr/>
      <dgm:t>
        <a:bodyPr/>
        <a:lstStyle/>
        <a:p>
          <a:pPr rtl="0"/>
          <a:r>
            <a:rPr lang="en-US" sz="3200" dirty="0" smtClean="0"/>
            <a:t>The </a:t>
          </a:r>
          <a:r>
            <a:rPr lang="en-US" sz="3200" dirty="0" smtClean="0"/>
            <a:t>dosing does not appear to have a statistical correlation to the number of deaths per study.</a:t>
          </a:r>
          <a:endParaRPr lang="en-US" sz="3200" dirty="0"/>
        </a:p>
      </dgm:t>
    </dgm:pt>
    <dgm:pt modelId="{A15BB940-18A5-D041-81C2-D942F6A3C9A9}" type="parTrans" cxnId="{7C24A99D-65AE-EE4C-8C4E-48E4A8ED2940}">
      <dgm:prSet/>
      <dgm:spPr/>
      <dgm:t>
        <a:bodyPr/>
        <a:lstStyle/>
        <a:p>
          <a:endParaRPr lang="en-US"/>
        </a:p>
      </dgm:t>
    </dgm:pt>
    <dgm:pt modelId="{030FB1F5-4212-8D49-9113-1008A50B03FF}" type="sibTrans" cxnId="{7C24A99D-65AE-EE4C-8C4E-48E4A8ED2940}">
      <dgm:prSet/>
      <dgm:spPr/>
      <dgm:t>
        <a:bodyPr/>
        <a:lstStyle/>
        <a:p>
          <a:endParaRPr lang="en-US"/>
        </a:p>
      </dgm:t>
    </dgm:pt>
    <dgm:pt modelId="{80F93415-4FC3-FF46-9C10-69A5CD891968}">
      <dgm:prSet custT="1"/>
      <dgm:spPr/>
      <dgm:t>
        <a:bodyPr/>
        <a:lstStyle/>
        <a:p>
          <a:pPr rtl="0"/>
          <a:r>
            <a:rPr lang="en-US" sz="3200" dirty="0" smtClean="0"/>
            <a:t>Both </a:t>
          </a:r>
          <a:r>
            <a:rPr lang="en-US" sz="3200" dirty="0" err="1" smtClean="0"/>
            <a:t>Sedighi</a:t>
          </a:r>
          <a:r>
            <a:rPr lang="en-US" sz="3200" dirty="0" smtClean="0"/>
            <a:t> and </a:t>
          </a:r>
          <a:r>
            <a:rPr lang="en-US" sz="3200" dirty="0" err="1" smtClean="0"/>
            <a:t>Gowda</a:t>
          </a:r>
          <a:r>
            <a:rPr lang="en-US" sz="3200" dirty="0" smtClean="0"/>
            <a:t> used </a:t>
          </a:r>
          <a:r>
            <a:rPr lang="en-US" sz="3200" dirty="0" smtClean="0"/>
            <a:t>SPSS </a:t>
          </a:r>
          <a:r>
            <a:rPr lang="en-US" sz="3200" dirty="0" smtClean="0"/>
            <a:t>software. </a:t>
          </a:r>
          <a:endParaRPr lang="en-US" sz="3200" dirty="0"/>
        </a:p>
      </dgm:t>
    </dgm:pt>
    <dgm:pt modelId="{8FF49A1A-0270-E14E-AA37-AA3F422DCC7A}" type="parTrans" cxnId="{340AEE01-47ED-B946-A497-DABD06849C88}">
      <dgm:prSet/>
      <dgm:spPr/>
      <dgm:t>
        <a:bodyPr/>
        <a:lstStyle/>
        <a:p>
          <a:endParaRPr lang="en-US"/>
        </a:p>
      </dgm:t>
    </dgm:pt>
    <dgm:pt modelId="{8C4CEF0F-52E8-3749-ACB7-610FDD6DB17D}" type="sibTrans" cxnId="{340AEE01-47ED-B946-A497-DABD06849C88}">
      <dgm:prSet/>
      <dgm:spPr/>
      <dgm:t>
        <a:bodyPr/>
        <a:lstStyle/>
        <a:p>
          <a:endParaRPr lang="en-US"/>
        </a:p>
      </dgm:t>
    </dgm:pt>
    <dgm:pt modelId="{BF978AAD-9D79-314B-8E84-7C31364A43E2}">
      <dgm:prSet custT="1"/>
      <dgm:spPr/>
      <dgm:t>
        <a:bodyPr/>
        <a:lstStyle/>
        <a:p>
          <a:pPr rtl="0"/>
          <a:r>
            <a:rPr lang="en-US" sz="3200" dirty="0" err="1" smtClean="0"/>
            <a:t>Sedighi</a:t>
          </a:r>
          <a:r>
            <a:rPr lang="en-US" sz="3200" dirty="0" smtClean="0"/>
            <a:t> did </a:t>
          </a:r>
          <a:r>
            <a:rPr lang="en-US" sz="3200" dirty="0" smtClean="0"/>
            <a:t>not provide a summary of their statistical results or </a:t>
          </a:r>
          <a:r>
            <a:rPr lang="en-US" sz="3200" dirty="0" smtClean="0"/>
            <a:t>analysis</a:t>
          </a:r>
          <a:endParaRPr lang="en-US" sz="3200" dirty="0"/>
        </a:p>
      </dgm:t>
    </dgm:pt>
    <dgm:pt modelId="{B80996BD-F3DA-944A-B17C-81C9E0EA8912}" type="parTrans" cxnId="{A6A1D2A4-B210-AA40-8A11-4D073721FFA4}">
      <dgm:prSet/>
      <dgm:spPr/>
      <dgm:t>
        <a:bodyPr/>
        <a:lstStyle/>
        <a:p>
          <a:endParaRPr lang="en-US"/>
        </a:p>
      </dgm:t>
    </dgm:pt>
    <dgm:pt modelId="{FAD0D1AC-8606-AC4E-9243-C8436C14741B}" type="sibTrans" cxnId="{A6A1D2A4-B210-AA40-8A11-4D073721FFA4}">
      <dgm:prSet/>
      <dgm:spPr/>
      <dgm:t>
        <a:bodyPr/>
        <a:lstStyle/>
        <a:p>
          <a:endParaRPr lang="en-US"/>
        </a:p>
      </dgm:t>
    </dgm:pt>
    <dgm:pt modelId="{819039A7-A894-9F4D-AB2C-A0C08A1BE797}">
      <dgm:prSet custT="1"/>
      <dgm:spPr/>
      <dgm:t>
        <a:bodyPr/>
        <a:lstStyle/>
        <a:p>
          <a:pPr rtl="0"/>
          <a:r>
            <a:rPr lang="en-US" sz="3200" dirty="0" err="1" smtClean="0"/>
            <a:t>Gowda</a:t>
          </a:r>
          <a:r>
            <a:rPr lang="en-US" sz="3200" dirty="0" smtClean="0"/>
            <a:t> </a:t>
          </a:r>
          <a:r>
            <a:rPr lang="en-US" sz="3200" dirty="0" smtClean="0"/>
            <a:t>was able to provide statistics, and </a:t>
          </a:r>
          <a:r>
            <a:rPr lang="en-US" sz="3200" dirty="0" smtClean="0"/>
            <a:t>found statistical </a:t>
          </a:r>
          <a:r>
            <a:rPr lang="en-US" sz="3200" dirty="0" smtClean="0"/>
            <a:t>significance in their </a:t>
          </a:r>
          <a:r>
            <a:rPr lang="en-US" sz="3200" dirty="0" smtClean="0"/>
            <a:t>findings </a:t>
          </a:r>
          <a:endParaRPr lang="en-US" sz="3200" dirty="0"/>
        </a:p>
      </dgm:t>
    </dgm:pt>
    <dgm:pt modelId="{5865BB1E-4AC4-8344-BDE4-9AB7EB3030AA}" type="parTrans" cxnId="{E87D1C38-8B8B-DC43-BEB9-EBEB58181911}">
      <dgm:prSet/>
      <dgm:spPr/>
      <dgm:t>
        <a:bodyPr/>
        <a:lstStyle/>
        <a:p>
          <a:endParaRPr lang="en-US"/>
        </a:p>
      </dgm:t>
    </dgm:pt>
    <dgm:pt modelId="{24748D9B-80FD-F04E-93FE-615E15E8D3D0}" type="sibTrans" cxnId="{E87D1C38-8B8B-DC43-BEB9-EBEB58181911}">
      <dgm:prSet/>
      <dgm:spPr/>
      <dgm:t>
        <a:bodyPr/>
        <a:lstStyle/>
        <a:p>
          <a:endParaRPr lang="en-US"/>
        </a:p>
      </dgm:t>
    </dgm:pt>
    <dgm:pt modelId="{CA22CC8A-511F-594E-8AC4-98EE2E71F4FD}">
      <dgm:prSet custT="1"/>
      <dgm:spPr/>
      <dgm:t>
        <a:bodyPr/>
        <a:lstStyle/>
        <a:p>
          <a:pPr rtl="0"/>
          <a:r>
            <a:rPr lang="en-US" sz="3200" dirty="0" smtClean="0"/>
            <a:t>Only two </a:t>
          </a:r>
          <a:r>
            <a:rPr lang="en-US" sz="3200" dirty="0" smtClean="0"/>
            <a:t>of the studies were RCT, </a:t>
          </a:r>
          <a:r>
            <a:rPr lang="en-US" sz="3200" dirty="0" smtClean="0"/>
            <a:t>double</a:t>
          </a:r>
          <a:r>
            <a:rPr lang="en-US" sz="3200" dirty="0" smtClean="0"/>
            <a:t>-blind </a:t>
          </a:r>
          <a:r>
            <a:rPr lang="en-US" sz="3200" dirty="0" smtClean="0"/>
            <a:t>experiments</a:t>
          </a:r>
          <a:endParaRPr lang="en-US" sz="3200" dirty="0"/>
        </a:p>
      </dgm:t>
    </dgm:pt>
    <dgm:pt modelId="{D1563105-510E-524D-BF8E-D3A1B3F85D1D}" type="parTrans" cxnId="{71D623F7-09D8-D646-A220-E5C8CC947796}">
      <dgm:prSet/>
      <dgm:spPr/>
      <dgm:t>
        <a:bodyPr/>
        <a:lstStyle/>
        <a:p>
          <a:endParaRPr lang="en-US"/>
        </a:p>
      </dgm:t>
    </dgm:pt>
    <dgm:pt modelId="{6BECC940-3FCF-5146-A6C4-39E59A28EB83}" type="sibTrans" cxnId="{71D623F7-09D8-D646-A220-E5C8CC947796}">
      <dgm:prSet/>
      <dgm:spPr/>
      <dgm:t>
        <a:bodyPr/>
        <a:lstStyle/>
        <a:p>
          <a:endParaRPr lang="en-US"/>
        </a:p>
      </dgm:t>
    </dgm:pt>
    <dgm:pt modelId="{E611AC80-430D-0E45-8178-1F69D9195A82}">
      <dgm:prSet custT="1"/>
      <dgm:spPr/>
      <dgm:t>
        <a:bodyPr/>
        <a:lstStyle/>
        <a:p>
          <a:pPr rtl="0"/>
          <a:r>
            <a:rPr lang="en-US" sz="3200" dirty="0" smtClean="0"/>
            <a:t>Two </a:t>
          </a:r>
          <a:r>
            <a:rPr lang="en-US" sz="3200" dirty="0" smtClean="0"/>
            <a:t>of the papers had single blinding, and three of the papers had no blinding.  </a:t>
          </a:r>
          <a:endParaRPr lang="en-US" sz="3200" dirty="0"/>
        </a:p>
      </dgm:t>
    </dgm:pt>
    <dgm:pt modelId="{A1A077FB-87FB-B545-BF7F-CF5C1FE23F29}" type="parTrans" cxnId="{849267A3-92EE-9F4F-ADA8-CF1F5E916FF3}">
      <dgm:prSet/>
      <dgm:spPr/>
      <dgm:t>
        <a:bodyPr/>
        <a:lstStyle/>
        <a:p>
          <a:endParaRPr lang="en-US"/>
        </a:p>
      </dgm:t>
    </dgm:pt>
    <dgm:pt modelId="{6A197A16-D543-A542-9A91-82E2EBA8C2E3}" type="sibTrans" cxnId="{849267A3-92EE-9F4F-ADA8-CF1F5E916FF3}">
      <dgm:prSet/>
      <dgm:spPr/>
      <dgm:t>
        <a:bodyPr/>
        <a:lstStyle/>
        <a:p>
          <a:endParaRPr lang="en-US"/>
        </a:p>
      </dgm:t>
    </dgm:pt>
    <dgm:pt modelId="{4AF8C56E-DF9B-0342-9F5A-C74018C6DC9C}">
      <dgm:prSet custT="1"/>
      <dgm:spPr/>
      <dgm:t>
        <a:bodyPr/>
        <a:lstStyle/>
        <a:p>
          <a:pPr rtl="0"/>
          <a:r>
            <a:rPr lang="en-US" sz="3200" dirty="0" smtClean="0"/>
            <a:t>One </a:t>
          </a:r>
          <a:r>
            <a:rPr lang="en-US" sz="3200" dirty="0" smtClean="0"/>
            <a:t>article suggested that those with more severe seizures were given </a:t>
          </a:r>
          <a:r>
            <a:rPr lang="en-US" sz="3200" dirty="0" smtClean="0"/>
            <a:t>PB, </a:t>
          </a:r>
          <a:r>
            <a:rPr lang="en-US" sz="3200" dirty="0" smtClean="0"/>
            <a:t>not allowing researchers to see the true efficacy of </a:t>
          </a:r>
          <a:r>
            <a:rPr lang="en-US" sz="3200" dirty="0" err="1" smtClean="0"/>
            <a:t>LVTin</a:t>
          </a:r>
          <a:r>
            <a:rPr lang="en-US" sz="3200" dirty="0" smtClean="0"/>
            <a:t> </a:t>
          </a:r>
          <a:r>
            <a:rPr lang="en-US" sz="3200" dirty="0" smtClean="0"/>
            <a:t>ceasing that seizure</a:t>
          </a:r>
          <a:endParaRPr lang="en-US" sz="3200" dirty="0"/>
        </a:p>
      </dgm:t>
    </dgm:pt>
    <dgm:pt modelId="{ABDACD47-F71E-4E4D-86D9-45D990508FD2}" type="parTrans" cxnId="{4E6BA842-5422-EB45-A0BB-FE7E55C9A442}">
      <dgm:prSet/>
      <dgm:spPr/>
      <dgm:t>
        <a:bodyPr/>
        <a:lstStyle/>
        <a:p>
          <a:endParaRPr lang="en-US"/>
        </a:p>
      </dgm:t>
    </dgm:pt>
    <dgm:pt modelId="{7092BEE4-47C0-BD41-BE2A-9ACC94C510B4}" type="sibTrans" cxnId="{4E6BA842-5422-EB45-A0BB-FE7E55C9A442}">
      <dgm:prSet/>
      <dgm:spPr/>
      <dgm:t>
        <a:bodyPr/>
        <a:lstStyle/>
        <a:p>
          <a:endParaRPr lang="en-US"/>
        </a:p>
      </dgm:t>
    </dgm:pt>
    <dgm:pt modelId="{BB682FAA-E632-464D-ABBA-C1E7A5E9AF06}">
      <dgm:prSet custT="1"/>
      <dgm:spPr/>
      <dgm:t>
        <a:bodyPr/>
        <a:lstStyle/>
        <a:p>
          <a:pPr rtl="0"/>
          <a:r>
            <a:rPr lang="en-US" sz="3200" dirty="0" smtClean="0"/>
            <a:t> </a:t>
          </a:r>
          <a:r>
            <a:rPr lang="en-US" sz="3200" dirty="0" err="1" smtClean="0"/>
            <a:t>Grinspan</a:t>
          </a:r>
          <a:r>
            <a:rPr lang="en-US" sz="3200" dirty="0" smtClean="0"/>
            <a:t>, </a:t>
          </a:r>
          <a:r>
            <a:rPr lang="en-US" sz="3200" dirty="0" err="1" smtClean="0"/>
            <a:t>Gowda</a:t>
          </a:r>
          <a:r>
            <a:rPr lang="en-US" sz="3200" dirty="0" smtClean="0"/>
            <a:t>, </a:t>
          </a:r>
          <a:r>
            <a:rPr lang="en-US" sz="3200" dirty="0" err="1" smtClean="0"/>
            <a:t>Birbeck</a:t>
          </a:r>
          <a:r>
            <a:rPr lang="en-US" sz="3200" dirty="0" smtClean="0"/>
            <a:t>, and </a:t>
          </a:r>
          <a:r>
            <a:rPr lang="en-US" sz="3200" dirty="0" err="1" smtClean="0"/>
            <a:t>Falsaperla</a:t>
          </a:r>
          <a:r>
            <a:rPr lang="en-US" sz="3200" dirty="0" smtClean="0"/>
            <a:t> all strictly compared LVT to PB. </a:t>
          </a:r>
          <a:endParaRPr lang="en-US" sz="3200" dirty="0"/>
        </a:p>
      </dgm:t>
    </dgm:pt>
    <dgm:pt modelId="{2766BD5E-D044-9447-B8DF-229B35A414A7}" type="parTrans" cxnId="{D3F8695D-0400-8644-840D-36F47DC225D1}">
      <dgm:prSet/>
      <dgm:spPr/>
      <dgm:t>
        <a:bodyPr/>
        <a:lstStyle/>
        <a:p>
          <a:endParaRPr lang="en-US"/>
        </a:p>
      </dgm:t>
    </dgm:pt>
    <dgm:pt modelId="{512D1DE7-88D4-EA4F-87FA-BD3E24D026AB}" type="sibTrans" cxnId="{D3F8695D-0400-8644-840D-36F47DC225D1}">
      <dgm:prSet/>
      <dgm:spPr/>
      <dgm:t>
        <a:bodyPr/>
        <a:lstStyle/>
        <a:p>
          <a:endParaRPr lang="en-US"/>
        </a:p>
      </dgm:t>
    </dgm:pt>
    <dgm:pt modelId="{063FF820-C8A2-9D4D-BEFA-9B263382C66C}">
      <dgm:prSet custT="1"/>
      <dgm:spPr/>
      <dgm:t>
        <a:bodyPr/>
        <a:lstStyle/>
        <a:p>
          <a:pPr rtl="0"/>
          <a:r>
            <a:rPr lang="en-US" sz="3200" dirty="0" err="1" smtClean="0"/>
            <a:t>Rao</a:t>
          </a:r>
          <a:r>
            <a:rPr lang="en-US" sz="3200" dirty="0" smtClean="0"/>
            <a:t> </a:t>
          </a:r>
          <a:r>
            <a:rPr lang="en-US" sz="3200" dirty="0" smtClean="0"/>
            <a:t>treated </a:t>
          </a:r>
          <a:r>
            <a:rPr lang="en-US" sz="3200" dirty="0" smtClean="0"/>
            <a:t>using only </a:t>
          </a:r>
          <a:r>
            <a:rPr lang="en-US" sz="3200" dirty="0" smtClean="0"/>
            <a:t>LVT or PB based on the group assigned, </a:t>
          </a:r>
          <a:r>
            <a:rPr lang="en-US" sz="3200" dirty="0" smtClean="0"/>
            <a:t>using rescue </a:t>
          </a:r>
          <a:r>
            <a:rPr lang="en-US" sz="3200" dirty="0" smtClean="0"/>
            <a:t>therapy </a:t>
          </a:r>
          <a:r>
            <a:rPr lang="en-US" sz="3200" dirty="0" smtClean="0"/>
            <a:t>with the </a:t>
          </a:r>
          <a:r>
            <a:rPr lang="en-US" sz="3200" dirty="0" smtClean="0"/>
            <a:t>opposite drug if seizures </a:t>
          </a:r>
          <a:r>
            <a:rPr lang="en-US" sz="3200" dirty="0" smtClean="0"/>
            <a:t>did not cease</a:t>
          </a:r>
          <a:endParaRPr lang="en-US" sz="3200" dirty="0"/>
        </a:p>
      </dgm:t>
    </dgm:pt>
    <dgm:pt modelId="{A5BD8D69-6744-6346-83FF-F31D69D3546E}" type="parTrans" cxnId="{853C40F4-3ABD-9640-88ED-23A02052BA79}">
      <dgm:prSet/>
      <dgm:spPr/>
      <dgm:t>
        <a:bodyPr/>
        <a:lstStyle/>
        <a:p>
          <a:endParaRPr lang="en-US"/>
        </a:p>
      </dgm:t>
    </dgm:pt>
    <dgm:pt modelId="{1921F065-0A9E-7943-854C-7234DCE283CF}" type="sibTrans" cxnId="{853C40F4-3ABD-9640-88ED-23A02052BA79}">
      <dgm:prSet/>
      <dgm:spPr/>
      <dgm:t>
        <a:bodyPr/>
        <a:lstStyle/>
        <a:p>
          <a:endParaRPr lang="en-US"/>
        </a:p>
      </dgm:t>
    </dgm:pt>
    <dgm:pt modelId="{92EE0631-B6D4-EA44-99E8-87A81822C7C9}">
      <dgm:prSet custT="1"/>
      <dgm:spPr/>
      <dgm:t>
        <a:bodyPr/>
        <a:lstStyle/>
        <a:p>
          <a:pPr rtl="0"/>
          <a:r>
            <a:rPr lang="en-US" sz="3200" dirty="0" err="1" smtClean="0"/>
            <a:t>Sedighi</a:t>
          </a:r>
          <a:r>
            <a:rPr lang="en-US" sz="3200" dirty="0" smtClean="0"/>
            <a:t> used </a:t>
          </a:r>
          <a:r>
            <a:rPr lang="en-US" sz="3200" dirty="0" smtClean="0"/>
            <a:t>an additional drug, phenytoin, to cease seizures.  </a:t>
          </a:r>
          <a:endParaRPr lang="en-US" sz="3200" dirty="0"/>
        </a:p>
      </dgm:t>
    </dgm:pt>
    <dgm:pt modelId="{5BC18209-DC2E-A44C-9975-215AB1BF98A0}" type="parTrans" cxnId="{BE4B5404-41AC-5E4D-A6F2-F6A65D12BB8C}">
      <dgm:prSet/>
      <dgm:spPr/>
      <dgm:t>
        <a:bodyPr/>
        <a:lstStyle/>
        <a:p>
          <a:endParaRPr lang="en-US"/>
        </a:p>
      </dgm:t>
    </dgm:pt>
    <dgm:pt modelId="{C024C8F8-29EB-B447-88BF-028AE92C2DD1}" type="sibTrans" cxnId="{BE4B5404-41AC-5E4D-A6F2-F6A65D12BB8C}">
      <dgm:prSet/>
      <dgm:spPr/>
      <dgm:t>
        <a:bodyPr/>
        <a:lstStyle/>
        <a:p>
          <a:endParaRPr lang="en-US"/>
        </a:p>
      </dgm:t>
    </dgm:pt>
    <dgm:pt modelId="{BCE2CBFC-959F-234E-8100-91C3F423530B}" type="pres">
      <dgm:prSet presAssocID="{92FB4152-EBFE-9D4A-8DFB-CC3D1628B512}" presName="diagram" presStyleCnt="0">
        <dgm:presLayoutVars>
          <dgm:dir/>
          <dgm:resizeHandles val="exact"/>
        </dgm:presLayoutVars>
      </dgm:prSet>
      <dgm:spPr/>
      <dgm:t>
        <a:bodyPr/>
        <a:lstStyle/>
        <a:p>
          <a:endParaRPr lang="en-US"/>
        </a:p>
      </dgm:t>
    </dgm:pt>
    <dgm:pt modelId="{AFD1F595-914E-114E-A4F6-F5109DD07056}" type="pres">
      <dgm:prSet presAssocID="{A737ABA0-A920-1241-AD16-CE6226F8C606}" presName="node" presStyleLbl="node1" presStyleIdx="0" presStyleCnt="6" custScaleX="110222" custScaleY="92833">
        <dgm:presLayoutVars>
          <dgm:bulletEnabled val="1"/>
        </dgm:presLayoutVars>
      </dgm:prSet>
      <dgm:spPr/>
      <dgm:t>
        <a:bodyPr/>
        <a:lstStyle/>
        <a:p>
          <a:endParaRPr lang="en-US"/>
        </a:p>
      </dgm:t>
    </dgm:pt>
    <dgm:pt modelId="{A01E8B62-E960-414B-AB56-BBAA5B9309E0}" type="pres">
      <dgm:prSet presAssocID="{618C394F-DF4E-844D-BABE-5C4F77EFEF25}" presName="sibTrans" presStyleCnt="0"/>
      <dgm:spPr/>
      <dgm:t>
        <a:bodyPr/>
        <a:lstStyle/>
        <a:p>
          <a:endParaRPr lang="en-US"/>
        </a:p>
      </dgm:t>
    </dgm:pt>
    <dgm:pt modelId="{51B68C2B-DB44-E44C-9131-E565809E2FE6}" type="pres">
      <dgm:prSet presAssocID="{958EBD0E-D55B-CE4C-B8CC-897DC66967A3}" presName="node" presStyleLbl="node1" presStyleIdx="1" presStyleCnt="6" custScaleX="99347" custScaleY="85995">
        <dgm:presLayoutVars>
          <dgm:bulletEnabled val="1"/>
        </dgm:presLayoutVars>
      </dgm:prSet>
      <dgm:spPr/>
      <dgm:t>
        <a:bodyPr/>
        <a:lstStyle/>
        <a:p>
          <a:endParaRPr lang="en-US"/>
        </a:p>
      </dgm:t>
    </dgm:pt>
    <dgm:pt modelId="{C0D6F671-18AF-A445-8B78-3EF9D063FB6E}" type="pres">
      <dgm:prSet presAssocID="{00ACB88F-7C51-BC4D-B30F-EB7D079CA32C}" presName="sibTrans" presStyleCnt="0"/>
      <dgm:spPr/>
      <dgm:t>
        <a:bodyPr/>
        <a:lstStyle/>
        <a:p>
          <a:endParaRPr lang="en-US"/>
        </a:p>
      </dgm:t>
    </dgm:pt>
    <dgm:pt modelId="{E79C7C0C-9666-474F-9BA3-9538D1C57EA3}" type="pres">
      <dgm:prSet presAssocID="{FEFB877F-6963-CB41-8044-1DF01F7EBBAD}" presName="node" presStyleLbl="node1" presStyleIdx="2" presStyleCnt="6" custScaleX="111154" custScaleY="77597">
        <dgm:presLayoutVars>
          <dgm:bulletEnabled val="1"/>
        </dgm:presLayoutVars>
      </dgm:prSet>
      <dgm:spPr/>
      <dgm:t>
        <a:bodyPr/>
        <a:lstStyle/>
        <a:p>
          <a:endParaRPr lang="en-US"/>
        </a:p>
      </dgm:t>
    </dgm:pt>
    <dgm:pt modelId="{2DF3CF51-1439-F440-8D85-659B5E8EA744}" type="pres">
      <dgm:prSet presAssocID="{B3A01454-AA63-F34F-88DE-D807FE4B2064}" presName="sibTrans" presStyleCnt="0"/>
      <dgm:spPr/>
      <dgm:t>
        <a:bodyPr/>
        <a:lstStyle/>
        <a:p>
          <a:endParaRPr lang="en-US"/>
        </a:p>
      </dgm:t>
    </dgm:pt>
    <dgm:pt modelId="{F48B200D-A0E2-3542-91D5-E2A67E9BEB21}" type="pres">
      <dgm:prSet presAssocID="{3D9CD918-1550-424D-A498-F525510B8608}" presName="node" presStyleLbl="node1" presStyleIdx="3" presStyleCnt="6" custAng="0" custScaleX="103545" custScaleY="78935">
        <dgm:presLayoutVars>
          <dgm:bulletEnabled val="1"/>
        </dgm:presLayoutVars>
      </dgm:prSet>
      <dgm:spPr/>
      <dgm:t>
        <a:bodyPr/>
        <a:lstStyle/>
        <a:p>
          <a:endParaRPr lang="en-US"/>
        </a:p>
      </dgm:t>
    </dgm:pt>
    <dgm:pt modelId="{561253E7-5301-B847-B3B7-7FD4326F23F5}" type="pres">
      <dgm:prSet presAssocID="{3994A025-57B3-5E41-9EE8-A630BF7F2C80}" presName="sibTrans" presStyleCnt="0"/>
      <dgm:spPr/>
      <dgm:t>
        <a:bodyPr/>
        <a:lstStyle/>
        <a:p>
          <a:endParaRPr lang="en-US"/>
        </a:p>
      </dgm:t>
    </dgm:pt>
    <dgm:pt modelId="{3FDE66FA-A2B1-534A-92F2-FDE1501656C2}" type="pres">
      <dgm:prSet presAssocID="{8052B7D2-F779-704F-94C2-F5BB30EC3EF8}" presName="node" presStyleLbl="node1" presStyleIdx="4" presStyleCnt="6" custScaleX="118086" custScaleY="85249">
        <dgm:presLayoutVars>
          <dgm:bulletEnabled val="1"/>
        </dgm:presLayoutVars>
      </dgm:prSet>
      <dgm:spPr/>
      <dgm:t>
        <a:bodyPr/>
        <a:lstStyle/>
        <a:p>
          <a:endParaRPr lang="en-US"/>
        </a:p>
      </dgm:t>
    </dgm:pt>
    <dgm:pt modelId="{BA14FBA1-153D-E942-B936-A1F303D7DB64}" type="pres">
      <dgm:prSet presAssocID="{BD5E2611-A538-3A4B-952C-544D8865F049}" presName="sibTrans" presStyleCnt="0"/>
      <dgm:spPr/>
      <dgm:t>
        <a:bodyPr/>
        <a:lstStyle/>
        <a:p>
          <a:endParaRPr lang="en-US"/>
        </a:p>
      </dgm:t>
    </dgm:pt>
    <dgm:pt modelId="{300EFEF0-CC92-DA45-87FE-2ED13F6181AF}" type="pres">
      <dgm:prSet presAssocID="{089D991F-1CBF-6C44-BEC8-FA144A2A70F6}" presName="node" presStyleLbl="node1" presStyleIdx="5" presStyleCnt="6" custScaleX="97652" custScaleY="93828">
        <dgm:presLayoutVars>
          <dgm:bulletEnabled val="1"/>
        </dgm:presLayoutVars>
      </dgm:prSet>
      <dgm:spPr/>
      <dgm:t>
        <a:bodyPr/>
        <a:lstStyle/>
        <a:p>
          <a:endParaRPr lang="en-US"/>
        </a:p>
      </dgm:t>
    </dgm:pt>
  </dgm:ptLst>
  <dgm:cxnLst>
    <dgm:cxn modelId="{ED795D38-6475-6842-804D-828E0288A2E6}" type="presOf" srcId="{E611AC80-430D-0E45-8178-1F69D9195A82}" destId="{3FDE66FA-A2B1-534A-92F2-FDE1501656C2}" srcOrd="0" destOrd="2" presId="urn:microsoft.com/office/officeart/2005/8/layout/default"/>
    <dgm:cxn modelId="{36B19D00-F3D4-B447-966A-554AC7946B81}" srcId="{92FB4152-EBFE-9D4A-8DFB-CC3D1628B512}" destId="{3D9CD918-1550-424D-A498-F525510B8608}" srcOrd="3" destOrd="0" parTransId="{6A605FBF-F6EE-8A4D-8AE4-84C94E96DBD0}" sibTransId="{3994A025-57B3-5E41-9EE8-A630BF7F2C80}"/>
    <dgm:cxn modelId="{D9EA49D0-A1F0-9843-9DA2-F1AF5060B18A}" srcId="{FEFB877F-6963-CB41-8044-1DF01F7EBBAD}" destId="{DF54BF93-B71F-B94A-9484-121863F0A9FC}" srcOrd="0" destOrd="0" parTransId="{8FCE4F00-C5C3-9F41-8392-94AC8D79D601}" sibTransId="{5235227C-AA4B-934C-8D39-D73C82C651E8}"/>
    <dgm:cxn modelId="{853C40F4-3ABD-9640-88ED-23A02052BA79}" srcId="{089D991F-1CBF-6C44-BEC8-FA144A2A70F6}" destId="{063FF820-C8A2-9D4D-BEFA-9B263382C66C}" srcOrd="1" destOrd="0" parTransId="{A5BD8D69-6744-6346-83FF-F31D69D3546E}" sibTransId="{1921F065-0A9E-7943-854C-7234DCE283CF}"/>
    <dgm:cxn modelId="{C569CED3-E3B7-B145-A8FB-1E98F6D7BD79}" srcId="{92FB4152-EBFE-9D4A-8DFB-CC3D1628B512}" destId="{8052B7D2-F779-704F-94C2-F5BB30EC3EF8}" srcOrd="4" destOrd="0" parTransId="{51B22E74-4B5D-6E4E-984B-BE7499B7B35E}" sibTransId="{BD5E2611-A538-3A4B-952C-544D8865F049}"/>
    <dgm:cxn modelId="{7C24A99D-65AE-EE4C-8C4E-48E4A8ED2940}" srcId="{FEFB877F-6963-CB41-8044-1DF01F7EBBAD}" destId="{C2D5A0D9-4553-BA45-95DF-EAEFE42B6CED}" srcOrd="1" destOrd="0" parTransId="{A15BB940-18A5-D041-81C2-D942F6A3C9A9}" sibTransId="{030FB1F5-4212-8D49-9113-1008A50B03FF}"/>
    <dgm:cxn modelId="{47CAE26B-D0C9-ED41-B4DF-5A93C8E27475}" type="presOf" srcId="{4AF374FB-FF9D-234E-81B9-DFFDD137EAD6}" destId="{AFD1F595-914E-114E-A4F6-F5109DD07056}" srcOrd="0" destOrd="1" presId="urn:microsoft.com/office/officeart/2005/8/layout/default"/>
    <dgm:cxn modelId="{7113641B-F74C-1246-8834-F27FB1994C60}" type="presOf" srcId="{BB682FAA-E632-464D-ABBA-C1E7A5E9AF06}" destId="{300EFEF0-CC92-DA45-87FE-2ED13F6181AF}" srcOrd="0" destOrd="1" presId="urn:microsoft.com/office/officeart/2005/8/layout/default"/>
    <dgm:cxn modelId="{705541EC-9277-B842-A753-D3843844D2F2}" type="presOf" srcId="{089D991F-1CBF-6C44-BEC8-FA144A2A70F6}" destId="{300EFEF0-CC92-DA45-87FE-2ED13F6181AF}" srcOrd="0" destOrd="0" presId="urn:microsoft.com/office/officeart/2005/8/layout/default"/>
    <dgm:cxn modelId="{C214E5A7-159B-D943-9862-9B7423FE5A70}" type="presOf" srcId="{C2D5A0D9-4553-BA45-95DF-EAEFE42B6CED}" destId="{E79C7C0C-9666-474F-9BA3-9538D1C57EA3}" srcOrd="0" destOrd="2" presId="urn:microsoft.com/office/officeart/2005/8/layout/default"/>
    <dgm:cxn modelId="{90F5F29D-1B7C-5042-97BB-AB4C46012762}" type="presOf" srcId="{A737ABA0-A920-1241-AD16-CE6226F8C606}" destId="{AFD1F595-914E-114E-A4F6-F5109DD07056}" srcOrd="0" destOrd="0" presId="urn:microsoft.com/office/officeart/2005/8/layout/default"/>
    <dgm:cxn modelId="{DE4C4D3C-7DAC-3044-A506-A3FBC2DE4E75}" type="presOf" srcId="{80F93415-4FC3-FF46-9C10-69A5CD891968}" destId="{F48B200D-A0E2-3542-91D5-E2A67E9BEB21}" srcOrd="0" destOrd="1" presId="urn:microsoft.com/office/officeart/2005/8/layout/default"/>
    <dgm:cxn modelId="{D801DC05-0313-BA4B-95E9-99188CCE6BBD}" type="presOf" srcId="{AE071E38-BA00-4141-BF5A-023D519F835B}" destId="{51B68C2B-DB44-E44C-9131-E565809E2FE6}" srcOrd="0" destOrd="1" presId="urn:microsoft.com/office/officeart/2005/8/layout/default"/>
    <dgm:cxn modelId="{9B328112-20DC-6F42-B6A5-C58131F2A893}" type="presOf" srcId="{3D9CD918-1550-424D-A498-F525510B8608}" destId="{F48B200D-A0E2-3542-91D5-E2A67E9BEB21}" srcOrd="0" destOrd="0" presId="urn:microsoft.com/office/officeart/2005/8/layout/default"/>
    <dgm:cxn modelId="{F2224BDC-DBC4-AF4C-839A-3ADAA33604D2}" type="presOf" srcId="{DF54BF93-B71F-B94A-9484-121863F0A9FC}" destId="{E79C7C0C-9666-474F-9BA3-9538D1C57EA3}" srcOrd="0" destOrd="1" presId="urn:microsoft.com/office/officeart/2005/8/layout/default"/>
    <dgm:cxn modelId="{BE4B5404-41AC-5E4D-A6F2-F6A65D12BB8C}" srcId="{089D991F-1CBF-6C44-BEC8-FA144A2A70F6}" destId="{92EE0631-B6D4-EA44-99E8-87A81822C7C9}" srcOrd="2" destOrd="0" parTransId="{5BC18209-DC2E-A44C-9975-215AB1BF98A0}" sibTransId="{C024C8F8-29EB-B447-88BF-028AE92C2DD1}"/>
    <dgm:cxn modelId="{D3F8695D-0400-8644-840D-36F47DC225D1}" srcId="{089D991F-1CBF-6C44-BEC8-FA144A2A70F6}" destId="{BB682FAA-E632-464D-ABBA-C1E7A5E9AF06}" srcOrd="0" destOrd="0" parTransId="{2766BD5E-D044-9447-B8DF-229B35A414A7}" sibTransId="{512D1DE7-88D4-EA4F-87FA-BD3E24D026AB}"/>
    <dgm:cxn modelId="{4E6BA842-5422-EB45-A0BB-FE7E55C9A442}" srcId="{8052B7D2-F779-704F-94C2-F5BB30EC3EF8}" destId="{4AF8C56E-DF9B-0342-9F5A-C74018C6DC9C}" srcOrd="2" destOrd="0" parTransId="{ABDACD47-F71E-4E4D-86D9-45D990508FD2}" sibTransId="{7092BEE4-47C0-BD41-BE2A-9ACC94C510B4}"/>
    <dgm:cxn modelId="{66A725C2-3A3B-4B45-82E2-28EACE6F3C55}" srcId="{92FB4152-EBFE-9D4A-8DFB-CC3D1628B512}" destId="{FEFB877F-6963-CB41-8044-1DF01F7EBBAD}" srcOrd="2" destOrd="0" parTransId="{7AC9BD85-31C9-6449-B4AC-BF410EF9E4BA}" sibTransId="{B3A01454-AA63-F34F-88DE-D807FE4B2064}"/>
    <dgm:cxn modelId="{71D623F7-09D8-D646-A220-E5C8CC947796}" srcId="{8052B7D2-F779-704F-94C2-F5BB30EC3EF8}" destId="{CA22CC8A-511F-594E-8AC4-98EE2E71F4FD}" srcOrd="0" destOrd="0" parTransId="{D1563105-510E-524D-BF8E-D3A1B3F85D1D}" sibTransId="{6BECC940-3FCF-5146-A6C4-39E59A28EB83}"/>
    <dgm:cxn modelId="{4C70A25A-2072-8342-9812-AC3FFE101DE8}" srcId="{A737ABA0-A920-1241-AD16-CE6226F8C606}" destId="{097AF148-6ADB-9049-9C19-11146A86BB36}" srcOrd="1" destOrd="0" parTransId="{E5EE6EB1-5953-0E4E-9C01-C45DC3C29B9B}" sibTransId="{E8AF1DA2-07C9-7842-97EC-4771D6C203E8}"/>
    <dgm:cxn modelId="{66507C0A-AAD5-6B45-B7B2-319ABC49347C}" type="presOf" srcId="{92EE0631-B6D4-EA44-99E8-87A81822C7C9}" destId="{300EFEF0-CC92-DA45-87FE-2ED13F6181AF}" srcOrd="0" destOrd="3" presId="urn:microsoft.com/office/officeart/2005/8/layout/default"/>
    <dgm:cxn modelId="{71A0D158-62BE-F846-AD22-4DFDA363BE4F}" srcId="{92FB4152-EBFE-9D4A-8DFB-CC3D1628B512}" destId="{089D991F-1CBF-6C44-BEC8-FA144A2A70F6}" srcOrd="5" destOrd="0" parTransId="{AEDF1A89-4DFD-E24F-BB4D-185B34B59956}" sibTransId="{495477B8-C405-6D45-8270-A56EDB087DB0}"/>
    <dgm:cxn modelId="{E19AF53C-A13F-6D45-A56B-FEFD65E1D996}" type="presOf" srcId="{FEFB877F-6963-CB41-8044-1DF01F7EBBAD}" destId="{E79C7C0C-9666-474F-9BA3-9538D1C57EA3}" srcOrd="0" destOrd="0" presId="urn:microsoft.com/office/officeart/2005/8/layout/default"/>
    <dgm:cxn modelId="{E87D1C38-8B8B-DC43-BEB9-EBEB58181911}" srcId="{3D9CD918-1550-424D-A498-F525510B8608}" destId="{819039A7-A894-9F4D-AB2C-A0C08A1BE797}" srcOrd="2" destOrd="0" parTransId="{5865BB1E-4AC4-8344-BDE4-9AB7EB3030AA}" sibTransId="{24748D9B-80FD-F04E-93FE-615E15E8D3D0}"/>
    <dgm:cxn modelId="{34F95575-A189-E246-80F4-BA9FA4F136BC}" type="presOf" srcId="{819039A7-A894-9F4D-AB2C-A0C08A1BE797}" destId="{F48B200D-A0E2-3542-91D5-E2A67E9BEB21}" srcOrd="0" destOrd="3" presId="urn:microsoft.com/office/officeart/2005/8/layout/default"/>
    <dgm:cxn modelId="{8B9E7505-31DD-4E48-B841-A081EC44B756}" type="presOf" srcId="{8052B7D2-F779-704F-94C2-F5BB30EC3EF8}" destId="{3FDE66FA-A2B1-534A-92F2-FDE1501656C2}" srcOrd="0" destOrd="0" presId="urn:microsoft.com/office/officeart/2005/8/layout/default"/>
    <dgm:cxn modelId="{9486F4DD-2FB1-F840-9737-02315C858348}" srcId="{958EBD0E-D55B-CE4C-B8CC-897DC66967A3}" destId="{AE071E38-BA00-4141-BF5A-023D519F835B}" srcOrd="0" destOrd="0" parTransId="{7060F6AF-B70A-9A4D-B05F-EC4900B31A91}" sibTransId="{33351D05-1A50-D648-83DA-83273BED6029}"/>
    <dgm:cxn modelId="{849267A3-92EE-9F4F-ADA8-CF1F5E916FF3}" srcId="{8052B7D2-F779-704F-94C2-F5BB30EC3EF8}" destId="{E611AC80-430D-0E45-8178-1F69D9195A82}" srcOrd="1" destOrd="0" parTransId="{A1A077FB-87FB-B545-BF7F-CF5C1FE23F29}" sibTransId="{6A197A16-D543-A542-9A91-82E2EBA8C2E3}"/>
    <dgm:cxn modelId="{CF46FEB8-A62F-8A40-83E6-AD4092377B39}" type="presOf" srcId="{78E16114-C5E4-7646-BC57-08F81B29E709}" destId="{AFD1F595-914E-114E-A4F6-F5109DD07056}" srcOrd="0" destOrd="3" presId="urn:microsoft.com/office/officeart/2005/8/layout/default"/>
    <dgm:cxn modelId="{A9FEE8A6-F68A-594A-A876-4C6CB63C8E94}" srcId="{A737ABA0-A920-1241-AD16-CE6226F8C606}" destId="{4AF374FB-FF9D-234E-81B9-DFFDD137EAD6}" srcOrd="0" destOrd="0" parTransId="{63CBAF89-0861-224F-AE5E-EFEDE33474E3}" sibTransId="{0F0115AA-0D1C-2D4B-966B-1E681AE12957}"/>
    <dgm:cxn modelId="{914B21D3-D36B-524B-8DDE-1771D3018696}" srcId="{958EBD0E-D55B-CE4C-B8CC-897DC66967A3}" destId="{BEA73378-BC43-0349-8A7B-8FA8E190DD3D}" srcOrd="1" destOrd="0" parTransId="{42A0E687-E165-7F4C-9ACF-8DDC6533FBC7}" sibTransId="{6CFAA751-D7C8-DB4D-AEE3-73A5908C9EF1}"/>
    <dgm:cxn modelId="{64E922C8-A7EA-A941-9513-A39F52C092A6}" type="presOf" srcId="{BF978AAD-9D79-314B-8E84-7C31364A43E2}" destId="{F48B200D-A0E2-3542-91D5-E2A67E9BEB21}" srcOrd="0" destOrd="2" presId="urn:microsoft.com/office/officeart/2005/8/layout/default"/>
    <dgm:cxn modelId="{303A9A0C-0674-7F4F-8238-8B6558B468AB}" type="presOf" srcId="{4AF8C56E-DF9B-0342-9F5A-C74018C6DC9C}" destId="{3FDE66FA-A2B1-534A-92F2-FDE1501656C2}" srcOrd="0" destOrd="3" presId="urn:microsoft.com/office/officeart/2005/8/layout/default"/>
    <dgm:cxn modelId="{340AEE01-47ED-B946-A497-DABD06849C88}" srcId="{3D9CD918-1550-424D-A498-F525510B8608}" destId="{80F93415-4FC3-FF46-9C10-69A5CD891968}" srcOrd="0" destOrd="0" parTransId="{8FF49A1A-0270-E14E-AA37-AA3F422DCC7A}" sibTransId="{8C4CEF0F-52E8-3749-ACB7-610FDD6DB17D}"/>
    <dgm:cxn modelId="{E6306F75-AC10-0B43-B902-5128C764BA92}" type="presOf" srcId="{958EBD0E-D55B-CE4C-B8CC-897DC66967A3}" destId="{51B68C2B-DB44-E44C-9131-E565809E2FE6}" srcOrd="0" destOrd="0" presId="urn:microsoft.com/office/officeart/2005/8/layout/default"/>
    <dgm:cxn modelId="{AC5AB839-4428-5D4F-B7AB-4D0E062E3C9A}" srcId="{A737ABA0-A920-1241-AD16-CE6226F8C606}" destId="{78E16114-C5E4-7646-BC57-08F81B29E709}" srcOrd="2" destOrd="0" parTransId="{55DA5CA5-DB53-3A4A-BAAF-49B1F30B7C07}" sibTransId="{0DF47602-1A71-6B46-AFC5-66CBEE744390}"/>
    <dgm:cxn modelId="{276A3AB9-565E-1A44-AC48-B9592F3394F3}" type="presOf" srcId="{92FB4152-EBFE-9D4A-8DFB-CC3D1628B512}" destId="{BCE2CBFC-959F-234E-8100-91C3F423530B}" srcOrd="0" destOrd="0" presId="urn:microsoft.com/office/officeart/2005/8/layout/default"/>
    <dgm:cxn modelId="{2371CD1C-F98A-8B40-A225-88AB3C7CD8D9}" type="presOf" srcId="{CA22CC8A-511F-594E-8AC4-98EE2E71F4FD}" destId="{3FDE66FA-A2B1-534A-92F2-FDE1501656C2}" srcOrd="0" destOrd="1" presId="urn:microsoft.com/office/officeart/2005/8/layout/default"/>
    <dgm:cxn modelId="{478BB9DB-363C-734E-B29B-072C8BC4FE32}" type="presOf" srcId="{063FF820-C8A2-9D4D-BEFA-9B263382C66C}" destId="{300EFEF0-CC92-DA45-87FE-2ED13F6181AF}" srcOrd="0" destOrd="2" presId="urn:microsoft.com/office/officeart/2005/8/layout/default"/>
    <dgm:cxn modelId="{A6A1D2A4-B210-AA40-8A11-4D073721FFA4}" srcId="{3D9CD918-1550-424D-A498-F525510B8608}" destId="{BF978AAD-9D79-314B-8E84-7C31364A43E2}" srcOrd="1" destOrd="0" parTransId="{B80996BD-F3DA-944A-B17C-81C9E0EA8912}" sibTransId="{FAD0D1AC-8606-AC4E-9243-C8436C14741B}"/>
    <dgm:cxn modelId="{8DA563F4-B82B-9F4C-A08B-A7B7DD2170DC}" srcId="{92FB4152-EBFE-9D4A-8DFB-CC3D1628B512}" destId="{A737ABA0-A920-1241-AD16-CE6226F8C606}" srcOrd="0" destOrd="0" parTransId="{149CD96C-40AD-6847-AD8A-1EDD081B1B0D}" sibTransId="{618C394F-DF4E-844D-BABE-5C4F77EFEF25}"/>
    <dgm:cxn modelId="{6B2C19E0-132F-EB4F-87AC-DF2A0611C843}" type="presOf" srcId="{097AF148-6ADB-9049-9C19-11146A86BB36}" destId="{AFD1F595-914E-114E-A4F6-F5109DD07056}" srcOrd="0" destOrd="2" presId="urn:microsoft.com/office/officeart/2005/8/layout/default"/>
    <dgm:cxn modelId="{8FD60826-AE6D-9349-AC54-680936C92B7F}" srcId="{92FB4152-EBFE-9D4A-8DFB-CC3D1628B512}" destId="{958EBD0E-D55B-CE4C-B8CC-897DC66967A3}" srcOrd="1" destOrd="0" parTransId="{74134531-B228-C047-B727-4A8116267A7F}" sibTransId="{00ACB88F-7C51-BC4D-B30F-EB7D079CA32C}"/>
    <dgm:cxn modelId="{758256EB-1527-394F-949E-80118714C356}" type="presOf" srcId="{BEA73378-BC43-0349-8A7B-8FA8E190DD3D}" destId="{51B68C2B-DB44-E44C-9131-E565809E2FE6}" srcOrd="0" destOrd="2" presId="urn:microsoft.com/office/officeart/2005/8/layout/default"/>
    <dgm:cxn modelId="{086DF3C5-D411-C34D-B8A6-7275EC496072}" type="presParOf" srcId="{BCE2CBFC-959F-234E-8100-91C3F423530B}" destId="{AFD1F595-914E-114E-A4F6-F5109DD07056}" srcOrd="0" destOrd="0" presId="urn:microsoft.com/office/officeart/2005/8/layout/default"/>
    <dgm:cxn modelId="{4F635D13-5997-6D4C-9E61-6950D476A8ED}" type="presParOf" srcId="{BCE2CBFC-959F-234E-8100-91C3F423530B}" destId="{A01E8B62-E960-414B-AB56-BBAA5B9309E0}" srcOrd="1" destOrd="0" presId="urn:microsoft.com/office/officeart/2005/8/layout/default"/>
    <dgm:cxn modelId="{1CE6FD9E-9A12-614C-A799-339A3A02CCAF}" type="presParOf" srcId="{BCE2CBFC-959F-234E-8100-91C3F423530B}" destId="{51B68C2B-DB44-E44C-9131-E565809E2FE6}" srcOrd="2" destOrd="0" presId="urn:microsoft.com/office/officeart/2005/8/layout/default"/>
    <dgm:cxn modelId="{81092C2E-B226-744B-A8AE-CA6FC9A59AF1}" type="presParOf" srcId="{BCE2CBFC-959F-234E-8100-91C3F423530B}" destId="{C0D6F671-18AF-A445-8B78-3EF9D063FB6E}" srcOrd="3" destOrd="0" presId="urn:microsoft.com/office/officeart/2005/8/layout/default"/>
    <dgm:cxn modelId="{210B2767-8A47-7140-A870-499E0FFE9F4C}" type="presParOf" srcId="{BCE2CBFC-959F-234E-8100-91C3F423530B}" destId="{E79C7C0C-9666-474F-9BA3-9538D1C57EA3}" srcOrd="4" destOrd="0" presId="urn:microsoft.com/office/officeart/2005/8/layout/default"/>
    <dgm:cxn modelId="{E20DD3AD-086C-1D4C-A911-D60E3501F8FC}" type="presParOf" srcId="{BCE2CBFC-959F-234E-8100-91C3F423530B}" destId="{2DF3CF51-1439-F440-8D85-659B5E8EA744}" srcOrd="5" destOrd="0" presId="urn:microsoft.com/office/officeart/2005/8/layout/default"/>
    <dgm:cxn modelId="{C5CDAF02-625A-8C4F-9865-8BE2BEFAA6F9}" type="presParOf" srcId="{BCE2CBFC-959F-234E-8100-91C3F423530B}" destId="{F48B200D-A0E2-3542-91D5-E2A67E9BEB21}" srcOrd="6" destOrd="0" presId="urn:microsoft.com/office/officeart/2005/8/layout/default"/>
    <dgm:cxn modelId="{03608F89-4221-124F-9437-2EAF447FAA00}" type="presParOf" srcId="{BCE2CBFC-959F-234E-8100-91C3F423530B}" destId="{561253E7-5301-B847-B3B7-7FD4326F23F5}" srcOrd="7" destOrd="0" presId="urn:microsoft.com/office/officeart/2005/8/layout/default"/>
    <dgm:cxn modelId="{C272DD0F-1145-E743-83CD-2885BF030AC7}" type="presParOf" srcId="{BCE2CBFC-959F-234E-8100-91C3F423530B}" destId="{3FDE66FA-A2B1-534A-92F2-FDE1501656C2}" srcOrd="8" destOrd="0" presId="urn:microsoft.com/office/officeart/2005/8/layout/default"/>
    <dgm:cxn modelId="{2C7B0A68-E462-8A4E-9439-145B625CEAAD}" type="presParOf" srcId="{BCE2CBFC-959F-234E-8100-91C3F423530B}" destId="{BA14FBA1-153D-E942-B936-A1F303D7DB64}" srcOrd="9" destOrd="0" presId="urn:microsoft.com/office/officeart/2005/8/layout/default"/>
    <dgm:cxn modelId="{FB5DA82D-1189-8340-B928-0C3AAADC4AD6}" type="presParOf" srcId="{BCE2CBFC-959F-234E-8100-91C3F423530B}" destId="{300EFEF0-CC92-DA45-87FE-2ED13F6181A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B04AC5-6F6B-A241-8875-2E518A73FBA4}" type="doc">
      <dgm:prSet loTypeId="urn:microsoft.com/office/officeart/2008/layout/VerticalCurvedList" loCatId="" qsTypeId="urn:microsoft.com/office/officeart/2005/8/quickstyle/simple3" qsCatId="simple" csTypeId="urn:microsoft.com/office/officeart/2005/8/colors/colorful4" csCatId="colorful" phldr="1"/>
      <dgm:spPr/>
      <dgm:t>
        <a:bodyPr/>
        <a:lstStyle/>
        <a:p>
          <a:endParaRPr lang="en-US"/>
        </a:p>
      </dgm:t>
    </dgm:pt>
    <dgm:pt modelId="{C98DF5E7-48EC-0E46-8F39-8A6E8DE4034C}">
      <dgm:prSet phldrT="[Text]" custT="1"/>
      <dgm:spPr/>
      <dgm:t>
        <a:bodyPr/>
        <a:lstStyle/>
        <a:p>
          <a:r>
            <a:rPr lang="en-US" sz="3200" dirty="0" smtClean="0"/>
            <a:t>Seizures in the first year of life happen during a critical period of brain growth and need to be ceased effectively and quickly to be </a:t>
          </a:r>
          <a:r>
            <a:rPr lang="en-US" sz="3200" dirty="0" err="1" smtClean="0"/>
            <a:t>neuroprotective</a:t>
          </a:r>
          <a:r>
            <a:rPr lang="en-US" sz="3200" dirty="0" smtClean="0"/>
            <a:t>. PB is first-line anti-epileptic with a multitude of side effects, including respiratory depression. LVT is a new and wide spectrum anti-seizure medication with potential </a:t>
          </a:r>
          <a:r>
            <a:rPr lang="en-US" sz="3200" dirty="0" err="1" smtClean="0"/>
            <a:t>neuroprotective</a:t>
          </a:r>
          <a:r>
            <a:rPr lang="en-US" sz="3200" dirty="0" smtClean="0"/>
            <a:t> qualities, low cost, and high efficacy. </a:t>
          </a:r>
          <a:endParaRPr lang="en-US" sz="3200" dirty="0"/>
        </a:p>
      </dgm:t>
    </dgm:pt>
    <dgm:pt modelId="{6993B87F-4222-C646-AF98-7CA4CF2020D9}" type="parTrans" cxnId="{291370CD-5340-0949-866A-EAF658B9275A}">
      <dgm:prSet/>
      <dgm:spPr/>
      <dgm:t>
        <a:bodyPr/>
        <a:lstStyle/>
        <a:p>
          <a:endParaRPr lang="en-US"/>
        </a:p>
      </dgm:t>
    </dgm:pt>
    <dgm:pt modelId="{39BEA065-3C86-EA46-B58B-9831DDDE219D}" type="sibTrans" cxnId="{291370CD-5340-0949-866A-EAF658B9275A}">
      <dgm:prSet/>
      <dgm:spPr/>
      <dgm:t>
        <a:bodyPr/>
        <a:lstStyle/>
        <a:p>
          <a:endParaRPr lang="en-US"/>
        </a:p>
      </dgm:t>
    </dgm:pt>
    <dgm:pt modelId="{44A155EB-0F70-CF43-AA9C-87471E067E6E}">
      <dgm:prSet phldrT="[Text]" custT="1"/>
      <dgm:spPr/>
      <dgm:t>
        <a:bodyPr/>
        <a:lstStyle/>
        <a:p>
          <a:r>
            <a:rPr lang="en-US" sz="3200" dirty="0" smtClean="0"/>
            <a:t>All in all, the six research studies have all shown that LVT was proven to be superior to PB. Not only did LVT have considerably fewer deaths than PB, but also very few adverse effects were recorded.  Through this evidence-based medicine research, providing both statistical and clinical significance in the use of LVT, providers should be considering LVT at the very least to be used when PB fails to cease seizures.</a:t>
          </a:r>
          <a:endParaRPr lang="en-US" sz="3200" dirty="0"/>
        </a:p>
      </dgm:t>
    </dgm:pt>
    <dgm:pt modelId="{ECEA639A-841D-994F-8506-294FD8DF1370}" type="parTrans" cxnId="{37CD4271-C2B3-614C-AA52-237F7303A1C5}">
      <dgm:prSet/>
      <dgm:spPr/>
      <dgm:t>
        <a:bodyPr/>
        <a:lstStyle/>
        <a:p>
          <a:endParaRPr lang="en-US"/>
        </a:p>
      </dgm:t>
    </dgm:pt>
    <dgm:pt modelId="{5E3091F8-999F-CB4C-8B89-FFF64DDCD6A4}" type="sibTrans" cxnId="{37CD4271-C2B3-614C-AA52-237F7303A1C5}">
      <dgm:prSet/>
      <dgm:spPr/>
      <dgm:t>
        <a:bodyPr/>
        <a:lstStyle/>
        <a:p>
          <a:endParaRPr lang="en-US"/>
        </a:p>
      </dgm:t>
    </dgm:pt>
    <dgm:pt modelId="{534DDE7F-9EFD-0241-B4A9-8427F5B0EB51}">
      <dgm:prSet phldrT="[Text]" custT="1"/>
      <dgm:spPr/>
      <dgm:t>
        <a:bodyPr/>
        <a:lstStyle/>
        <a:p>
          <a:r>
            <a:rPr lang="en-US" sz="3200" dirty="0" smtClean="0"/>
            <a:t>Further research is needed to: follow the children for a long period, sample a large population to confirm the findings and gain approval as first-line treatment, limit bias on the severity of the seizure by conducting double blinded studies, and a large scale study on specific comorbid conditions to further justify the rationale for using LVT over PB. </a:t>
          </a:r>
          <a:endParaRPr lang="en-US" sz="3200" dirty="0"/>
        </a:p>
      </dgm:t>
    </dgm:pt>
    <dgm:pt modelId="{2C206FD0-2572-C940-A6B3-40E1AF8107E5}" type="parTrans" cxnId="{7B9D5005-9FB6-EC41-A2C0-C1C5622D286B}">
      <dgm:prSet/>
      <dgm:spPr/>
      <dgm:t>
        <a:bodyPr/>
        <a:lstStyle/>
        <a:p>
          <a:endParaRPr lang="en-US"/>
        </a:p>
      </dgm:t>
    </dgm:pt>
    <dgm:pt modelId="{18C77785-E791-E947-8D93-9DB557AE9833}" type="sibTrans" cxnId="{7B9D5005-9FB6-EC41-A2C0-C1C5622D286B}">
      <dgm:prSet/>
      <dgm:spPr/>
      <dgm:t>
        <a:bodyPr/>
        <a:lstStyle/>
        <a:p>
          <a:endParaRPr lang="en-US"/>
        </a:p>
      </dgm:t>
    </dgm:pt>
    <dgm:pt modelId="{D741E438-992C-2748-8E7B-40EA6C61DD46}" type="pres">
      <dgm:prSet presAssocID="{D4B04AC5-6F6B-A241-8875-2E518A73FBA4}" presName="Name0" presStyleCnt="0">
        <dgm:presLayoutVars>
          <dgm:chMax val="7"/>
          <dgm:chPref val="7"/>
          <dgm:dir/>
        </dgm:presLayoutVars>
      </dgm:prSet>
      <dgm:spPr/>
      <dgm:t>
        <a:bodyPr/>
        <a:lstStyle/>
        <a:p>
          <a:endParaRPr lang="en-US"/>
        </a:p>
      </dgm:t>
    </dgm:pt>
    <dgm:pt modelId="{330E8A76-D908-484C-A541-B4AB841A245C}" type="pres">
      <dgm:prSet presAssocID="{D4B04AC5-6F6B-A241-8875-2E518A73FBA4}" presName="Name1" presStyleCnt="0"/>
      <dgm:spPr/>
      <dgm:t>
        <a:bodyPr/>
        <a:lstStyle/>
        <a:p>
          <a:endParaRPr lang="en-US"/>
        </a:p>
      </dgm:t>
    </dgm:pt>
    <dgm:pt modelId="{E08C45BB-571B-3C45-847B-4F7990215BE9}" type="pres">
      <dgm:prSet presAssocID="{D4B04AC5-6F6B-A241-8875-2E518A73FBA4}" presName="cycle" presStyleCnt="0"/>
      <dgm:spPr/>
      <dgm:t>
        <a:bodyPr/>
        <a:lstStyle/>
        <a:p>
          <a:endParaRPr lang="en-US"/>
        </a:p>
      </dgm:t>
    </dgm:pt>
    <dgm:pt modelId="{4F6BC7D5-B849-8D42-BCF5-CE568F0D81C7}" type="pres">
      <dgm:prSet presAssocID="{D4B04AC5-6F6B-A241-8875-2E518A73FBA4}" presName="srcNode" presStyleLbl="node1" presStyleIdx="0" presStyleCnt="3"/>
      <dgm:spPr/>
      <dgm:t>
        <a:bodyPr/>
        <a:lstStyle/>
        <a:p>
          <a:endParaRPr lang="en-US"/>
        </a:p>
      </dgm:t>
    </dgm:pt>
    <dgm:pt modelId="{335A8948-22A3-BC4F-B4CA-1E99FF19173E}" type="pres">
      <dgm:prSet presAssocID="{D4B04AC5-6F6B-A241-8875-2E518A73FBA4}" presName="conn" presStyleLbl="parChTrans1D2" presStyleIdx="0" presStyleCnt="1"/>
      <dgm:spPr/>
      <dgm:t>
        <a:bodyPr/>
        <a:lstStyle/>
        <a:p>
          <a:endParaRPr lang="en-US"/>
        </a:p>
      </dgm:t>
    </dgm:pt>
    <dgm:pt modelId="{2E1577F3-A45C-7F43-93C3-633314848969}" type="pres">
      <dgm:prSet presAssocID="{D4B04AC5-6F6B-A241-8875-2E518A73FBA4}" presName="extraNode" presStyleLbl="node1" presStyleIdx="0" presStyleCnt="3"/>
      <dgm:spPr/>
      <dgm:t>
        <a:bodyPr/>
        <a:lstStyle/>
        <a:p>
          <a:endParaRPr lang="en-US"/>
        </a:p>
      </dgm:t>
    </dgm:pt>
    <dgm:pt modelId="{BAB96DE1-AB25-F244-AD44-49EFF459D10B}" type="pres">
      <dgm:prSet presAssocID="{D4B04AC5-6F6B-A241-8875-2E518A73FBA4}" presName="dstNode" presStyleLbl="node1" presStyleIdx="0" presStyleCnt="3"/>
      <dgm:spPr/>
      <dgm:t>
        <a:bodyPr/>
        <a:lstStyle/>
        <a:p>
          <a:endParaRPr lang="en-US"/>
        </a:p>
      </dgm:t>
    </dgm:pt>
    <dgm:pt modelId="{B06C25A0-6951-2746-AF67-6CE50CD25E3C}" type="pres">
      <dgm:prSet presAssocID="{C98DF5E7-48EC-0E46-8F39-8A6E8DE4034C}" presName="text_1" presStyleLbl="node1" presStyleIdx="0" presStyleCnt="3" custScaleY="126364" custLinFactNeighborX="-2801">
        <dgm:presLayoutVars>
          <dgm:bulletEnabled val="1"/>
        </dgm:presLayoutVars>
      </dgm:prSet>
      <dgm:spPr/>
      <dgm:t>
        <a:bodyPr/>
        <a:lstStyle/>
        <a:p>
          <a:endParaRPr lang="en-US"/>
        </a:p>
      </dgm:t>
    </dgm:pt>
    <dgm:pt modelId="{309CD7F7-345B-7347-84A5-9C19888A377C}" type="pres">
      <dgm:prSet presAssocID="{C98DF5E7-48EC-0E46-8F39-8A6E8DE4034C}" presName="accent_1" presStyleCnt="0"/>
      <dgm:spPr/>
      <dgm:t>
        <a:bodyPr/>
        <a:lstStyle/>
        <a:p>
          <a:endParaRPr lang="en-US"/>
        </a:p>
      </dgm:t>
    </dgm:pt>
    <dgm:pt modelId="{6C560411-F21F-7543-8EE9-3F7F16462E91}" type="pres">
      <dgm:prSet presAssocID="{C98DF5E7-48EC-0E46-8F39-8A6E8DE4034C}" presName="accentRepeatNode" presStyleLbl="solidFgAcc1" presStyleIdx="0" presStyleCnt="3" custScaleX="67533" custScaleY="67904"/>
      <dgm:spPr>
        <a:blipFill rotWithShape="0">
          <a:blip xmlns:r="http://schemas.openxmlformats.org/officeDocument/2006/relationships" r:embed="rId1"/>
          <a:stretch>
            <a:fillRect/>
          </a:stretch>
        </a:blipFill>
      </dgm:spPr>
      <dgm:t>
        <a:bodyPr/>
        <a:lstStyle/>
        <a:p>
          <a:endParaRPr lang="en-US"/>
        </a:p>
      </dgm:t>
    </dgm:pt>
    <dgm:pt modelId="{65E3A5C3-00AF-7D43-A4BA-C7F8A63DF101}" type="pres">
      <dgm:prSet presAssocID="{534DDE7F-9EFD-0241-B4A9-8427F5B0EB51}" presName="text_2" presStyleLbl="node1" presStyleIdx="1" presStyleCnt="3" custScaleY="134312" custLinFactNeighborX="-2694" custLinFactNeighborY="-415">
        <dgm:presLayoutVars>
          <dgm:bulletEnabled val="1"/>
        </dgm:presLayoutVars>
      </dgm:prSet>
      <dgm:spPr/>
      <dgm:t>
        <a:bodyPr/>
        <a:lstStyle/>
        <a:p>
          <a:endParaRPr lang="en-US"/>
        </a:p>
      </dgm:t>
    </dgm:pt>
    <dgm:pt modelId="{0D819E80-492E-4946-82B6-C16E371FAC1C}" type="pres">
      <dgm:prSet presAssocID="{534DDE7F-9EFD-0241-B4A9-8427F5B0EB51}" presName="accent_2" presStyleCnt="0"/>
      <dgm:spPr/>
      <dgm:t>
        <a:bodyPr/>
        <a:lstStyle/>
        <a:p>
          <a:endParaRPr lang="en-US"/>
        </a:p>
      </dgm:t>
    </dgm:pt>
    <dgm:pt modelId="{B531339B-F90E-8640-A5DD-5DFF0322F215}" type="pres">
      <dgm:prSet presAssocID="{534DDE7F-9EFD-0241-B4A9-8427F5B0EB51}" presName="accentRepeatNode" presStyleLbl="solidFgAcc1" presStyleIdx="1" presStyleCnt="3" custScaleX="64103" custScaleY="66563"/>
      <dgm:spPr/>
      <dgm:t>
        <a:bodyPr/>
        <a:lstStyle/>
        <a:p>
          <a:endParaRPr lang="en-US"/>
        </a:p>
      </dgm:t>
    </dgm:pt>
    <dgm:pt modelId="{0DAA359E-8D12-5944-8C97-72E4541B258B}" type="pres">
      <dgm:prSet presAssocID="{44A155EB-0F70-CF43-AA9C-87471E067E6E}" presName="text_3" presStyleLbl="node1" presStyleIdx="2" presStyleCnt="3" custScaleY="135987" custLinFactNeighborX="-2360">
        <dgm:presLayoutVars>
          <dgm:bulletEnabled val="1"/>
        </dgm:presLayoutVars>
      </dgm:prSet>
      <dgm:spPr/>
      <dgm:t>
        <a:bodyPr/>
        <a:lstStyle/>
        <a:p>
          <a:endParaRPr lang="en-US"/>
        </a:p>
      </dgm:t>
    </dgm:pt>
    <dgm:pt modelId="{D839C65C-C07D-A248-A581-11BC5FFB2D15}" type="pres">
      <dgm:prSet presAssocID="{44A155EB-0F70-CF43-AA9C-87471E067E6E}" presName="accent_3" presStyleCnt="0"/>
      <dgm:spPr/>
      <dgm:t>
        <a:bodyPr/>
        <a:lstStyle/>
        <a:p>
          <a:endParaRPr lang="en-US"/>
        </a:p>
      </dgm:t>
    </dgm:pt>
    <dgm:pt modelId="{251BD791-65FB-BA45-98C4-56AD2405CD47}" type="pres">
      <dgm:prSet presAssocID="{44A155EB-0F70-CF43-AA9C-87471E067E6E}" presName="accentRepeatNode" presStyleLbl="solidFgAcc1" presStyleIdx="2" presStyleCnt="3" custScaleX="67533" custScaleY="65223"/>
      <dgm:spPr/>
      <dgm:t>
        <a:bodyPr/>
        <a:lstStyle/>
        <a:p>
          <a:endParaRPr lang="en-US"/>
        </a:p>
      </dgm:t>
    </dgm:pt>
  </dgm:ptLst>
  <dgm:cxnLst>
    <dgm:cxn modelId="{7B9D5005-9FB6-EC41-A2C0-C1C5622D286B}" srcId="{D4B04AC5-6F6B-A241-8875-2E518A73FBA4}" destId="{534DDE7F-9EFD-0241-B4A9-8427F5B0EB51}" srcOrd="1" destOrd="0" parTransId="{2C206FD0-2572-C940-A6B3-40E1AF8107E5}" sibTransId="{18C77785-E791-E947-8D93-9DB557AE9833}"/>
    <dgm:cxn modelId="{8B96D554-F042-F049-B05B-E0E66329E1F4}" type="presOf" srcId="{C98DF5E7-48EC-0E46-8F39-8A6E8DE4034C}" destId="{B06C25A0-6951-2746-AF67-6CE50CD25E3C}" srcOrd="0" destOrd="0" presId="urn:microsoft.com/office/officeart/2008/layout/VerticalCurvedList"/>
    <dgm:cxn modelId="{08AAAF82-414C-6A43-8426-FE344BCFA3A3}" type="presOf" srcId="{44A155EB-0F70-CF43-AA9C-87471E067E6E}" destId="{0DAA359E-8D12-5944-8C97-72E4541B258B}" srcOrd="0" destOrd="0" presId="urn:microsoft.com/office/officeart/2008/layout/VerticalCurvedList"/>
    <dgm:cxn modelId="{365102A7-2908-0E44-9AFA-E8684BDEBBAE}" type="presOf" srcId="{D4B04AC5-6F6B-A241-8875-2E518A73FBA4}" destId="{D741E438-992C-2748-8E7B-40EA6C61DD46}" srcOrd="0" destOrd="0" presId="urn:microsoft.com/office/officeart/2008/layout/VerticalCurvedList"/>
    <dgm:cxn modelId="{37CD4271-C2B3-614C-AA52-237F7303A1C5}" srcId="{D4B04AC5-6F6B-A241-8875-2E518A73FBA4}" destId="{44A155EB-0F70-CF43-AA9C-87471E067E6E}" srcOrd="2" destOrd="0" parTransId="{ECEA639A-841D-994F-8506-294FD8DF1370}" sibTransId="{5E3091F8-999F-CB4C-8B89-FFF64DDCD6A4}"/>
    <dgm:cxn modelId="{62E1EA9C-2A62-B549-990D-CCD40AAC6571}" type="presOf" srcId="{534DDE7F-9EFD-0241-B4A9-8427F5B0EB51}" destId="{65E3A5C3-00AF-7D43-A4BA-C7F8A63DF101}" srcOrd="0" destOrd="0" presId="urn:microsoft.com/office/officeart/2008/layout/VerticalCurvedList"/>
    <dgm:cxn modelId="{291370CD-5340-0949-866A-EAF658B9275A}" srcId="{D4B04AC5-6F6B-A241-8875-2E518A73FBA4}" destId="{C98DF5E7-48EC-0E46-8F39-8A6E8DE4034C}" srcOrd="0" destOrd="0" parTransId="{6993B87F-4222-C646-AF98-7CA4CF2020D9}" sibTransId="{39BEA065-3C86-EA46-B58B-9831DDDE219D}"/>
    <dgm:cxn modelId="{C97F7F13-8DC6-EB4A-86F9-7C9E549856B9}" type="presOf" srcId="{39BEA065-3C86-EA46-B58B-9831DDDE219D}" destId="{335A8948-22A3-BC4F-B4CA-1E99FF19173E}" srcOrd="0" destOrd="0" presId="urn:microsoft.com/office/officeart/2008/layout/VerticalCurvedList"/>
    <dgm:cxn modelId="{799DC3F0-59B7-0D47-BF0C-65CD1E651948}" type="presParOf" srcId="{D741E438-992C-2748-8E7B-40EA6C61DD46}" destId="{330E8A76-D908-484C-A541-B4AB841A245C}" srcOrd="0" destOrd="0" presId="urn:microsoft.com/office/officeart/2008/layout/VerticalCurvedList"/>
    <dgm:cxn modelId="{3AD08B49-EEB1-3D4A-B3A8-1ADFCF538470}" type="presParOf" srcId="{330E8A76-D908-484C-A541-B4AB841A245C}" destId="{E08C45BB-571B-3C45-847B-4F7990215BE9}" srcOrd="0" destOrd="0" presId="urn:microsoft.com/office/officeart/2008/layout/VerticalCurvedList"/>
    <dgm:cxn modelId="{A195AFCF-222C-4B4B-AF27-C708CA0050B4}" type="presParOf" srcId="{E08C45BB-571B-3C45-847B-4F7990215BE9}" destId="{4F6BC7D5-B849-8D42-BCF5-CE568F0D81C7}" srcOrd="0" destOrd="0" presId="urn:microsoft.com/office/officeart/2008/layout/VerticalCurvedList"/>
    <dgm:cxn modelId="{24B944E5-F66A-6C40-93E1-1B17B5467703}" type="presParOf" srcId="{E08C45BB-571B-3C45-847B-4F7990215BE9}" destId="{335A8948-22A3-BC4F-B4CA-1E99FF19173E}" srcOrd="1" destOrd="0" presId="urn:microsoft.com/office/officeart/2008/layout/VerticalCurvedList"/>
    <dgm:cxn modelId="{3EBE2A92-0F6E-CA48-A727-A14AAC35F25C}" type="presParOf" srcId="{E08C45BB-571B-3C45-847B-4F7990215BE9}" destId="{2E1577F3-A45C-7F43-93C3-633314848969}" srcOrd="2" destOrd="0" presId="urn:microsoft.com/office/officeart/2008/layout/VerticalCurvedList"/>
    <dgm:cxn modelId="{CB692E55-7FF5-5741-A53E-7E053773BCA6}" type="presParOf" srcId="{E08C45BB-571B-3C45-847B-4F7990215BE9}" destId="{BAB96DE1-AB25-F244-AD44-49EFF459D10B}" srcOrd="3" destOrd="0" presId="urn:microsoft.com/office/officeart/2008/layout/VerticalCurvedList"/>
    <dgm:cxn modelId="{20422189-AFDD-864B-8427-5AF7F905F24B}" type="presParOf" srcId="{330E8A76-D908-484C-A541-B4AB841A245C}" destId="{B06C25A0-6951-2746-AF67-6CE50CD25E3C}" srcOrd="1" destOrd="0" presId="urn:microsoft.com/office/officeart/2008/layout/VerticalCurvedList"/>
    <dgm:cxn modelId="{BB47028F-BBDC-7E49-A620-A8D4D87EB78C}" type="presParOf" srcId="{330E8A76-D908-484C-A541-B4AB841A245C}" destId="{309CD7F7-345B-7347-84A5-9C19888A377C}" srcOrd="2" destOrd="0" presId="urn:microsoft.com/office/officeart/2008/layout/VerticalCurvedList"/>
    <dgm:cxn modelId="{F7C75A08-CFAA-914C-A17D-173F7C4F9535}" type="presParOf" srcId="{309CD7F7-345B-7347-84A5-9C19888A377C}" destId="{6C560411-F21F-7543-8EE9-3F7F16462E91}" srcOrd="0" destOrd="0" presId="urn:microsoft.com/office/officeart/2008/layout/VerticalCurvedList"/>
    <dgm:cxn modelId="{3C6243E0-E681-584B-BCCE-BAA3245858B2}" type="presParOf" srcId="{330E8A76-D908-484C-A541-B4AB841A245C}" destId="{65E3A5C3-00AF-7D43-A4BA-C7F8A63DF101}" srcOrd="3" destOrd="0" presId="urn:microsoft.com/office/officeart/2008/layout/VerticalCurvedList"/>
    <dgm:cxn modelId="{BBB67115-56A9-8B49-AC5B-9230F9F6F396}" type="presParOf" srcId="{330E8A76-D908-484C-A541-B4AB841A245C}" destId="{0D819E80-492E-4946-82B6-C16E371FAC1C}" srcOrd="4" destOrd="0" presId="urn:microsoft.com/office/officeart/2008/layout/VerticalCurvedList"/>
    <dgm:cxn modelId="{49F29672-14CE-BC48-A593-57C57C9623ED}" type="presParOf" srcId="{0D819E80-492E-4946-82B6-C16E371FAC1C}" destId="{B531339B-F90E-8640-A5DD-5DFF0322F215}" srcOrd="0" destOrd="0" presId="urn:microsoft.com/office/officeart/2008/layout/VerticalCurvedList"/>
    <dgm:cxn modelId="{F2135DFE-7484-B74B-8722-037F987D83C6}" type="presParOf" srcId="{330E8A76-D908-484C-A541-B4AB841A245C}" destId="{0DAA359E-8D12-5944-8C97-72E4541B258B}" srcOrd="5" destOrd="0" presId="urn:microsoft.com/office/officeart/2008/layout/VerticalCurvedList"/>
    <dgm:cxn modelId="{2DE84B56-DD73-464A-B1DE-9C3846180C59}" type="presParOf" srcId="{330E8A76-D908-484C-A541-B4AB841A245C}" destId="{D839C65C-C07D-A248-A581-11BC5FFB2D15}" srcOrd="6" destOrd="0" presId="urn:microsoft.com/office/officeart/2008/layout/VerticalCurvedList"/>
    <dgm:cxn modelId="{2E467CE7-C97A-0343-B070-41714E5C0DC1}" type="presParOf" srcId="{D839C65C-C07D-A248-A581-11BC5FFB2D15}" destId="{251BD791-65FB-BA45-98C4-56AD2405CD47}" srcOrd="0" destOrd="0" presId="urn:microsoft.com/office/officeart/2008/layout/VerticalCurv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1F595-914E-114E-A4F6-F5109DD07056}">
      <dsp:nvSpPr>
        <dsp:cNvPr id="0" name=""/>
        <dsp:cNvSpPr/>
      </dsp:nvSpPr>
      <dsp:spPr>
        <a:xfrm>
          <a:off x="396027" y="2957"/>
          <a:ext cx="8706329" cy="4399673"/>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kern="1200" dirty="0" smtClean="0"/>
            <a:t>Sample sizes varied </a:t>
          </a:r>
          <a:r>
            <a:rPr lang="en-US" sz="3200" kern="1200" dirty="0" smtClean="0"/>
            <a:t>from 243 to 30 </a:t>
          </a:r>
          <a:r>
            <a:rPr lang="en-US" sz="3200" kern="1200" dirty="0" smtClean="0"/>
            <a:t>participants</a:t>
          </a:r>
          <a:endParaRPr lang="en-US" sz="3200" kern="1200" dirty="0"/>
        </a:p>
        <a:p>
          <a:pPr marL="285750" lvl="1" indent="-285750" algn="l" defTabSz="1422400" rtl="0">
            <a:lnSpc>
              <a:spcPct val="90000"/>
            </a:lnSpc>
            <a:spcBef>
              <a:spcPct val="0"/>
            </a:spcBef>
            <a:spcAft>
              <a:spcPct val="15000"/>
            </a:spcAft>
            <a:buChar char="••"/>
          </a:pPr>
          <a:r>
            <a:rPr lang="en-US" sz="3200" kern="1200" dirty="0" err="1" smtClean="0"/>
            <a:t>Grinspan</a:t>
          </a:r>
          <a:r>
            <a:rPr lang="en-US" sz="3200" kern="1200" dirty="0" smtClean="0"/>
            <a:t>, with 243, found that </a:t>
          </a:r>
          <a:r>
            <a:rPr lang="en-US" sz="3200" kern="1200" dirty="0" smtClean="0"/>
            <a:t>those who received </a:t>
          </a:r>
          <a:r>
            <a:rPr lang="en-US" sz="3200" kern="1200" dirty="0" smtClean="0"/>
            <a:t>LVT had </a:t>
          </a:r>
          <a:r>
            <a:rPr lang="en-US" sz="3200" kern="1200" dirty="0" smtClean="0"/>
            <a:t>better </a:t>
          </a:r>
          <a:r>
            <a:rPr lang="en-US" sz="3200" kern="1200" dirty="0" err="1" smtClean="0"/>
            <a:t>monotherapy</a:t>
          </a:r>
          <a:r>
            <a:rPr lang="en-US" sz="3200" kern="1200" dirty="0" smtClean="0"/>
            <a:t> outcomes than those with </a:t>
          </a:r>
          <a:r>
            <a:rPr lang="en-US" sz="3200" kern="1200" dirty="0" smtClean="0"/>
            <a:t>PB</a:t>
          </a:r>
          <a:endParaRPr lang="en-US" sz="3200" kern="1200" dirty="0"/>
        </a:p>
        <a:p>
          <a:pPr marL="285750" lvl="1" indent="-285750" algn="l" defTabSz="1422400" rtl="0">
            <a:lnSpc>
              <a:spcPct val="90000"/>
            </a:lnSpc>
            <a:spcBef>
              <a:spcPct val="0"/>
            </a:spcBef>
            <a:spcAft>
              <a:spcPct val="15000"/>
            </a:spcAft>
            <a:buChar char="••"/>
          </a:pPr>
          <a:r>
            <a:rPr lang="en-US" sz="3200" kern="1200" dirty="0" err="1" smtClean="0"/>
            <a:t>Falsaperla</a:t>
          </a:r>
          <a:r>
            <a:rPr lang="en-US" sz="3200" kern="1200" dirty="0" smtClean="0"/>
            <a:t>, with 30, showed through a valid statistical analysis that PB was inferior to stopping seizures </a:t>
          </a:r>
          <a:endParaRPr lang="en-US" sz="3200" kern="1200" dirty="0"/>
        </a:p>
        <a:p>
          <a:pPr marL="285750" lvl="1" indent="-285750" algn="l" defTabSz="1422400" rtl="0">
            <a:lnSpc>
              <a:spcPct val="90000"/>
            </a:lnSpc>
            <a:spcBef>
              <a:spcPct val="0"/>
            </a:spcBef>
            <a:spcAft>
              <a:spcPct val="15000"/>
            </a:spcAft>
            <a:buChar char="••"/>
          </a:pPr>
          <a:r>
            <a:rPr lang="en-US" sz="3200" kern="1200" dirty="0" err="1" smtClean="0"/>
            <a:t>Grinspan</a:t>
          </a:r>
          <a:r>
            <a:rPr lang="en-US" sz="3200" kern="1200" dirty="0" smtClean="0"/>
            <a:t> and </a:t>
          </a:r>
          <a:r>
            <a:rPr lang="en-US" sz="3200" kern="1200" dirty="0" err="1" smtClean="0"/>
            <a:t>Gowda</a:t>
          </a:r>
          <a:r>
            <a:rPr lang="en-US" sz="3200" kern="1200" dirty="0" smtClean="0"/>
            <a:t> had the most power given their number of participants</a:t>
          </a:r>
          <a:endParaRPr lang="en-US" sz="3200" kern="1200" dirty="0"/>
        </a:p>
      </dsp:txBody>
      <dsp:txXfrm>
        <a:off x="396027" y="2957"/>
        <a:ext cx="8706329" cy="4399673"/>
      </dsp:txXfrm>
    </dsp:sp>
    <dsp:sp modelId="{51B68C2B-DB44-E44C-9131-E565809E2FE6}">
      <dsp:nvSpPr>
        <dsp:cNvPr id="0" name=""/>
        <dsp:cNvSpPr/>
      </dsp:nvSpPr>
      <dsp:spPr>
        <a:xfrm>
          <a:off x="9892248" y="164995"/>
          <a:ext cx="7847324" cy="4075597"/>
        </a:xfrm>
        <a:prstGeom prst="rect">
          <a:avLst/>
        </a:prstGeom>
        <a:gradFill rotWithShape="0">
          <a:gsLst>
            <a:gs pos="0">
              <a:schemeClr val="accent4">
                <a:hueOff val="-892954"/>
                <a:satOff val="5380"/>
                <a:lumOff val="431"/>
                <a:alphaOff val="0"/>
                <a:tint val="50000"/>
                <a:satMod val="300000"/>
              </a:schemeClr>
            </a:gs>
            <a:gs pos="35000">
              <a:schemeClr val="accent4">
                <a:hueOff val="-892954"/>
                <a:satOff val="5380"/>
                <a:lumOff val="431"/>
                <a:alphaOff val="0"/>
                <a:tint val="37000"/>
                <a:satMod val="300000"/>
              </a:schemeClr>
            </a:gs>
            <a:gs pos="100000">
              <a:schemeClr val="accent4">
                <a:hueOff val="-892954"/>
                <a:satOff val="5380"/>
                <a:lumOff val="43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kern="1200" dirty="0" smtClean="0"/>
            <a:t>The age of participants across the various studies, was from 0 days old to 83 months </a:t>
          </a:r>
          <a:r>
            <a:rPr lang="en-US" sz="3200" kern="1200" dirty="0" smtClean="0"/>
            <a:t>old</a:t>
          </a:r>
          <a:endParaRPr lang="en-US" sz="3200" kern="1200" dirty="0"/>
        </a:p>
        <a:p>
          <a:pPr marL="285750" lvl="1" indent="-285750" algn="l" defTabSz="1422400" rtl="0">
            <a:lnSpc>
              <a:spcPct val="90000"/>
            </a:lnSpc>
            <a:spcBef>
              <a:spcPct val="0"/>
            </a:spcBef>
            <a:spcAft>
              <a:spcPct val="15000"/>
            </a:spcAft>
            <a:buChar char="••"/>
          </a:pPr>
          <a:r>
            <a:rPr lang="en-US" sz="3200" kern="1200" dirty="0" smtClean="0"/>
            <a:t> </a:t>
          </a:r>
          <a:r>
            <a:rPr lang="en-US" sz="3200" kern="1200" dirty="0" smtClean="0"/>
            <a:t>Studies by </a:t>
          </a:r>
          <a:r>
            <a:rPr lang="en-US" sz="3200" kern="1200" dirty="0" err="1" smtClean="0"/>
            <a:t>Grinspan</a:t>
          </a:r>
          <a:r>
            <a:rPr lang="en-US" sz="3200" kern="1200" dirty="0" smtClean="0"/>
            <a:t>, </a:t>
          </a:r>
          <a:r>
            <a:rPr lang="en-US" sz="3200" kern="1200" dirty="0" err="1" smtClean="0"/>
            <a:t>Gowda</a:t>
          </a:r>
          <a:r>
            <a:rPr lang="en-US" sz="3200" kern="1200" dirty="0" smtClean="0"/>
            <a:t>, </a:t>
          </a:r>
          <a:r>
            <a:rPr lang="en-US" sz="3200" kern="1200" dirty="0" err="1" smtClean="0"/>
            <a:t>Rao</a:t>
          </a:r>
          <a:r>
            <a:rPr lang="en-US" sz="3200" kern="1200" dirty="0" smtClean="0"/>
            <a:t>, </a:t>
          </a:r>
          <a:r>
            <a:rPr lang="en-US" sz="3200" kern="1200" dirty="0" err="1" smtClean="0"/>
            <a:t>Falsaperla</a:t>
          </a:r>
          <a:r>
            <a:rPr lang="en-US" sz="3200" kern="1200" dirty="0" smtClean="0"/>
            <a:t>, and </a:t>
          </a:r>
          <a:r>
            <a:rPr lang="en-US" sz="3200" kern="1200" dirty="0" err="1" smtClean="0"/>
            <a:t>Sedighi</a:t>
          </a:r>
          <a:r>
            <a:rPr lang="en-US" sz="3200" kern="1200" dirty="0" smtClean="0"/>
            <a:t>, all had participants from 0 days old up to 29 days </a:t>
          </a:r>
          <a:r>
            <a:rPr lang="en-US" sz="3200" kern="1200" dirty="0" smtClean="0"/>
            <a:t>old </a:t>
          </a:r>
          <a:endParaRPr lang="en-US" sz="3200" kern="1200" dirty="0"/>
        </a:p>
        <a:p>
          <a:pPr marL="285750" lvl="1" indent="-285750" algn="l" defTabSz="1422400" rtl="0">
            <a:lnSpc>
              <a:spcPct val="90000"/>
            </a:lnSpc>
            <a:spcBef>
              <a:spcPct val="0"/>
            </a:spcBef>
            <a:spcAft>
              <a:spcPct val="15000"/>
            </a:spcAft>
            <a:buChar char="••"/>
          </a:pPr>
          <a:r>
            <a:rPr lang="en-US" sz="3200" kern="1200" dirty="0" err="1" smtClean="0"/>
            <a:t>Birbeck’s</a:t>
          </a:r>
          <a:r>
            <a:rPr lang="en-US" sz="3200" kern="1200" dirty="0" smtClean="0"/>
            <a:t> participants </a:t>
          </a:r>
          <a:r>
            <a:rPr lang="en-US" sz="3200" kern="1200" dirty="0" smtClean="0"/>
            <a:t>were the age of 24-83 months </a:t>
          </a:r>
          <a:r>
            <a:rPr lang="en-US" sz="3200" kern="1200" dirty="0" smtClean="0"/>
            <a:t>old</a:t>
          </a:r>
          <a:endParaRPr lang="en-US" sz="3200" kern="1200" dirty="0"/>
        </a:p>
      </dsp:txBody>
      <dsp:txXfrm>
        <a:off x="9892248" y="164995"/>
        <a:ext cx="7847324" cy="4075597"/>
      </dsp:txXfrm>
    </dsp:sp>
    <dsp:sp modelId="{E79C7C0C-9666-474F-9BA3-9538D1C57EA3}">
      <dsp:nvSpPr>
        <dsp:cNvPr id="0" name=""/>
        <dsp:cNvSpPr/>
      </dsp:nvSpPr>
      <dsp:spPr>
        <a:xfrm>
          <a:off x="193420" y="5224227"/>
          <a:ext cx="8779947" cy="3677587"/>
        </a:xfrm>
        <a:prstGeom prst="rect">
          <a:avLst/>
        </a:prstGeom>
        <a:gradFill rotWithShape="0">
          <a:gsLst>
            <a:gs pos="0">
              <a:schemeClr val="accent4">
                <a:hueOff val="-1785909"/>
                <a:satOff val="10760"/>
                <a:lumOff val="862"/>
                <a:alphaOff val="0"/>
                <a:tint val="50000"/>
                <a:satMod val="300000"/>
              </a:schemeClr>
            </a:gs>
            <a:gs pos="35000">
              <a:schemeClr val="accent4">
                <a:hueOff val="-1785909"/>
                <a:satOff val="10760"/>
                <a:lumOff val="862"/>
                <a:alphaOff val="0"/>
                <a:tint val="37000"/>
                <a:satMod val="300000"/>
              </a:schemeClr>
            </a:gs>
            <a:gs pos="100000">
              <a:schemeClr val="accent4">
                <a:hueOff val="-1785909"/>
                <a:satOff val="10760"/>
                <a:lumOff val="86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kern="1200" dirty="0" smtClean="0"/>
            <a:t>The dosing of LVT ranged from 10-60 mg/kg/d and PB ranged from 4.1-25 mg/kg/d. </a:t>
          </a:r>
          <a:endParaRPr lang="en-US" sz="3200" kern="1200" dirty="0"/>
        </a:p>
        <a:p>
          <a:pPr marL="285750" lvl="1" indent="-285750" algn="l" defTabSz="1422400" rtl="0">
            <a:lnSpc>
              <a:spcPct val="90000"/>
            </a:lnSpc>
            <a:spcBef>
              <a:spcPct val="0"/>
            </a:spcBef>
            <a:spcAft>
              <a:spcPct val="15000"/>
            </a:spcAft>
            <a:buChar char="••"/>
          </a:pPr>
          <a:r>
            <a:rPr lang="en-US" sz="3200" kern="1200" dirty="0" smtClean="0"/>
            <a:t>A </a:t>
          </a:r>
          <a:r>
            <a:rPr lang="en-US" sz="3200" kern="1200" dirty="0" smtClean="0"/>
            <a:t>maintenance dose was given in the </a:t>
          </a:r>
          <a:r>
            <a:rPr lang="en-US" sz="3200" kern="1200" dirty="0" err="1" smtClean="0"/>
            <a:t>Birbeck</a:t>
          </a:r>
          <a:r>
            <a:rPr lang="en-US" sz="3200" kern="1200" dirty="0" smtClean="0"/>
            <a:t> study for both LVT (20mg/kg q12hrs) and PB (5 mg/kg q12hrs). </a:t>
          </a:r>
          <a:endParaRPr lang="en-US" sz="3200" kern="1200" dirty="0"/>
        </a:p>
        <a:p>
          <a:pPr marL="285750" lvl="1" indent="-285750" algn="l" defTabSz="1422400" rtl="0">
            <a:lnSpc>
              <a:spcPct val="90000"/>
            </a:lnSpc>
            <a:spcBef>
              <a:spcPct val="0"/>
            </a:spcBef>
            <a:spcAft>
              <a:spcPct val="15000"/>
            </a:spcAft>
            <a:buChar char="••"/>
          </a:pPr>
          <a:r>
            <a:rPr lang="en-US" sz="3200" kern="1200" dirty="0" smtClean="0"/>
            <a:t>The </a:t>
          </a:r>
          <a:r>
            <a:rPr lang="en-US" sz="3200" kern="1200" dirty="0" smtClean="0"/>
            <a:t>dosing does not appear to have a statistical correlation to the number of deaths per study.</a:t>
          </a:r>
          <a:endParaRPr lang="en-US" sz="3200" kern="1200" dirty="0"/>
        </a:p>
      </dsp:txBody>
      <dsp:txXfrm>
        <a:off x="193420" y="5224227"/>
        <a:ext cx="8779947" cy="3677587"/>
      </dsp:txXfrm>
    </dsp:sp>
    <dsp:sp modelId="{F48B200D-A0E2-3542-91D5-E2A67E9BEB21}">
      <dsp:nvSpPr>
        <dsp:cNvPr id="0" name=""/>
        <dsp:cNvSpPr/>
      </dsp:nvSpPr>
      <dsp:spPr>
        <a:xfrm>
          <a:off x="9763258" y="5192521"/>
          <a:ext cx="8178920" cy="3740999"/>
        </a:xfrm>
        <a:prstGeom prst="rect">
          <a:avLst/>
        </a:prstGeom>
        <a:gradFill rotWithShape="0">
          <a:gsLst>
            <a:gs pos="0">
              <a:schemeClr val="accent4">
                <a:hueOff val="-2678863"/>
                <a:satOff val="16139"/>
                <a:lumOff val="1294"/>
                <a:alphaOff val="0"/>
                <a:tint val="50000"/>
                <a:satMod val="300000"/>
              </a:schemeClr>
            </a:gs>
            <a:gs pos="35000">
              <a:schemeClr val="accent4">
                <a:hueOff val="-2678863"/>
                <a:satOff val="16139"/>
                <a:lumOff val="1294"/>
                <a:alphaOff val="0"/>
                <a:tint val="37000"/>
                <a:satMod val="300000"/>
              </a:schemeClr>
            </a:gs>
            <a:gs pos="100000">
              <a:schemeClr val="accent4">
                <a:hueOff val="-2678863"/>
                <a:satOff val="16139"/>
                <a:lumOff val="129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kern="1200" dirty="0" smtClean="0"/>
            <a:t>All studies utilized different software to conduct their analysis except for </a:t>
          </a:r>
          <a:r>
            <a:rPr lang="en-US" sz="3200" kern="1200" dirty="0" smtClean="0"/>
            <a:t>two</a:t>
          </a:r>
          <a:endParaRPr lang="en-US" sz="3200" kern="1200" dirty="0"/>
        </a:p>
        <a:p>
          <a:pPr marL="285750" lvl="1" indent="-285750" algn="l" defTabSz="1422400" rtl="0">
            <a:lnSpc>
              <a:spcPct val="90000"/>
            </a:lnSpc>
            <a:spcBef>
              <a:spcPct val="0"/>
            </a:spcBef>
            <a:spcAft>
              <a:spcPct val="15000"/>
            </a:spcAft>
            <a:buChar char="••"/>
          </a:pPr>
          <a:r>
            <a:rPr lang="en-US" sz="3200" kern="1200" dirty="0" smtClean="0"/>
            <a:t>Both </a:t>
          </a:r>
          <a:r>
            <a:rPr lang="en-US" sz="3200" kern="1200" dirty="0" err="1" smtClean="0"/>
            <a:t>Sedighi</a:t>
          </a:r>
          <a:r>
            <a:rPr lang="en-US" sz="3200" kern="1200" dirty="0" smtClean="0"/>
            <a:t> and </a:t>
          </a:r>
          <a:r>
            <a:rPr lang="en-US" sz="3200" kern="1200" dirty="0" err="1" smtClean="0"/>
            <a:t>Gowda</a:t>
          </a:r>
          <a:r>
            <a:rPr lang="en-US" sz="3200" kern="1200" dirty="0" smtClean="0"/>
            <a:t> used </a:t>
          </a:r>
          <a:r>
            <a:rPr lang="en-US" sz="3200" kern="1200" dirty="0" smtClean="0"/>
            <a:t>SPSS </a:t>
          </a:r>
          <a:r>
            <a:rPr lang="en-US" sz="3200" kern="1200" dirty="0" smtClean="0"/>
            <a:t>software. </a:t>
          </a:r>
          <a:endParaRPr lang="en-US" sz="3200" kern="1200" dirty="0"/>
        </a:p>
        <a:p>
          <a:pPr marL="285750" lvl="1" indent="-285750" algn="l" defTabSz="1422400" rtl="0">
            <a:lnSpc>
              <a:spcPct val="90000"/>
            </a:lnSpc>
            <a:spcBef>
              <a:spcPct val="0"/>
            </a:spcBef>
            <a:spcAft>
              <a:spcPct val="15000"/>
            </a:spcAft>
            <a:buChar char="••"/>
          </a:pPr>
          <a:r>
            <a:rPr lang="en-US" sz="3200" kern="1200" dirty="0" err="1" smtClean="0"/>
            <a:t>Sedighi</a:t>
          </a:r>
          <a:r>
            <a:rPr lang="en-US" sz="3200" kern="1200" dirty="0" smtClean="0"/>
            <a:t> did </a:t>
          </a:r>
          <a:r>
            <a:rPr lang="en-US" sz="3200" kern="1200" dirty="0" smtClean="0"/>
            <a:t>not provide a summary of their statistical results or </a:t>
          </a:r>
          <a:r>
            <a:rPr lang="en-US" sz="3200" kern="1200" dirty="0" smtClean="0"/>
            <a:t>analysis</a:t>
          </a:r>
          <a:endParaRPr lang="en-US" sz="3200" kern="1200" dirty="0"/>
        </a:p>
        <a:p>
          <a:pPr marL="285750" lvl="1" indent="-285750" algn="l" defTabSz="1422400" rtl="0">
            <a:lnSpc>
              <a:spcPct val="90000"/>
            </a:lnSpc>
            <a:spcBef>
              <a:spcPct val="0"/>
            </a:spcBef>
            <a:spcAft>
              <a:spcPct val="15000"/>
            </a:spcAft>
            <a:buChar char="••"/>
          </a:pPr>
          <a:r>
            <a:rPr lang="en-US" sz="3200" kern="1200" dirty="0" err="1" smtClean="0"/>
            <a:t>Gowda</a:t>
          </a:r>
          <a:r>
            <a:rPr lang="en-US" sz="3200" kern="1200" dirty="0" smtClean="0"/>
            <a:t> </a:t>
          </a:r>
          <a:r>
            <a:rPr lang="en-US" sz="3200" kern="1200" dirty="0" smtClean="0"/>
            <a:t>was able to provide statistics, and </a:t>
          </a:r>
          <a:r>
            <a:rPr lang="en-US" sz="3200" kern="1200" dirty="0" smtClean="0"/>
            <a:t>found statistical </a:t>
          </a:r>
          <a:r>
            <a:rPr lang="en-US" sz="3200" kern="1200" dirty="0" smtClean="0"/>
            <a:t>significance in their </a:t>
          </a:r>
          <a:r>
            <a:rPr lang="en-US" sz="3200" kern="1200" dirty="0" smtClean="0"/>
            <a:t>findings </a:t>
          </a:r>
          <a:endParaRPr lang="en-US" sz="3200" kern="1200" dirty="0"/>
        </a:p>
      </dsp:txBody>
      <dsp:txXfrm>
        <a:off x="9763258" y="5192521"/>
        <a:ext cx="8178920" cy="3740999"/>
      </dsp:txXfrm>
    </dsp:sp>
    <dsp:sp modelId="{3FDE66FA-A2B1-534A-92F2-FDE1501656C2}">
      <dsp:nvSpPr>
        <dsp:cNvPr id="0" name=""/>
        <dsp:cNvSpPr/>
      </dsp:nvSpPr>
      <dsp:spPr>
        <a:xfrm>
          <a:off x="152386" y="9926705"/>
          <a:ext cx="9327499" cy="4040241"/>
        </a:xfrm>
        <a:prstGeom prst="rect">
          <a:avLst/>
        </a:prstGeom>
        <a:gradFill rotWithShape="0">
          <a:gsLst>
            <a:gs pos="0">
              <a:schemeClr val="accent4">
                <a:hueOff val="-3571817"/>
                <a:satOff val="21519"/>
                <a:lumOff val="1725"/>
                <a:alphaOff val="0"/>
                <a:tint val="50000"/>
                <a:satMod val="300000"/>
              </a:schemeClr>
            </a:gs>
            <a:gs pos="35000">
              <a:schemeClr val="accent4">
                <a:hueOff val="-3571817"/>
                <a:satOff val="21519"/>
                <a:lumOff val="1725"/>
                <a:alphaOff val="0"/>
                <a:tint val="37000"/>
                <a:satMod val="300000"/>
              </a:schemeClr>
            </a:gs>
            <a:gs pos="100000">
              <a:schemeClr val="accent4">
                <a:hueOff val="-3571817"/>
                <a:satOff val="21519"/>
                <a:lumOff val="172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kern="1200" dirty="0" smtClean="0"/>
            <a:t>A validity assessment was preformed. </a:t>
          </a:r>
          <a:endParaRPr lang="en-US" sz="3200" kern="1200" dirty="0"/>
        </a:p>
        <a:p>
          <a:pPr marL="285750" lvl="1" indent="-285750" algn="l" defTabSz="1422400" rtl="0">
            <a:lnSpc>
              <a:spcPct val="90000"/>
            </a:lnSpc>
            <a:spcBef>
              <a:spcPct val="0"/>
            </a:spcBef>
            <a:spcAft>
              <a:spcPct val="15000"/>
            </a:spcAft>
            <a:buChar char="••"/>
          </a:pPr>
          <a:r>
            <a:rPr lang="en-US" sz="3200" kern="1200" dirty="0" smtClean="0"/>
            <a:t>Only two </a:t>
          </a:r>
          <a:r>
            <a:rPr lang="en-US" sz="3200" kern="1200" dirty="0" smtClean="0"/>
            <a:t>of the studies were RCT, </a:t>
          </a:r>
          <a:r>
            <a:rPr lang="en-US" sz="3200" kern="1200" dirty="0" smtClean="0"/>
            <a:t>double</a:t>
          </a:r>
          <a:r>
            <a:rPr lang="en-US" sz="3200" kern="1200" dirty="0" smtClean="0"/>
            <a:t>-blind </a:t>
          </a:r>
          <a:r>
            <a:rPr lang="en-US" sz="3200" kern="1200" dirty="0" smtClean="0"/>
            <a:t>experiments</a:t>
          </a:r>
          <a:endParaRPr lang="en-US" sz="3200" kern="1200" dirty="0"/>
        </a:p>
        <a:p>
          <a:pPr marL="285750" lvl="1" indent="-285750" algn="l" defTabSz="1422400" rtl="0">
            <a:lnSpc>
              <a:spcPct val="90000"/>
            </a:lnSpc>
            <a:spcBef>
              <a:spcPct val="0"/>
            </a:spcBef>
            <a:spcAft>
              <a:spcPct val="15000"/>
            </a:spcAft>
            <a:buChar char="••"/>
          </a:pPr>
          <a:r>
            <a:rPr lang="en-US" sz="3200" kern="1200" dirty="0" smtClean="0"/>
            <a:t>Two </a:t>
          </a:r>
          <a:r>
            <a:rPr lang="en-US" sz="3200" kern="1200" dirty="0" smtClean="0"/>
            <a:t>of the papers had single blinding, and three of the papers had no blinding.  </a:t>
          </a:r>
          <a:endParaRPr lang="en-US" sz="3200" kern="1200" dirty="0"/>
        </a:p>
        <a:p>
          <a:pPr marL="285750" lvl="1" indent="-285750" algn="l" defTabSz="1422400" rtl="0">
            <a:lnSpc>
              <a:spcPct val="90000"/>
            </a:lnSpc>
            <a:spcBef>
              <a:spcPct val="0"/>
            </a:spcBef>
            <a:spcAft>
              <a:spcPct val="15000"/>
            </a:spcAft>
            <a:buChar char="••"/>
          </a:pPr>
          <a:r>
            <a:rPr lang="en-US" sz="3200" kern="1200" dirty="0" smtClean="0"/>
            <a:t>One </a:t>
          </a:r>
          <a:r>
            <a:rPr lang="en-US" sz="3200" kern="1200" dirty="0" smtClean="0"/>
            <a:t>article suggested that those with more severe seizures were given </a:t>
          </a:r>
          <a:r>
            <a:rPr lang="en-US" sz="3200" kern="1200" dirty="0" smtClean="0"/>
            <a:t>PB, </a:t>
          </a:r>
          <a:r>
            <a:rPr lang="en-US" sz="3200" kern="1200" dirty="0" smtClean="0"/>
            <a:t>not allowing researchers to see the true efficacy of </a:t>
          </a:r>
          <a:r>
            <a:rPr lang="en-US" sz="3200" kern="1200" dirty="0" err="1" smtClean="0"/>
            <a:t>LVTin</a:t>
          </a:r>
          <a:r>
            <a:rPr lang="en-US" sz="3200" kern="1200" dirty="0" smtClean="0"/>
            <a:t> </a:t>
          </a:r>
          <a:r>
            <a:rPr lang="en-US" sz="3200" kern="1200" dirty="0" smtClean="0"/>
            <a:t>ceasing that seizure</a:t>
          </a:r>
          <a:endParaRPr lang="en-US" sz="3200" kern="1200" dirty="0"/>
        </a:p>
      </dsp:txBody>
      <dsp:txXfrm>
        <a:off x="152386" y="9926705"/>
        <a:ext cx="9327499" cy="4040241"/>
      </dsp:txXfrm>
    </dsp:sp>
    <dsp:sp modelId="{300EFEF0-CC92-DA45-87FE-2ED13F6181AF}">
      <dsp:nvSpPr>
        <dsp:cNvPr id="0" name=""/>
        <dsp:cNvSpPr/>
      </dsp:nvSpPr>
      <dsp:spPr>
        <a:xfrm>
          <a:off x="10269776" y="9723411"/>
          <a:ext cx="7713437" cy="4446830"/>
        </a:xfrm>
        <a:prstGeom prst="rect">
          <a:avLst/>
        </a:prstGeom>
        <a:gradFill rotWithShape="0">
          <a:gsLst>
            <a:gs pos="0">
              <a:schemeClr val="accent4">
                <a:hueOff val="-4464771"/>
                <a:satOff val="26899"/>
                <a:lumOff val="2156"/>
                <a:alphaOff val="0"/>
                <a:tint val="50000"/>
                <a:satMod val="300000"/>
              </a:schemeClr>
            </a:gs>
            <a:gs pos="35000">
              <a:schemeClr val="accent4">
                <a:hueOff val="-4464771"/>
                <a:satOff val="26899"/>
                <a:lumOff val="2156"/>
                <a:alphaOff val="0"/>
                <a:tint val="37000"/>
                <a:satMod val="300000"/>
              </a:schemeClr>
            </a:gs>
            <a:gs pos="100000">
              <a:schemeClr val="accent4">
                <a:hueOff val="-4464771"/>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kern="1200" dirty="0" smtClean="0"/>
            <a:t>Intention </a:t>
          </a:r>
          <a:r>
            <a:rPr lang="en-US" sz="3200" kern="1200" dirty="0" smtClean="0"/>
            <a:t>to treat analyses </a:t>
          </a:r>
          <a:endParaRPr lang="en-US" sz="3200" kern="1200" dirty="0"/>
        </a:p>
        <a:p>
          <a:pPr marL="285750" lvl="1" indent="-285750" algn="l" defTabSz="1422400" rtl="0">
            <a:lnSpc>
              <a:spcPct val="90000"/>
            </a:lnSpc>
            <a:spcBef>
              <a:spcPct val="0"/>
            </a:spcBef>
            <a:spcAft>
              <a:spcPct val="15000"/>
            </a:spcAft>
            <a:buChar char="••"/>
          </a:pPr>
          <a:r>
            <a:rPr lang="en-US" sz="3200" kern="1200" dirty="0" smtClean="0"/>
            <a:t> </a:t>
          </a:r>
          <a:r>
            <a:rPr lang="en-US" sz="3200" kern="1200" dirty="0" err="1" smtClean="0"/>
            <a:t>Grinspan</a:t>
          </a:r>
          <a:r>
            <a:rPr lang="en-US" sz="3200" kern="1200" dirty="0" smtClean="0"/>
            <a:t>, </a:t>
          </a:r>
          <a:r>
            <a:rPr lang="en-US" sz="3200" kern="1200" dirty="0" err="1" smtClean="0"/>
            <a:t>Gowda</a:t>
          </a:r>
          <a:r>
            <a:rPr lang="en-US" sz="3200" kern="1200" dirty="0" smtClean="0"/>
            <a:t>, </a:t>
          </a:r>
          <a:r>
            <a:rPr lang="en-US" sz="3200" kern="1200" dirty="0" err="1" smtClean="0"/>
            <a:t>Birbeck</a:t>
          </a:r>
          <a:r>
            <a:rPr lang="en-US" sz="3200" kern="1200" dirty="0" smtClean="0"/>
            <a:t>, and </a:t>
          </a:r>
          <a:r>
            <a:rPr lang="en-US" sz="3200" kern="1200" dirty="0" err="1" smtClean="0"/>
            <a:t>Falsaperla</a:t>
          </a:r>
          <a:r>
            <a:rPr lang="en-US" sz="3200" kern="1200" dirty="0" smtClean="0"/>
            <a:t> all strictly compared LVT to PB. </a:t>
          </a:r>
          <a:endParaRPr lang="en-US" sz="3200" kern="1200" dirty="0"/>
        </a:p>
        <a:p>
          <a:pPr marL="285750" lvl="1" indent="-285750" algn="l" defTabSz="1422400" rtl="0">
            <a:lnSpc>
              <a:spcPct val="90000"/>
            </a:lnSpc>
            <a:spcBef>
              <a:spcPct val="0"/>
            </a:spcBef>
            <a:spcAft>
              <a:spcPct val="15000"/>
            </a:spcAft>
            <a:buChar char="••"/>
          </a:pPr>
          <a:r>
            <a:rPr lang="en-US" sz="3200" kern="1200" dirty="0" err="1" smtClean="0"/>
            <a:t>Rao</a:t>
          </a:r>
          <a:r>
            <a:rPr lang="en-US" sz="3200" kern="1200" dirty="0" smtClean="0"/>
            <a:t> </a:t>
          </a:r>
          <a:r>
            <a:rPr lang="en-US" sz="3200" kern="1200" dirty="0" smtClean="0"/>
            <a:t>treated </a:t>
          </a:r>
          <a:r>
            <a:rPr lang="en-US" sz="3200" kern="1200" dirty="0" smtClean="0"/>
            <a:t>using only </a:t>
          </a:r>
          <a:r>
            <a:rPr lang="en-US" sz="3200" kern="1200" dirty="0" smtClean="0"/>
            <a:t>LVT or PB based on the group assigned, </a:t>
          </a:r>
          <a:r>
            <a:rPr lang="en-US" sz="3200" kern="1200" dirty="0" smtClean="0"/>
            <a:t>using rescue </a:t>
          </a:r>
          <a:r>
            <a:rPr lang="en-US" sz="3200" kern="1200" dirty="0" smtClean="0"/>
            <a:t>therapy </a:t>
          </a:r>
          <a:r>
            <a:rPr lang="en-US" sz="3200" kern="1200" dirty="0" smtClean="0"/>
            <a:t>with the </a:t>
          </a:r>
          <a:r>
            <a:rPr lang="en-US" sz="3200" kern="1200" dirty="0" smtClean="0"/>
            <a:t>opposite drug if seizures </a:t>
          </a:r>
          <a:r>
            <a:rPr lang="en-US" sz="3200" kern="1200" dirty="0" smtClean="0"/>
            <a:t>did not cease</a:t>
          </a:r>
          <a:endParaRPr lang="en-US" sz="3200" kern="1200" dirty="0"/>
        </a:p>
        <a:p>
          <a:pPr marL="285750" lvl="1" indent="-285750" algn="l" defTabSz="1422400" rtl="0">
            <a:lnSpc>
              <a:spcPct val="90000"/>
            </a:lnSpc>
            <a:spcBef>
              <a:spcPct val="0"/>
            </a:spcBef>
            <a:spcAft>
              <a:spcPct val="15000"/>
            </a:spcAft>
            <a:buChar char="••"/>
          </a:pPr>
          <a:r>
            <a:rPr lang="en-US" sz="3200" kern="1200" dirty="0" err="1" smtClean="0"/>
            <a:t>Sedighi</a:t>
          </a:r>
          <a:r>
            <a:rPr lang="en-US" sz="3200" kern="1200" dirty="0" smtClean="0"/>
            <a:t> used </a:t>
          </a:r>
          <a:r>
            <a:rPr lang="en-US" sz="3200" kern="1200" dirty="0" smtClean="0"/>
            <a:t>an additional drug, phenytoin, to cease seizures.  </a:t>
          </a:r>
          <a:endParaRPr lang="en-US" sz="3200" kern="1200" dirty="0"/>
        </a:p>
      </dsp:txBody>
      <dsp:txXfrm>
        <a:off x="10269776" y="9723411"/>
        <a:ext cx="7713437" cy="4446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A8948-22A3-BC4F-B4CA-1E99FF19173E}">
      <dsp:nvSpPr>
        <dsp:cNvPr id="0" name=""/>
        <dsp:cNvSpPr/>
      </dsp:nvSpPr>
      <dsp:spPr>
        <a:xfrm>
          <a:off x="-8954934" y="-1367334"/>
          <a:ext cx="10652893" cy="10652893"/>
        </a:xfrm>
        <a:prstGeom prst="blockArc">
          <a:avLst>
            <a:gd name="adj1" fmla="val 18900000"/>
            <a:gd name="adj2" fmla="val 2700000"/>
            <a:gd name="adj3" fmla="val 203"/>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6C25A0-6951-2746-AF67-6CE50CD25E3C}">
      <dsp:nvSpPr>
        <dsp:cNvPr id="0" name=""/>
        <dsp:cNvSpPr/>
      </dsp:nvSpPr>
      <dsp:spPr>
        <a:xfrm>
          <a:off x="609590" y="583066"/>
          <a:ext cx="17232079" cy="200115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018" tIns="81280" rIns="81280" bIns="81280" numCol="1" spcCol="1270" anchor="ctr" anchorCtr="0">
          <a:noAutofit/>
        </a:bodyPr>
        <a:lstStyle/>
        <a:p>
          <a:pPr lvl="0" algn="l" defTabSz="1422400">
            <a:lnSpc>
              <a:spcPct val="90000"/>
            </a:lnSpc>
            <a:spcBef>
              <a:spcPct val="0"/>
            </a:spcBef>
            <a:spcAft>
              <a:spcPct val="35000"/>
            </a:spcAft>
          </a:pPr>
          <a:r>
            <a:rPr lang="en-US" sz="3200" kern="1200" dirty="0" smtClean="0"/>
            <a:t>Seizures in the first year of life happen during a critical period of brain growth and need to be ceased effectively and quickly to be </a:t>
          </a:r>
          <a:r>
            <a:rPr lang="en-US" sz="3200" kern="1200" dirty="0" err="1" smtClean="0"/>
            <a:t>neuroprotective</a:t>
          </a:r>
          <a:r>
            <a:rPr lang="en-US" sz="3200" kern="1200" dirty="0" smtClean="0"/>
            <a:t>. PB is first-line anti-epileptic with a multitude of side effects, including respiratory depression. LVT is a new and wide spectrum anti-seizure medication with potential </a:t>
          </a:r>
          <a:r>
            <a:rPr lang="en-US" sz="3200" kern="1200" dirty="0" err="1" smtClean="0"/>
            <a:t>neuroprotective</a:t>
          </a:r>
          <a:r>
            <a:rPr lang="en-US" sz="3200" kern="1200" dirty="0" smtClean="0"/>
            <a:t> qualities, low cost, and high efficacy. </a:t>
          </a:r>
          <a:endParaRPr lang="en-US" sz="3200" kern="1200" dirty="0"/>
        </a:p>
      </dsp:txBody>
      <dsp:txXfrm>
        <a:off x="609590" y="583066"/>
        <a:ext cx="17232079" cy="2001156"/>
      </dsp:txXfrm>
    </dsp:sp>
    <dsp:sp modelId="{6C560411-F21F-7543-8EE9-3F7F16462E91}">
      <dsp:nvSpPr>
        <dsp:cNvPr id="0" name=""/>
        <dsp:cNvSpPr/>
      </dsp:nvSpPr>
      <dsp:spPr>
        <a:xfrm>
          <a:off x="423834" y="911545"/>
          <a:ext cx="1336853" cy="1344197"/>
        </a:xfrm>
        <a:prstGeom prst="ellipse">
          <a:avLst/>
        </a:prstGeom>
        <a:blipFill rotWithShape="0">
          <a:blip xmlns:r="http://schemas.openxmlformats.org/officeDocument/2006/relationships" r:embed="rId1"/>
          <a:stretch>
            <a:fillRect/>
          </a:stretch>
        </a:blip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5E3A5C3-00AF-7D43-A4BA-C7F8A63DF101}">
      <dsp:nvSpPr>
        <dsp:cNvPr id="0" name=""/>
        <dsp:cNvSpPr/>
      </dsp:nvSpPr>
      <dsp:spPr>
        <a:xfrm>
          <a:off x="1219191" y="2889027"/>
          <a:ext cx="16656424" cy="2127025"/>
        </a:xfrm>
        <a:prstGeom prst="rect">
          <a:avLst/>
        </a:prstGeom>
        <a:gradFill rotWithShape="0">
          <a:gsLst>
            <a:gs pos="0">
              <a:schemeClr val="accent4">
                <a:hueOff val="-2232386"/>
                <a:satOff val="13449"/>
                <a:lumOff val="1078"/>
                <a:alphaOff val="0"/>
                <a:tint val="50000"/>
                <a:satMod val="300000"/>
              </a:schemeClr>
            </a:gs>
            <a:gs pos="35000">
              <a:schemeClr val="accent4">
                <a:hueOff val="-2232386"/>
                <a:satOff val="13449"/>
                <a:lumOff val="1078"/>
                <a:alphaOff val="0"/>
                <a:tint val="37000"/>
                <a:satMod val="300000"/>
              </a:schemeClr>
            </a:gs>
            <a:gs pos="100000">
              <a:schemeClr val="accent4">
                <a:hueOff val="-2232386"/>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018" tIns="81280" rIns="81280" bIns="81280" numCol="1" spcCol="1270" anchor="ctr" anchorCtr="0">
          <a:noAutofit/>
        </a:bodyPr>
        <a:lstStyle/>
        <a:p>
          <a:pPr lvl="0" algn="l" defTabSz="1422400">
            <a:lnSpc>
              <a:spcPct val="90000"/>
            </a:lnSpc>
            <a:spcBef>
              <a:spcPct val="0"/>
            </a:spcBef>
            <a:spcAft>
              <a:spcPct val="35000"/>
            </a:spcAft>
          </a:pPr>
          <a:r>
            <a:rPr lang="en-US" sz="3200" kern="1200" dirty="0" smtClean="0"/>
            <a:t>Further research is needed to: follow the children for a long period, sample a large population to confirm the findings and gain approval as first-line treatment, limit bias on the severity of the seizure by conducting double blinded studies, and a large scale study on specific comorbid conditions to further justify the rationale for using LVT over PB. </a:t>
          </a:r>
          <a:endParaRPr lang="en-US" sz="3200" kern="1200" dirty="0"/>
        </a:p>
      </dsp:txBody>
      <dsp:txXfrm>
        <a:off x="1219191" y="2889027"/>
        <a:ext cx="16656424" cy="2127025"/>
      </dsp:txXfrm>
    </dsp:sp>
    <dsp:sp modelId="{B531339B-F90E-8640-A5DD-5DFF0322F215}">
      <dsp:nvSpPr>
        <dsp:cNvPr id="0" name=""/>
        <dsp:cNvSpPr/>
      </dsp:nvSpPr>
      <dsp:spPr>
        <a:xfrm>
          <a:off x="1033438" y="3300286"/>
          <a:ext cx="1268954" cy="1317651"/>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2232386"/>
              <a:satOff val="13449"/>
              <a:lumOff val="1078"/>
              <a:alphaOff val="0"/>
            </a:schemeClr>
          </a:solidFill>
          <a:prstDash val="solid"/>
        </a:ln>
        <a:effectLst/>
      </dsp:spPr>
      <dsp:style>
        <a:lnRef idx="1">
          <a:scrgbClr r="0" g="0" b="0"/>
        </a:lnRef>
        <a:fillRef idx="2">
          <a:scrgbClr r="0" g="0" b="0"/>
        </a:fillRef>
        <a:effectRef idx="0">
          <a:scrgbClr r="0" g="0" b="0"/>
        </a:effectRef>
        <a:fontRef idx="minor"/>
      </dsp:style>
    </dsp:sp>
    <dsp:sp modelId="{0DAA359E-8D12-5944-8C97-72E4541B258B}">
      <dsp:nvSpPr>
        <dsp:cNvPr id="0" name=""/>
        <dsp:cNvSpPr/>
      </dsp:nvSpPr>
      <dsp:spPr>
        <a:xfrm>
          <a:off x="685583" y="5257803"/>
          <a:ext cx="17232079" cy="2153551"/>
        </a:xfrm>
        <a:prstGeom prst="rect">
          <a:avLst/>
        </a:prstGeom>
        <a:gradFill rotWithShape="0">
          <a:gsLst>
            <a:gs pos="0">
              <a:schemeClr val="accent4">
                <a:hueOff val="-4464771"/>
                <a:satOff val="26899"/>
                <a:lumOff val="2156"/>
                <a:alphaOff val="0"/>
                <a:tint val="50000"/>
                <a:satMod val="300000"/>
              </a:schemeClr>
            </a:gs>
            <a:gs pos="35000">
              <a:schemeClr val="accent4">
                <a:hueOff val="-4464771"/>
                <a:satOff val="26899"/>
                <a:lumOff val="2156"/>
                <a:alphaOff val="0"/>
                <a:tint val="37000"/>
                <a:satMod val="300000"/>
              </a:schemeClr>
            </a:gs>
            <a:gs pos="100000">
              <a:schemeClr val="accent4">
                <a:hueOff val="-4464771"/>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018" tIns="81280" rIns="81280" bIns="81280" numCol="1" spcCol="1270" anchor="ctr" anchorCtr="0">
          <a:noAutofit/>
        </a:bodyPr>
        <a:lstStyle/>
        <a:p>
          <a:pPr lvl="0" algn="l" defTabSz="1422400">
            <a:lnSpc>
              <a:spcPct val="90000"/>
            </a:lnSpc>
            <a:spcBef>
              <a:spcPct val="0"/>
            </a:spcBef>
            <a:spcAft>
              <a:spcPct val="35000"/>
            </a:spcAft>
          </a:pPr>
          <a:r>
            <a:rPr lang="en-US" sz="3200" kern="1200" dirty="0" smtClean="0"/>
            <a:t>All in all, the six research studies have all shown that LVT was proven to be superior to PB. Not only did LVT have considerably fewer deaths than PB, but also very few adverse effects were recorded.  Through this evidence-based medicine research, providing both statistical and clinical significance in the use of LVT, providers should be considering LVT at the very least to be used when PB fails to cease seizures.</a:t>
          </a:r>
          <a:endParaRPr lang="en-US" sz="3200" kern="1200" dirty="0"/>
        </a:p>
      </dsp:txBody>
      <dsp:txXfrm>
        <a:off x="685583" y="5257803"/>
        <a:ext cx="17232079" cy="2153551"/>
      </dsp:txXfrm>
    </dsp:sp>
    <dsp:sp modelId="{251BD791-65FB-BA45-98C4-56AD2405CD47}">
      <dsp:nvSpPr>
        <dsp:cNvPr id="0" name=""/>
        <dsp:cNvSpPr/>
      </dsp:nvSpPr>
      <dsp:spPr>
        <a:xfrm>
          <a:off x="423834" y="5689016"/>
          <a:ext cx="1336853" cy="129112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4464771"/>
              <a:satOff val="26899"/>
              <a:lumOff val="2156"/>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3"/>
            <a:ext cx="4352544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560320" indent="0" algn="ctr">
              <a:buNone/>
              <a:defRPr>
                <a:solidFill>
                  <a:schemeClr val="tx1">
                    <a:tint val="75000"/>
                  </a:schemeClr>
                </a:solidFill>
              </a:defRPr>
            </a:lvl2pPr>
            <a:lvl3pPr marL="5120640" indent="0" algn="ctr">
              <a:buNone/>
              <a:defRPr>
                <a:solidFill>
                  <a:schemeClr val="tx1">
                    <a:tint val="75000"/>
                  </a:schemeClr>
                </a:solidFill>
              </a:defRPr>
            </a:lvl3pPr>
            <a:lvl4pPr marL="7680960" indent="0" algn="ctr">
              <a:buNone/>
              <a:defRPr>
                <a:solidFill>
                  <a:schemeClr val="tx1">
                    <a:tint val="75000"/>
                  </a:schemeClr>
                </a:solidFill>
              </a:defRPr>
            </a:lvl4pPr>
            <a:lvl5pPr marL="10241280" indent="0" algn="ctr">
              <a:buNone/>
              <a:defRPr>
                <a:solidFill>
                  <a:schemeClr val="tx1">
                    <a:tint val="75000"/>
                  </a:schemeClr>
                </a:solidFill>
              </a:defRPr>
            </a:lvl5pPr>
            <a:lvl6pPr marL="12801600" indent="0" algn="ctr">
              <a:buNone/>
              <a:defRPr>
                <a:solidFill>
                  <a:schemeClr val="tx1">
                    <a:tint val="75000"/>
                  </a:schemeClr>
                </a:solidFill>
              </a:defRPr>
            </a:lvl6pPr>
            <a:lvl7pPr marL="15361920" indent="0" algn="ctr">
              <a:buNone/>
              <a:defRPr>
                <a:solidFill>
                  <a:schemeClr val="tx1">
                    <a:tint val="75000"/>
                  </a:schemeClr>
                </a:solidFill>
              </a:defRPr>
            </a:lvl7pPr>
            <a:lvl8pPr marL="17922240" indent="0" algn="ctr">
              <a:buNone/>
              <a:defRPr>
                <a:solidFill>
                  <a:schemeClr val="tx1">
                    <a:tint val="75000"/>
                  </a:schemeClr>
                </a:solidFill>
              </a:defRPr>
            </a:lvl8pPr>
            <a:lvl9pPr marL="204825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F614AD-F5A4-3940-87D4-1172031E7C61}" type="datetimeFigureOut">
              <a:rPr lang="en-US" smtClean="0"/>
              <a:t>4/24/21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7492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614AD-F5A4-3940-87D4-1172031E7C61}" type="datetimeFigureOut">
              <a:rPr lang="en-US" smtClean="0"/>
              <a:t>4/24/21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87469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8614416"/>
            <a:ext cx="64514733" cy="183498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39576" y="8614416"/>
            <a:ext cx="192708527" cy="183498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614AD-F5A4-3940-87D4-1172031E7C61}" type="datetimeFigureOut">
              <a:rPr lang="en-US" smtClean="0"/>
              <a:t>4/24/21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15831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F614AD-F5A4-3940-87D4-1172031E7C61}" type="datetimeFigureOut">
              <a:rPr lang="en-US" smtClean="0"/>
              <a:t>4/24/21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3923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3"/>
            <a:ext cx="43525440" cy="7627620"/>
          </a:xfrm>
        </p:spPr>
        <p:txBody>
          <a:bodyPr anchor="t"/>
          <a:lstStyle>
            <a:lvl1pPr algn="l">
              <a:defRPr sz="224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6277596"/>
            <a:ext cx="43525440" cy="8401047"/>
          </a:xfrm>
        </p:spPr>
        <p:txBody>
          <a:bodyPr anchor="b"/>
          <a:lstStyle>
            <a:lvl1pPr marL="0" indent="0">
              <a:buNone/>
              <a:defRPr sz="11200">
                <a:solidFill>
                  <a:schemeClr val="tx1">
                    <a:tint val="75000"/>
                  </a:schemeClr>
                </a:solidFill>
              </a:defRPr>
            </a:lvl1pPr>
            <a:lvl2pPr marL="2560320" indent="0">
              <a:buNone/>
              <a:defRPr sz="10100">
                <a:solidFill>
                  <a:schemeClr val="tx1">
                    <a:tint val="75000"/>
                  </a:schemeClr>
                </a:solidFill>
              </a:defRPr>
            </a:lvl2pPr>
            <a:lvl3pPr marL="5120640" indent="0">
              <a:buNone/>
              <a:defRPr sz="9000">
                <a:solidFill>
                  <a:schemeClr val="tx1">
                    <a:tint val="75000"/>
                  </a:schemeClr>
                </a:solidFill>
              </a:defRPr>
            </a:lvl3pPr>
            <a:lvl4pPr marL="7680960" indent="0">
              <a:buNone/>
              <a:defRPr sz="7800">
                <a:solidFill>
                  <a:schemeClr val="tx1">
                    <a:tint val="75000"/>
                  </a:schemeClr>
                </a:solidFill>
              </a:defRPr>
            </a:lvl4pPr>
            <a:lvl5pPr marL="10241280" indent="0">
              <a:buNone/>
              <a:defRPr sz="7800">
                <a:solidFill>
                  <a:schemeClr val="tx1">
                    <a:tint val="75000"/>
                  </a:schemeClr>
                </a:solidFill>
              </a:defRPr>
            </a:lvl5pPr>
            <a:lvl6pPr marL="12801600" indent="0">
              <a:buNone/>
              <a:defRPr sz="7800">
                <a:solidFill>
                  <a:schemeClr val="tx1">
                    <a:tint val="75000"/>
                  </a:schemeClr>
                </a:solidFill>
              </a:defRPr>
            </a:lvl6pPr>
            <a:lvl7pPr marL="15361920" indent="0">
              <a:buNone/>
              <a:defRPr sz="7800">
                <a:solidFill>
                  <a:schemeClr val="tx1">
                    <a:tint val="75000"/>
                  </a:schemeClr>
                </a:solidFill>
              </a:defRPr>
            </a:lvl7pPr>
            <a:lvl8pPr marL="17922240" indent="0">
              <a:buNone/>
              <a:defRPr sz="7800">
                <a:solidFill>
                  <a:schemeClr val="tx1">
                    <a:tint val="75000"/>
                  </a:schemeClr>
                </a:solidFill>
              </a:defRPr>
            </a:lvl8pPr>
            <a:lvl9pPr marL="20482560" indent="0">
              <a:buNone/>
              <a:defRPr sz="7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F614AD-F5A4-3940-87D4-1172031E7C61}" type="datetimeFigureOut">
              <a:rPr lang="en-US" smtClean="0"/>
              <a:t>4/24/21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148681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39573" y="50184056"/>
            <a:ext cx="128611627"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3804643" y="50184056"/>
            <a:ext cx="128611633"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F614AD-F5A4-3940-87D4-1172031E7C61}" type="datetimeFigureOut">
              <a:rPr lang="en-US" smtClean="0"/>
              <a:t>4/24/21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596750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3"/>
            <a:ext cx="46085760" cy="640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8596633"/>
            <a:ext cx="22625053"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smtClean="0"/>
              <a:t>Click to edit Master text styles</a:t>
            </a:r>
          </a:p>
        </p:txBody>
      </p:sp>
      <p:sp>
        <p:nvSpPr>
          <p:cNvPr id="4" name="Content Placeholder 3"/>
          <p:cNvSpPr>
            <a:spLocks noGrp="1"/>
          </p:cNvSpPr>
          <p:nvPr>
            <p:ph sz="half" idx="2"/>
          </p:nvPr>
        </p:nvSpPr>
        <p:spPr>
          <a:xfrm>
            <a:off x="2560320" y="12179300"/>
            <a:ext cx="22625053"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8596633"/>
            <a:ext cx="22633940"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smtClean="0"/>
              <a:t>Click to edit Master text styles</a:t>
            </a:r>
          </a:p>
        </p:txBody>
      </p:sp>
      <p:sp>
        <p:nvSpPr>
          <p:cNvPr id="6" name="Content Placeholder 5"/>
          <p:cNvSpPr>
            <a:spLocks noGrp="1"/>
          </p:cNvSpPr>
          <p:nvPr>
            <p:ph sz="quarter" idx="4"/>
          </p:nvPr>
        </p:nvSpPr>
        <p:spPr>
          <a:xfrm>
            <a:off x="26012143" y="12179300"/>
            <a:ext cx="22633940"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F614AD-F5A4-3940-87D4-1172031E7C61}" type="datetimeFigureOut">
              <a:rPr lang="en-US" smtClean="0"/>
              <a:t>4/24/21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89790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F614AD-F5A4-3940-87D4-1172031E7C61}" type="datetimeFigureOut">
              <a:rPr lang="en-US" smtClean="0"/>
              <a:t>4/24/21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872914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614AD-F5A4-3940-87D4-1172031E7C61}" type="datetimeFigureOut">
              <a:rPr lang="en-US" smtClean="0"/>
              <a:t>4/24/21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146427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529080"/>
            <a:ext cx="16846553" cy="6507480"/>
          </a:xfrm>
        </p:spPr>
        <p:txBody>
          <a:bodyPr anchor="b"/>
          <a:lstStyle>
            <a:lvl1pPr algn="l">
              <a:defRPr sz="11200" b="1"/>
            </a:lvl1pPr>
          </a:lstStyle>
          <a:p>
            <a:r>
              <a:rPr lang="en-US" smtClean="0"/>
              <a:t>Click to edit Master title style</a:t>
            </a:r>
            <a:endParaRPr lang="en-US"/>
          </a:p>
        </p:txBody>
      </p:sp>
      <p:sp>
        <p:nvSpPr>
          <p:cNvPr id="3" name="Content Placeholder 2"/>
          <p:cNvSpPr>
            <a:spLocks noGrp="1"/>
          </p:cNvSpPr>
          <p:nvPr>
            <p:ph idx="1"/>
          </p:nvPr>
        </p:nvSpPr>
        <p:spPr>
          <a:xfrm>
            <a:off x="20020280" y="1529083"/>
            <a:ext cx="28625800" cy="32777433"/>
          </a:xfrm>
        </p:spPr>
        <p:txBody>
          <a:bodyPr/>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3" y="8036563"/>
            <a:ext cx="16846553" cy="26269953"/>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614AD-F5A4-3940-87D4-1172031E7C61}" type="datetimeFigureOut">
              <a:rPr lang="en-US" smtClean="0"/>
              <a:t>4/24/21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79317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3"/>
          </a:xfrm>
        </p:spPr>
        <p:txBody>
          <a:bodyPr anchor="b"/>
          <a:lstStyle>
            <a:lvl1pPr algn="l">
              <a:defRPr sz="11200" b="1"/>
            </a:lvl1pPr>
          </a:lstStyle>
          <a:p>
            <a:r>
              <a:rPr lang="en-US" smtClean="0"/>
              <a:t>Click to edit Master title style</a:t>
            </a:r>
            <a:endParaRPr lang="en-US"/>
          </a:p>
        </p:txBody>
      </p:sp>
      <p:sp>
        <p:nvSpPr>
          <p:cNvPr id="3" name="Picture Placeholder 2"/>
          <p:cNvSpPr>
            <a:spLocks noGrp="1"/>
          </p:cNvSpPr>
          <p:nvPr>
            <p:ph type="pic" idx="1"/>
          </p:nvPr>
        </p:nvSpPr>
        <p:spPr>
          <a:xfrm>
            <a:off x="10036813" y="3431540"/>
            <a:ext cx="30723840" cy="23042880"/>
          </a:xfrm>
        </p:spPr>
        <p:txBody>
          <a:bodyPr/>
          <a:lstStyle>
            <a:lvl1pPr marL="0" indent="0">
              <a:buNone/>
              <a:defRPr sz="17900"/>
            </a:lvl1pPr>
            <a:lvl2pPr marL="2560320" indent="0">
              <a:buNone/>
              <a:defRPr sz="15700"/>
            </a:lvl2pPr>
            <a:lvl3pPr marL="5120640" indent="0">
              <a:buNone/>
              <a:defRPr sz="1340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endParaRPr lang="en-US"/>
          </a:p>
        </p:txBody>
      </p:sp>
      <p:sp>
        <p:nvSpPr>
          <p:cNvPr id="4" name="Text Placeholder 3"/>
          <p:cNvSpPr>
            <a:spLocks noGrp="1"/>
          </p:cNvSpPr>
          <p:nvPr>
            <p:ph type="body" sz="half" idx="2"/>
          </p:nvPr>
        </p:nvSpPr>
        <p:spPr>
          <a:xfrm>
            <a:off x="10036813" y="30057093"/>
            <a:ext cx="30723840" cy="4507227"/>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614AD-F5A4-3940-87D4-1172031E7C61}" type="datetimeFigureOut">
              <a:rPr lang="en-US" smtClean="0"/>
              <a:t>4/24/21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9614802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512064" tIns="256032" rIns="512064" bIns="25603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8961123"/>
            <a:ext cx="46085760" cy="25345393"/>
          </a:xfrm>
          <a:prstGeom prst="rect">
            <a:avLst/>
          </a:prstGeom>
        </p:spPr>
        <p:txBody>
          <a:bodyPr vert="horz" lIns="512064" tIns="256032" rIns="512064" bIns="2560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5595563"/>
            <a:ext cx="11948160" cy="2044700"/>
          </a:xfrm>
          <a:prstGeom prst="rect">
            <a:avLst/>
          </a:prstGeom>
        </p:spPr>
        <p:txBody>
          <a:bodyPr vert="horz" lIns="512064" tIns="256032" rIns="512064" bIns="256032" rtlCol="0" anchor="ctr"/>
          <a:lstStyle>
            <a:lvl1pPr algn="l">
              <a:defRPr sz="6700">
                <a:solidFill>
                  <a:schemeClr val="tx1">
                    <a:tint val="75000"/>
                  </a:schemeClr>
                </a:solidFill>
              </a:defRPr>
            </a:lvl1pPr>
          </a:lstStyle>
          <a:p>
            <a:fld id="{C4F614AD-F5A4-3940-87D4-1172031E7C61}" type="datetimeFigureOut">
              <a:rPr lang="en-US" smtClean="0"/>
              <a:t>4/24/21</a:t>
            </a:fld>
            <a:endParaRPr lang="en-US"/>
          </a:p>
        </p:txBody>
      </p:sp>
      <p:sp>
        <p:nvSpPr>
          <p:cNvPr id="5" name="Footer Placeholder 4"/>
          <p:cNvSpPr>
            <a:spLocks noGrp="1"/>
          </p:cNvSpPr>
          <p:nvPr>
            <p:ph type="ftr" sz="quarter" idx="3"/>
          </p:nvPr>
        </p:nvSpPr>
        <p:spPr>
          <a:xfrm>
            <a:off x="17495520" y="35595563"/>
            <a:ext cx="16215360" cy="2044700"/>
          </a:xfrm>
          <a:prstGeom prst="rect">
            <a:avLst/>
          </a:prstGeom>
        </p:spPr>
        <p:txBody>
          <a:bodyPr vert="horz" lIns="512064" tIns="256032" rIns="512064" bIns="256032" rtlCol="0" anchor="ctr"/>
          <a:lstStyle>
            <a:lvl1pPr algn="ctr">
              <a:defRPr sz="6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5595563"/>
            <a:ext cx="11948160" cy="2044700"/>
          </a:xfrm>
          <a:prstGeom prst="rect">
            <a:avLst/>
          </a:prstGeom>
        </p:spPr>
        <p:txBody>
          <a:bodyPr vert="horz" lIns="512064" tIns="256032" rIns="512064" bIns="256032" rtlCol="0" anchor="ctr"/>
          <a:lstStyle>
            <a:lvl1pPr algn="r">
              <a:defRPr sz="6700">
                <a:solidFill>
                  <a:schemeClr val="tx1">
                    <a:tint val="75000"/>
                  </a:schemeClr>
                </a:solidFill>
              </a:defRPr>
            </a:lvl1pPr>
          </a:lstStyle>
          <a:p>
            <a:fld id="{443581D4-F1BD-9840-A13F-0578135BD8DE}" type="slidenum">
              <a:rPr lang="en-US" smtClean="0"/>
              <a:t>‹#›</a:t>
            </a:fld>
            <a:endParaRPr lang="en-US"/>
          </a:p>
        </p:txBody>
      </p:sp>
    </p:spTree>
    <p:extLst>
      <p:ext uri="{BB962C8B-B14F-4D97-AF65-F5344CB8AC3E}">
        <p14:creationId xmlns:p14="http://schemas.microsoft.com/office/powerpoint/2010/main" val="4178461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60320" rtl="0" eaLnBrk="1" latinLnBrk="0" hangingPunct="1">
        <a:spcBef>
          <a:spcPct val="0"/>
        </a:spcBef>
        <a:buNone/>
        <a:defRPr sz="24600" kern="1200">
          <a:solidFill>
            <a:schemeClr val="tx1"/>
          </a:solidFill>
          <a:latin typeface="+mj-lt"/>
          <a:ea typeface="+mj-ea"/>
          <a:cs typeface="+mj-cs"/>
        </a:defRPr>
      </a:lvl1pPr>
    </p:titleStyle>
    <p:bodyStyle>
      <a:lvl1pPr marL="1920240" indent="-1920240" algn="l" defTabSz="2560320" rtl="0" eaLnBrk="1" latinLnBrk="0" hangingPunct="1">
        <a:spcBef>
          <a:spcPct val="20000"/>
        </a:spcBef>
        <a:buFont typeface="Arial"/>
        <a:buChar char="•"/>
        <a:defRPr sz="17900" kern="1200">
          <a:solidFill>
            <a:schemeClr val="tx1"/>
          </a:solidFill>
          <a:latin typeface="+mn-lt"/>
          <a:ea typeface="+mn-ea"/>
          <a:cs typeface="+mn-cs"/>
        </a:defRPr>
      </a:lvl1pPr>
      <a:lvl2pPr marL="4160520" indent="-1600200" algn="l" defTabSz="2560320" rtl="0" eaLnBrk="1" latinLnBrk="0" hangingPunct="1">
        <a:spcBef>
          <a:spcPct val="20000"/>
        </a:spcBef>
        <a:buFont typeface="Arial"/>
        <a:buChar char="–"/>
        <a:defRPr sz="15700" kern="1200">
          <a:solidFill>
            <a:schemeClr val="tx1"/>
          </a:solidFill>
          <a:latin typeface="+mn-lt"/>
          <a:ea typeface="+mn-ea"/>
          <a:cs typeface="+mn-cs"/>
        </a:defRPr>
      </a:lvl2pPr>
      <a:lvl3pPr marL="6400800" indent="-1280160" algn="l" defTabSz="2560320" rtl="0" eaLnBrk="1" latinLnBrk="0" hangingPunct="1">
        <a:spcBef>
          <a:spcPct val="20000"/>
        </a:spcBef>
        <a:buFont typeface="Arial"/>
        <a:buChar char="•"/>
        <a:defRPr sz="13400" kern="1200">
          <a:solidFill>
            <a:schemeClr val="tx1"/>
          </a:solidFill>
          <a:latin typeface="+mn-lt"/>
          <a:ea typeface="+mn-ea"/>
          <a:cs typeface="+mn-cs"/>
        </a:defRPr>
      </a:lvl3pPr>
      <a:lvl4pPr marL="8961120" indent="-1280160" algn="l" defTabSz="2560320" rtl="0" eaLnBrk="1" latinLnBrk="0" hangingPunct="1">
        <a:spcBef>
          <a:spcPct val="20000"/>
        </a:spcBef>
        <a:buFont typeface="Arial"/>
        <a:buChar char="–"/>
        <a:defRPr sz="11200" kern="1200">
          <a:solidFill>
            <a:schemeClr val="tx1"/>
          </a:solidFill>
          <a:latin typeface="+mn-lt"/>
          <a:ea typeface="+mn-ea"/>
          <a:cs typeface="+mn-cs"/>
        </a:defRPr>
      </a:lvl4pPr>
      <a:lvl5pPr marL="11521440" indent="-1280160" algn="l" defTabSz="2560320" rtl="0" eaLnBrk="1" latinLnBrk="0" hangingPunct="1">
        <a:spcBef>
          <a:spcPct val="20000"/>
        </a:spcBef>
        <a:buFont typeface="Arial"/>
        <a:buChar char="»"/>
        <a:defRPr sz="11200" kern="1200">
          <a:solidFill>
            <a:schemeClr val="tx1"/>
          </a:solidFill>
          <a:latin typeface="+mn-lt"/>
          <a:ea typeface="+mn-ea"/>
          <a:cs typeface="+mn-cs"/>
        </a:defRPr>
      </a:lvl5pPr>
      <a:lvl6pPr marL="14081760" indent="-1280160" algn="l" defTabSz="2560320" rtl="0" eaLnBrk="1" latinLnBrk="0" hangingPunct="1">
        <a:spcBef>
          <a:spcPct val="20000"/>
        </a:spcBef>
        <a:buFont typeface="Arial"/>
        <a:buChar char="•"/>
        <a:defRPr sz="11200" kern="1200">
          <a:solidFill>
            <a:schemeClr val="tx1"/>
          </a:solidFill>
          <a:latin typeface="+mn-lt"/>
          <a:ea typeface="+mn-ea"/>
          <a:cs typeface="+mn-cs"/>
        </a:defRPr>
      </a:lvl6pPr>
      <a:lvl7pPr marL="16642080" indent="-1280160" algn="l" defTabSz="2560320" rtl="0" eaLnBrk="1" latinLnBrk="0" hangingPunct="1">
        <a:spcBef>
          <a:spcPct val="20000"/>
        </a:spcBef>
        <a:buFont typeface="Arial"/>
        <a:buChar char="•"/>
        <a:defRPr sz="11200" kern="1200">
          <a:solidFill>
            <a:schemeClr val="tx1"/>
          </a:solidFill>
          <a:latin typeface="+mn-lt"/>
          <a:ea typeface="+mn-ea"/>
          <a:cs typeface="+mn-cs"/>
        </a:defRPr>
      </a:lvl7pPr>
      <a:lvl8pPr marL="19202400" indent="-1280160" algn="l" defTabSz="2560320" rtl="0" eaLnBrk="1" latinLnBrk="0" hangingPunct="1">
        <a:spcBef>
          <a:spcPct val="20000"/>
        </a:spcBef>
        <a:buFont typeface="Arial"/>
        <a:buChar char="•"/>
        <a:defRPr sz="11200" kern="1200">
          <a:solidFill>
            <a:schemeClr val="tx1"/>
          </a:solidFill>
          <a:latin typeface="+mn-lt"/>
          <a:ea typeface="+mn-ea"/>
          <a:cs typeface="+mn-cs"/>
        </a:defRPr>
      </a:lvl8pPr>
      <a:lvl9pPr marL="21762720" indent="-1280160" algn="l" defTabSz="2560320" rtl="0" eaLnBrk="1" latinLnBrk="0" hangingPunct="1">
        <a:spcBef>
          <a:spcPct val="20000"/>
        </a:spcBef>
        <a:buFont typeface="Arial"/>
        <a:buChar char="•"/>
        <a:defRPr sz="11200" kern="1200">
          <a:solidFill>
            <a:schemeClr val="tx1"/>
          </a:solidFill>
          <a:latin typeface="+mn-lt"/>
          <a:ea typeface="+mn-ea"/>
          <a:cs typeface="+mn-cs"/>
        </a:defRPr>
      </a:lvl9pPr>
    </p:bodyStyle>
    <p:other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hyperlink" Target="https://www.ncbi.nlm.nih.gov/pubmed/30296665/" TargetMode="External"/><Relationship Id="rId12" Type="http://schemas.openxmlformats.org/officeDocument/2006/relationships/hyperlink" Target="https://www.ncbi.nlm.nih.gov/pubmed/27356654/" TargetMode="External"/><Relationship Id="rId13" Type="http://schemas.openxmlformats.org/officeDocument/2006/relationships/diagramData" Target="../diagrams/data2.xml"/><Relationship Id="rId14" Type="http://schemas.openxmlformats.org/officeDocument/2006/relationships/diagramLayout" Target="../diagrams/layout2.xml"/><Relationship Id="rId15" Type="http://schemas.openxmlformats.org/officeDocument/2006/relationships/diagramQuickStyle" Target="../diagrams/quickStyle2.xml"/><Relationship Id="rId16" Type="http://schemas.openxmlformats.org/officeDocument/2006/relationships/diagramColors" Target="../diagrams/colors2.xml"/><Relationship Id="rId17"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jpg"/><Relationship Id="rId8" Type="http://schemas.openxmlformats.org/officeDocument/2006/relationships/hyperlink" Target="https://doi.org/10.1001/jamapediatrics.2017.5211" TargetMode="External"/><Relationship Id="rId9" Type="http://schemas.openxmlformats.org/officeDocument/2006/relationships/hyperlink" Target="https://www.ncbi.nlm.nih.gov/pubmed/31477643/" TargetMode="External"/><Relationship Id="rId10" Type="http://schemas.openxmlformats.org/officeDocument/2006/relationships/hyperlink" Target="https://www.ncbi.nlm.nih.gov/pubmed/3167214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1608981" y="3886200"/>
            <a:ext cx="27988438" cy="4875181"/>
          </a:xfrm>
          <a:prstGeom prst="rect">
            <a:avLst/>
          </a:prstGeom>
          <a:noFill/>
        </p:spPr>
        <p:txBody>
          <a:bodyPr wrap="square" rtlCol="0">
            <a:spAutoFit/>
          </a:bodyPr>
          <a:lstStyle/>
          <a:p>
            <a:pPr algn="ctr"/>
            <a:r>
              <a:rPr lang="en-US" sz="9000" b="1" dirty="0" smtClean="0">
                <a:latin typeface="+mj-lt"/>
                <a:cs typeface="Arial"/>
              </a:rPr>
              <a:t>Brianna Groninger, MMS (c)</a:t>
            </a:r>
          </a:p>
          <a:p>
            <a:pPr algn="ctr"/>
            <a:endParaRPr lang="en-US" sz="1400" b="1" dirty="0" smtClean="0">
              <a:latin typeface="+mj-lt"/>
              <a:cs typeface="Arial"/>
            </a:endParaRPr>
          </a:p>
          <a:p>
            <a:pPr algn="ctr">
              <a:lnSpc>
                <a:spcPct val="80000"/>
              </a:lnSpc>
            </a:pPr>
            <a:r>
              <a:rPr lang="en-US" sz="8000" b="1" dirty="0" smtClean="0">
                <a:latin typeface="+mj-lt"/>
                <a:cs typeface="Arial"/>
              </a:rPr>
              <a:t>Faculty Advisor:  Erin Wolf B.S.N., M.S., PA-C</a:t>
            </a:r>
          </a:p>
          <a:p>
            <a:pPr algn="ctr">
              <a:lnSpc>
                <a:spcPct val="80000"/>
              </a:lnSpc>
            </a:pPr>
            <a:endParaRPr lang="en-US" sz="2400" b="1" dirty="0" smtClean="0">
              <a:latin typeface="+mj-lt"/>
              <a:cs typeface="Arial"/>
            </a:endParaRPr>
          </a:p>
          <a:p>
            <a:pPr algn="ctr">
              <a:lnSpc>
                <a:spcPct val="80000"/>
              </a:lnSpc>
            </a:pPr>
            <a:r>
              <a:rPr lang="en-US" sz="7200" b="1" dirty="0" smtClean="0">
                <a:latin typeface="+mj-lt"/>
                <a:cs typeface="Arial"/>
              </a:rPr>
              <a:t>Department of Medical Science</a:t>
            </a:r>
          </a:p>
          <a:p>
            <a:endParaRPr lang="en-US" sz="6600" b="1" dirty="0">
              <a:latin typeface="+mj-lt"/>
              <a:cs typeface="Arial"/>
            </a:endParaRPr>
          </a:p>
        </p:txBody>
      </p:sp>
      <p:grpSp>
        <p:nvGrpSpPr>
          <p:cNvPr id="2" name="Group 1"/>
          <p:cNvGrpSpPr/>
          <p:nvPr/>
        </p:nvGrpSpPr>
        <p:grpSpPr>
          <a:xfrm>
            <a:off x="990600" y="13335000"/>
            <a:ext cx="16925826" cy="14782057"/>
            <a:chOff x="1143000" y="17446132"/>
            <a:chExt cx="16916400" cy="20273077"/>
          </a:xfrm>
        </p:grpSpPr>
        <p:sp>
          <p:nvSpPr>
            <p:cNvPr id="37" name="TextBox 36"/>
            <p:cNvSpPr txBox="1"/>
            <p:nvPr/>
          </p:nvSpPr>
          <p:spPr>
            <a:xfrm>
              <a:off x="1143000" y="18440399"/>
              <a:ext cx="16916400" cy="192788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buSzPct val="100000"/>
                <a:defRPr/>
              </a:pPr>
              <a:r>
                <a:rPr lang="en-US" sz="3400" b="1" u="sng" kern="0" dirty="0" smtClean="0">
                  <a:latin typeface="Arial"/>
                  <a:ea typeface="Arial"/>
                  <a:cs typeface="Arial"/>
                  <a:sym typeface="Arial"/>
                </a:rPr>
                <a:t>Overview </a:t>
              </a:r>
            </a:p>
            <a:p>
              <a:pPr marL="1023735" indent="-1023735">
                <a:buSzPct val="100000"/>
                <a:buFont typeface="Courier New"/>
                <a:buChar char="o"/>
                <a:defRPr/>
              </a:pPr>
              <a:r>
                <a:rPr lang="en-US" sz="3400" kern="0" dirty="0" smtClean="0">
                  <a:latin typeface="Arial"/>
                  <a:ea typeface="Arial"/>
                  <a:cs typeface="Arial"/>
                  <a:sym typeface="Arial"/>
                </a:rPr>
                <a:t>Risk factors include: perinatal hypoxia; low glucose, calcium, magnesium; infections; genetic disorders </a:t>
              </a:r>
            </a:p>
            <a:p>
              <a:pPr marL="1023735" indent="-1023735">
                <a:buSzPct val="100000"/>
                <a:buFont typeface="Courier New"/>
                <a:buChar char="o"/>
                <a:defRPr/>
              </a:pPr>
              <a:r>
                <a:rPr lang="en-US" sz="3400" kern="0" dirty="0" smtClean="0">
                  <a:latin typeface="Arial"/>
                  <a:ea typeface="Arial"/>
                  <a:cs typeface="Arial"/>
                  <a:sym typeface="Arial"/>
                </a:rPr>
                <a:t>Main type of seizures: </a:t>
              </a:r>
              <a:r>
                <a:rPr lang="en-US" sz="3400" dirty="0">
                  <a:latin typeface="Arial"/>
                  <a:cs typeface="Arial"/>
                </a:rPr>
                <a:t>subtle (50%), </a:t>
              </a:r>
              <a:r>
                <a:rPr lang="en-US" sz="3400" dirty="0" err="1">
                  <a:latin typeface="Arial"/>
                  <a:cs typeface="Arial"/>
                </a:rPr>
                <a:t>clonic</a:t>
              </a:r>
              <a:r>
                <a:rPr lang="en-US" sz="3400" dirty="0">
                  <a:latin typeface="Arial"/>
                  <a:cs typeface="Arial"/>
                </a:rPr>
                <a:t> (25%), myoclonic (20%), and tonic (5%) </a:t>
              </a:r>
              <a:endParaRPr lang="en-US" sz="3400" kern="0" dirty="0">
                <a:latin typeface="Arial"/>
                <a:ea typeface="Arial"/>
                <a:cs typeface="Arial"/>
                <a:sym typeface="Arial"/>
              </a:endParaRPr>
            </a:p>
            <a:p>
              <a:pPr>
                <a:buSzPct val="100000"/>
                <a:defRPr/>
              </a:pPr>
              <a:r>
                <a:rPr lang="en-US" sz="3400" b="1" u="sng" kern="0" dirty="0" smtClean="0">
                  <a:solidFill>
                    <a:srgbClr val="222222"/>
                  </a:solidFill>
                  <a:highlight>
                    <a:srgbClr val="FFFFFF"/>
                  </a:highlight>
                  <a:latin typeface="Arial"/>
                  <a:ea typeface="Verdana" panose="020B0604030504040204" pitchFamily="34" charset="0"/>
                  <a:cs typeface="Arial"/>
                  <a:sym typeface="Arial"/>
                </a:rPr>
                <a:t>Phenobarbital (PB)</a:t>
              </a:r>
            </a:p>
            <a:p>
              <a:pPr marL="571500" indent="-571500">
                <a:buSzPct val="100000"/>
                <a:buFont typeface="Courier New"/>
                <a:buChar char="o"/>
                <a:defRPr/>
              </a:pPr>
              <a:r>
                <a:rPr lang="en-US" sz="3400" kern="0" dirty="0" smtClean="0">
                  <a:solidFill>
                    <a:srgbClr val="222222"/>
                  </a:solidFill>
                  <a:highlight>
                    <a:srgbClr val="FFFFFF"/>
                  </a:highlight>
                  <a:latin typeface="Arial"/>
                  <a:ea typeface="Verdana" panose="020B0604030504040204" pitchFamily="34" charset="0"/>
                  <a:cs typeface="Arial"/>
                  <a:sym typeface="Arial"/>
                </a:rPr>
                <a:t>First line drug with a dose of 15-20 mg/kg IV</a:t>
              </a:r>
            </a:p>
            <a:p>
              <a:pPr marL="571500" lvl="0" indent="-571500">
                <a:buFont typeface="Courier New"/>
                <a:buChar char="o"/>
              </a:pPr>
              <a:r>
                <a:rPr lang="en-US" sz="3400" dirty="0">
                  <a:latin typeface="Arial"/>
                  <a:cs typeface="Arial"/>
                </a:rPr>
                <a:t>therapeutic concentration within minutes, lasting up to 48 hours </a:t>
              </a:r>
            </a:p>
            <a:p>
              <a:pPr marL="571500" lvl="0" indent="-571500">
                <a:buFont typeface="Courier New"/>
                <a:buChar char="o"/>
              </a:pPr>
              <a:r>
                <a:rPr lang="en-US" sz="3400" dirty="0">
                  <a:latin typeface="Arial"/>
                  <a:cs typeface="Arial"/>
                </a:rPr>
                <a:t>After 24 hours, a maintenance dose of 3-6mg/kg/day should be used because it has a long half-life of 72-100 </a:t>
              </a:r>
              <a:r>
                <a:rPr lang="en-US" sz="3400" dirty="0" smtClean="0">
                  <a:latin typeface="Arial"/>
                  <a:cs typeface="Arial"/>
                </a:rPr>
                <a:t>hours</a:t>
              </a:r>
              <a:endParaRPr lang="en-US" sz="3400" kern="0" dirty="0" smtClean="0">
                <a:solidFill>
                  <a:srgbClr val="222222"/>
                </a:solidFill>
                <a:highlight>
                  <a:srgbClr val="FFFFFF"/>
                </a:highlight>
                <a:latin typeface="Arial"/>
                <a:ea typeface="Verdana" panose="020B0604030504040204" pitchFamily="34" charset="0"/>
                <a:cs typeface="Arial"/>
                <a:sym typeface="Arial"/>
              </a:endParaRPr>
            </a:p>
            <a:p>
              <a:pPr marL="571500" indent="-571500">
                <a:buSzPct val="100000"/>
                <a:buFont typeface="Courier New"/>
                <a:buChar char="o"/>
                <a:defRPr/>
              </a:pPr>
              <a:r>
                <a:rPr lang="en-US" sz="3400" dirty="0">
                  <a:latin typeface="Arial"/>
                  <a:cs typeface="Arial"/>
                </a:rPr>
                <a:t>C</a:t>
              </a:r>
              <a:r>
                <a:rPr lang="en-US" sz="3400" dirty="0" smtClean="0">
                  <a:latin typeface="Arial"/>
                  <a:cs typeface="Arial"/>
                </a:rPr>
                <a:t>ommon </a:t>
              </a:r>
              <a:r>
                <a:rPr lang="en-US" sz="3400" dirty="0">
                  <a:latin typeface="Arial"/>
                  <a:cs typeface="Arial"/>
                </a:rPr>
                <a:t>side </a:t>
              </a:r>
              <a:r>
                <a:rPr lang="en-US" sz="3400" dirty="0" smtClean="0">
                  <a:latin typeface="Arial"/>
                  <a:cs typeface="Arial"/>
                </a:rPr>
                <a:t>effects: somnolence</a:t>
              </a:r>
              <a:r>
                <a:rPr lang="en-US" sz="3400" dirty="0">
                  <a:latin typeface="Arial"/>
                  <a:cs typeface="Arial"/>
                </a:rPr>
                <a:t>, agitation, confusion, hyperkinesia, ataxia, CNS depression, nightmares, nervousness, </a:t>
              </a:r>
              <a:r>
                <a:rPr lang="en-US" sz="3400" dirty="0" smtClean="0">
                  <a:latin typeface="Arial"/>
                  <a:cs typeface="Arial"/>
                </a:rPr>
                <a:t>hallucinations</a:t>
              </a:r>
              <a:r>
                <a:rPr lang="en-US" sz="3400" dirty="0">
                  <a:latin typeface="Arial"/>
                  <a:cs typeface="Arial"/>
                </a:rPr>
                <a:t>, insomnia, anxiety, dizziness, hypoventilation, apnea, </a:t>
              </a:r>
              <a:r>
                <a:rPr lang="en-US" sz="3400" dirty="0" err="1">
                  <a:latin typeface="Arial"/>
                  <a:cs typeface="Arial"/>
                </a:rPr>
                <a:t>bradycardia</a:t>
              </a:r>
              <a:r>
                <a:rPr lang="en-US" sz="3400" dirty="0">
                  <a:latin typeface="Arial"/>
                  <a:cs typeface="Arial"/>
                </a:rPr>
                <a:t>, hypotension, syncope, nausea, vomiting, and constipation </a:t>
              </a:r>
              <a:endParaRPr lang="en-US" sz="3400" dirty="0" smtClean="0">
                <a:latin typeface="Arial"/>
                <a:cs typeface="Arial"/>
              </a:endParaRPr>
            </a:p>
            <a:p>
              <a:pPr marL="571500" indent="-571500">
                <a:buSzPct val="100000"/>
                <a:buFont typeface="Courier New"/>
                <a:buChar char="o"/>
                <a:defRPr/>
              </a:pPr>
              <a:r>
                <a:rPr lang="en-US" sz="3400" dirty="0"/>
                <a:t>The risk of dependence may occur with high dosages or prolonged use </a:t>
              </a:r>
              <a:endParaRPr lang="en-US" sz="3400" dirty="0" smtClean="0"/>
            </a:p>
            <a:p>
              <a:pPr marL="571500" indent="-571500">
                <a:buSzPct val="100000"/>
                <a:buFont typeface="Courier New"/>
                <a:buChar char="o"/>
                <a:defRPr/>
              </a:pPr>
              <a:r>
                <a:rPr lang="en-US" sz="3400" dirty="0">
                  <a:latin typeface="Arial"/>
                  <a:cs typeface="Arial"/>
                </a:rPr>
                <a:t>drug-drug interactions are anticoagulants, corticosteroids, </a:t>
              </a:r>
              <a:r>
                <a:rPr lang="en-US" sz="3400" dirty="0" err="1">
                  <a:latin typeface="Arial"/>
                  <a:cs typeface="Arial"/>
                </a:rPr>
                <a:t>griseofulvin</a:t>
              </a:r>
              <a:r>
                <a:rPr lang="en-US" sz="3400" dirty="0">
                  <a:latin typeface="Arial"/>
                  <a:cs typeface="Arial"/>
                </a:rPr>
                <a:t>, doxycycline, phenytoin, sodium valproate, </a:t>
              </a:r>
              <a:r>
                <a:rPr lang="en-US" sz="3400" dirty="0" err="1">
                  <a:latin typeface="Arial"/>
                  <a:cs typeface="Arial"/>
                </a:rPr>
                <a:t>valproic</a:t>
              </a:r>
              <a:r>
                <a:rPr lang="en-US" sz="3400" dirty="0">
                  <a:latin typeface="Arial"/>
                  <a:cs typeface="Arial"/>
                </a:rPr>
                <a:t> acid, CNS depressants, MAOIs, Estradiol, </a:t>
              </a:r>
              <a:r>
                <a:rPr lang="en-US" sz="3400" dirty="0" err="1">
                  <a:latin typeface="Arial"/>
                  <a:cs typeface="Arial"/>
                </a:rPr>
                <a:t>estrone</a:t>
              </a:r>
              <a:r>
                <a:rPr lang="en-US" sz="3400" dirty="0">
                  <a:latin typeface="Arial"/>
                  <a:cs typeface="Arial"/>
                </a:rPr>
                <a:t>, and progesterone </a:t>
              </a:r>
              <a:endParaRPr lang="en-US" sz="3400" kern="0" dirty="0" smtClean="0">
                <a:solidFill>
                  <a:srgbClr val="222222"/>
                </a:solidFill>
                <a:highlight>
                  <a:srgbClr val="FFFFFF"/>
                </a:highlight>
                <a:latin typeface="Arial"/>
                <a:ea typeface="Verdana" panose="020B0604030504040204" pitchFamily="34" charset="0"/>
                <a:cs typeface="Arial"/>
                <a:sym typeface="Arial"/>
              </a:endParaRPr>
            </a:p>
            <a:p>
              <a:pPr>
                <a:buSzPct val="100000"/>
                <a:defRPr/>
              </a:pPr>
              <a:r>
                <a:rPr lang="en-US" sz="3400" b="1" u="sng" kern="0" dirty="0" err="1" smtClean="0">
                  <a:solidFill>
                    <a:srgbClr val="222222"/>
                  </a:solidFill>
                  <a:highlight>
                    <a:srgbClr val="FFFFFF"/>
                  </a:highlight>
                  <a:latin typeface="Arial"/>
                  <a:ea typeface="Verdana" panose="020B0604030504040204" pitchFamily="34" charset="0"/>
                  <a:cs typeface="Arial"/>
                  <a:sym typeface="Arial"/>
                </a:rPr>
                <a:t>Levetiracetam</a:t>
              </a:r>
              <a:r>
                <a:rPr lang="en-US" sz="3400" b="1" u="sng" kern="0" dirty="0" smtClean="0">
                  <a:solidFill>
                    <a:srgbClr val="222222"/>
                  </a:solidFill>
                  <a:highlight>
                    <a:srgbClr val="FFFFFF"/>
                  </a:highlight>
                  <a:latin typeface="Arial"/>
                  <a:ea typeface="Verdana" panose="020B0604030504040204" pitchFamily="34" charset="0"/>
                  <a:cs typeface="Arial"/>
                  <a:sym typeface="Arial"/>
                </a:rPr>
                <a:t> (LVT)</a:t>
              </a:r>
            </a:p>
            <a:p>
              <a:pPr marL="571500" lvl="0" indent="-571500">
                <a:buFont typeface="Courier New"/>
                <a:buChar char="o"/>
              </a:pPr>
              <a:r>
                <a:rPr lang="en-US" sz="3400" dirty="0">
                  <a:latin typeface="Arial"/>
                  <a:cs typeface="Arial"/>
                </a:rPr>
                <a:t>large therapeutic window (15to 40 mcg/mL)</a:t>
              </a:r>
            </a:p>
            <a:p>
              <a:pPr marL="571500" lvl="0" indent="-571500">
                <a:buFont typeface="Courier New"/>
                <a:buChar char="o"/>
              </a:pPr>
              <a:r>
                <a:rPr lang="en-US" sz="3400" dirty="0">
                  <a:latin typeface="Arial"/>
                  <a:cs typeface="Arial"/>
                </a:rPr>
                <a:t>rapid oral bioavailability, half-life is 7 hours, and is dispensed in an oral solution and tablet</a:t>
              </a:r>
            </a:p>
            <a:p>
              <a:pPr marL="571500" lvl="0" indent="-571500">
                <a:buFont typeface="Courier New"/>
                <a:buChar char="o"/>
              </a:pPr>
              <a:r>
                <a:rPr lang="en-US" sz="3400" dirty="0">
                  <a:latin typeface="Arial"/>
                  <a:cs typeface="Arial"/>
                </a:rPr>
                <a:t>common side effects of decreased appetite, dizziness, drowsiness, generalized weakness, head pain, increased eosinophil in the blood, irritability, low energy, rhinorrhea, and throat irritation</a:t>
              </a:r>
            </a:p>
            <a:p>
              <a:pPr marL="571500" lvl="0" indent="-571500">
                <a:buFont typeface="Courier New"/>
                <a:buChar char="o"/>
              </a:pPr>
              <a:r>
                <a:rPr lang="en-US" sz="3400" dirty="0">
                  <a:latin typeface="Arial"/>
                  <a:cs typeface="Arial"/>
                </a:rPr>
                <a:t>drug-drug interactions are not fully </a:t>
              </a:r>
              <a:r>
                <a:rPr lang="en-US" sz="3400" dirty="0" smtClean="0">
                  <a:latin typeface="Arial"/>
                  <a:cs typeface="Arial"/>
                </a:rPr>
                <a:t>studied</a:t>
              </a:r>
              <a:endParaRPr lang="en-US" sz="3400" dirty="0">
                <a:latin typeface="Arial"/>
                <a:cs typeface="Arial"/>
              </a:endParaRPr>
            </a:p>
          </p:txBody>
        </p:sp>
        <p:sp>
          <p:nvSpPr>
            <p:cNvPr id="36" name="TextBox 35"/>
            <p:cNvSpPr txBox="1"/>
            <p:nvPr/>
          </p:nvSpPr>
          <p:spPr>
            <a:xfrm>
              <a:off x="1143000" y="17446132"/>
              <a:ext cx="16916400" cy="1055262"/>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4400" b="1" dirty="0" smtClean="0">
                  <a:latin typeface="+mj-lt"/>
                  <a:cs typeface="Arial"/>
                </a:rPr>
                <a:t>Introduction</a:t>
              </a:r>
              <a:endParaRPr lang="en-US" sz="4400" b="1" dirty="0">
                <a:latin typeface="+mj-lt"/>
                <a:cs typeface="Arial"/>
              </a:endParaRPr>
            </a:p>
          </p:txBody>
        </p:sp>
      </p:grpSp>
      <p:sp>
        <p:nvSpPr>
          <p:cNvPr id="41" name="TextBox 40"/>
          <p:cNvSpPr txBox="1"/>
          <p:nvPr/>
        </p:nvSpPr>
        <p:spPr>
          <a:xfrm>
            <a:off x="990600" y="28498800"/>
            <a:ext cx="16916400" cy="769441"/>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4400" b="1" dirty="0" smtClean="0">
                <a:latin typeface="+mj-lt"/>
                <a:cs typeface="Arial"/>
              </a:rPr>
              <a:t>Methods</a:t>
            </a:r>
            <a:endParaRPr lang="en-US" sz="4400" b="1" dirty="0">
              <a:latin typeface="+mj-lt"/>
              <a:cs typeface="Arial"/>
            </a:endParaRPr>
          </a:p>
        </p:txBody>
      </p:sp>
      <p:sp>
        <p:nvSpPr>
          <p:cNvPr id="42" name="Rectangle 41"/>
          <p:cNvSpPr/>
          <p:nvPr/>
        </p:nvSpPr>
        <p:spPr>
          <a:xfrm>
            <a:off x="990600" y="29337000"/>
            <a:ext cx="16916400" cy="8534400"/>
          </a:xfrm>
          <a:prstGeom prst="rect">
            <a:avLst/>
          </a:prstGeom>
        </p:spPr>
        <p:style>
          <a:lnRef idx="1">
            <a:schemeClr val="accent5"/>
          </a:lnRef>
          <a:fillRef idx="2">
            <a:schemeClr val="accent5"/>
          </a:fillRef>
          <a:effectRef idx="1">
            <a:schemeClr val="accent5"/>
          </a:effectRef>
          <a:fontRef idx="minor">
            <a:schemeClr val="dk1"/>
          </a:fontRef>
        </p:style>
        <p:txBody>
          <a:bodyPr wrap="square">
            <a:noAutofit/>
          </a:bodyPr>
          <a:lstStyle/>
          <a:p>
            <a:pPr marR="0" lvl="0">
              <a:spcBef>
                <a:spcPts val="0"/>
              </a:spcBef>
              <a:spcAft>
                <a:spcPts val="0"/>
              </a:spcAft>
            </a:pPr>
            <a:r>
              <a:rPr lang="en-US" sz="3400" b="1" u="sng" dirty="0" smtClean="0">
                <a:latin typeface="+mj-lt"/>
                <a:cs typeface="Arial" panose="020B0604020202020204" pitchFamily="34" charset="0"/>
              </a:rPr>
              <a:t>Literature </a:t>
            </a:r>
            <a:r>
              <a:rPr lang="en-US" sz="3400" b="1" u="sng" dirty="0" smtClean="0">
                <a:latin typeface="+mj-lt"/>
                <a:cs typeface="Arial" panose="020B0604020202020204" pitchFamily="34" charset="0"/>
              </a:rPr>
              <a:t>search </a:t>
            </a:r>
          </a:p>
          <a:p>
            <a:pPr marR="0" lvl="0">
              <a:spcBef>
                <a:spcPts val="0"/>
              </a:spcBef>
              <a:spcAft>
                <a:spcPts val="0"/>
              </a:spcAft>
            </a:pPr>
            <a:r>
              <a:rPr lang="en-US" sz="3400" dirty="0" smtClean="0">
                <a:latin typeface="+mj-lt"/>
                <a:cs typeface="Arial" panose="020B0604020202020204" pitchFamily="34" charset="0"/>
              </a:rPr>
              <a:t>Completed November 2019 using: </a:t>
            </a:r>
          </a:p>
          <a:p>
            <a:pPr marL="342900" indent="-342900">
              <a:buFont typeface="Symbol"/>
              <a:buChar char=""/>
            </a:pPr>
            <a:r>
              <a:rPr lang="en-US" sz="3400" b="1" dirty="0" err="1" smtClean="0">
                <a:latin typeface="+mj-lt"/>
                <a:cs typeface="Arial" panose="020B0604020202020204" pitchFamily="34" charset="0"/>
              </a:rPr>
              <a:t>Pubmed</a:t>
            </a:r>
            <a:r>
              <a:rPr lang="en-US" sz="3400" dirty="0" smtClean="0">
                <a:latin typeface="+mj-lt"/>
                <a:cs typeface="Arial" panose="020B0604020202020204" pitchFamily="34" charset="0"/>
              </a:rPr>
              <a:t>: </a:t>
            </a:r>
            <a:r>
              <a:rPr lang="en-US" sz="3400" dirty="0" smtClean="0"/>
              <a:t>“</a:t>
            </a:r>
            <a:r>
              <a:rPr lang="en-US" sz="3400" dirty="0"/>
              <a:t>children/pediatrics/neonate, epilepsy/seizure, and </a:t>
            </a:r>
            <a:r>
              <a:rPr lang="en-US" sz="3400" dirty="0" err="1"/>
              <a:t>levetiracetam</a:t>
            </a:r>
            <a:r>
              <a:rPr lang="en-US" sz="3400" dirty="0"/>
              <a:t>.” </a:t>
            </a:r>
            <a:endParaRPr lang="en-US" sz="3400" dirty="0" smtClean="0"/>
          </a:p>
          <a:p>
            <a:pPr marL="1078992" lvl="1" indent="-342900">
              <a:buFont typeface="Symbol"/>
              <a:buChar char=""/>
            </a:pPr>
            <a:r>
              <a:rPr lang="en-US" sz="3400" u="sng" dirty="0" smtClean="0">
                <a:latin typeface="+mj-lt"/>
                <a:cs typeface="Arial" panose="020B0604020202020204" pitchFamily="34" charset="0"/>
              </a:rPr>
              <a:t>Inclusion</a:t>
            </a:r>
            <a:r>
              <a:rPr lang="en-US" sz="3400" dirty="0" smtClean="0">
                <a:latin typeface="+mj-lt"/>
                <a:cs typeface="Arial" panose="020B0604020202020204" pitchFamily="34" charset="0"/>
              </a:rPr>
              <a:t>: </a:t>
            </a:r>
            <a:r>
              <a:rPr lang="en-US" sz="3400" dirty="0"/>
              <a:t>publication dates from 2015 to 2019, randomized control trials, clinical trials, and comparative studies </a:t>
            </a:r>
            <a:endParaRPr lang="en-US" sz="3400" dirty="0" smtClean="0"/>
          </a:p>
          <a:p>
            <a:pPr marL="1078992" lvl="1" indent="-342900">
              <a:buFont typeface="Symbol"/>
              <a:buChar char=""/>
            </a:pPr>
            <a:r>
              <a:rPr lang="en-US" sz="3400" u="sng" dirty="0" smtClean="0">
                <a:latin typeface="+mj-lt"/>
                <a:cs typeface="Arial" panose="020B0604020202020204" pitchFamily="34" charset="0"/>
              </a:rPr>
              <a:t>Exclusion</a:t>
            </a:r>
            <a:r>
              <a:rPr lang="en-US" sz="3400" dirty="0" smtClean="0">
                <a:latin typeface="+mj-lt"/>
                <a:cs typeface="Arial" panose="020B0604020202020204" pitchFamily="34" charset="0"/>
              </a:rPr>
              <a:t>: </a:t>
            </a:r>
            <a:r>
              <a:rPr lang="en-US" sz="3400" dirty="0"/>
              <a:t>1. Studies with the term meta-analysis or systematic review, 2. Studies that were on adults, and 3. Studies that focused on drugs other than phenobarbital and </a:t>
            </a:r>
            <a:r>
              <a:rPr lang="en-US" sz="3400" dirty="0" err="1"/>
              <a:t>levetiracetam</a:t>
            </a:r>
            <a:r>
              <a:rPr lang="en-US" sz="3400" dirty="0"/>
              <a:t> </a:t>
            </a:r>
            <a:endParaRPr lang="en-US" sz="3400" dirty="0" smtClean="0">
              <a:latin typeface="+mj-lt"/>
              <a:cs typeface="Arial" panose="020B0604020202020204" pitchFamily="34" charset="0"/>
            </a:endParaRPr>
          </a:p>
          <a:p>
            <a:pPr marL="342900" indent="-342900">
              <a:buFont typeface="Symbol"/>
              <a:buChar char=""/>
            </a:pPr>
            <a:r>
              <a:rPr lang="en-US" sz="3400" b="1" dirty="0" err="1" smtClean="0">
                <a:latin typeface="+mj-lt"/>
                <a:cs typeface="Arial" panose="020B0604020202020204" pitchFamily="34" charset="0"/>
              </a:rPr>
              <a:t>Sciencedirect</a:t>
            </a:r>
            <a:r>
              <a:rPr lang="en-US" sz="3400" dirty="0" smtClean="0">
                <a:latin typeface="+mj-lt"/>
                <a:cs typeface="Arial" panose="020B0604020202020204" pitchFamily="34" charset="0"/>
              </a:rPr>
              <a:t>: </a:t>
            </a:r>
            <a:r>
              <a:rPr lang="en-US" sz="3400" dirty="0" smtClean="0"/>
              <a:t>“</a:t>
            </a:r>
            <a:r>
              <a:rPr lang="en-US" sz="3400" dirty="0"/>
              <a:t>phenobarbital and </a:t>
            </a:r>
            <a:r>
              <a:rPr lang="en-US" sz="3400" dirty="0" err="1"/>
              <a:t>levetiracetam</a:t>
            </a:r>
            <a:r>
              <a:rPr lang="en-US" sz="3400" dirty="0"/>
              <a:t> and pediatrics.“ </a:t>
            </a:r>
            <a:endParaRPr lang="en-US" sz="3400" dirty="0" smtClean="0"/>
          </a:p>
          <a:p>
            <a:pPr marL="1078992" lvl="1" indent="-342900">
              <a:buFont typeface="Symbol"/>
              <a:buChar char=""/>
            </a:pPr>
            <a:r>
              <a:rPr lang="en-US" sz="3400" u="sng" dirty="0" smtClean="0"/>
              <a:t>Inclusion</a:t>
            </a:r>
            <a:r>
              <a:rPr lang="en-US" sz="3400" dirty="0" smtClean="0"/>
              <a:t>; </a:t>
            </a:r>
            <a:r>
              <a:rPr lang="en-US" sz="3400" dirty="0"/>
              <a:t>publication dates from 2015 to 2019, research articles, and sorted by most relevant </a:t>
            </a:r>
            <a:endParaRPr lang="en-US" sz="3400" dirty="0" smtClean="0"/>
          </a:p>
          <a:p>
            <a:pPr marL="1078992" lvl="1" indent="-342900">
              <a:buFont typeface="Symbol"/>
              <a:buChar char=""/>
            </a:pPr>
            <a:r>
              <a:rPr lang="en-US" sz="3400" u="sng" dirty="0" smtClean="0"/>
              <a:t>Exclusion</a:t>
            </a:r>
            <a:r>
              <a:rPr lang="en-US" sz="3400" dirty="0" smtClean="0"/>
              <a:t>: </a:t>
            </a:r>
            <a:r>
              <a:rPr lang="en-US" sz="3400" dirty="0"/>
              <a:t>1. Studies that were systematic reviews or meta-analysis, 2. Studies that involved clinical trials on animals 3. Studies that focused on drugs other than phenobarbital and </a:t>
            </a:r>
            <a:r>
              <a:rPr lang="en-US" sz="3400" dirty="0" err="1"/>
              <a:t>levetiracetam</a:t>
            </a:r>
            <a:r>
              <a:rPr lang="en-US" sz="3400" dirty="0"/>
              <a:t>, 4. Studies that were on adults, 5. Studies that overlapped results found on </a:t>
            </a:r>
            <a:r>
              <a:rPr lang="en-US" sz="3400" dirty="0" err="1"/>
              <a:t>Pubmed</a:t>
            </a:r>
            <a:r>
              <a:rPr lang="en-US" sz="3400" dirty="0"/>
              <a:t>, and 6. Articles that did not include all of the key terms mentioned in the inclusion criteria </a:t>
            </a:r>
            <a:endParaRPr lang="en-US" sz="3400" dirty="0" smtClean="0"/>
          </a:p>
          <a:p>
            <a:pPr marL="1078992" lvl="1" indent="-342900">
              <a:buFont typeface="Symbol"/>
              <a:buChar char=""/>
            </a:pPr>
            <a:endParaRPr lang="en-US" sz="3600" dirty="0">
              <a:latin typeface="+mj-lt"/>
              <a:cs typeface="Arial" panose="020B0604020202020204" pitchFamily="34" charset="0"/>
            </a:endParaRPr>
          </a:p>
          <a:p>
            <a:pPr marL="342900" marR="0" lvl="0" indent="-342900">
              <a:spcBef>
                <a:spcPts val="0"/>
              </a:spcBef>
              <a:spcAft>
                <a:spcPts val="0"/>
              </a:spcAft>
              <a:buFont typeface="Symbol"/>
              <a:buChar char=""/>
            </a:pPr>
            <a:endParaRPr lang="en-US" sz="4400" dirty="0" smtClean="0"/>
          </a:p>
          <a:p>
            <a:pPr marL="342900" marR="0" lvl="0" indent="-342900">
              <a:spcBef>
                <a:spcPts val="0"/>
              </a:spcBef>
              <a:spcAft>
                <a:spcPts val="0"/>
              </a:spcAft>
              <a:buFont typeface="Symbol"/>
              <a:buChar char=""/>
            </a:pPr>
            <a:endParaRPr lang="en-US" sz="1050" dirty="0">
              <a:latin typeface="+mj-lt"/>
              <a:ea typeface="Calibri"/>
              <a:cs typeface="Arial" panose="020B0604020202020204" pitchFamily="34" charset="0"/>
            </a:endParaRPr>
          </a:p>
        </p:txBody>
      </p:sp>
      <p:graphicFrame>
        <p:nvGraphicFramePr>
          <p:cNvPr id="14" name="Diagram 13"/>
          <p:cNvGraphicFramePr>
            <a:graphicFrameLocks/>
          </p:cNvGraphicFramePr>
          <p:nvPr>
            <p:extLst>
              <p:ext uri="{D42A27DB-BD31-4B8C-83A1-F6EECF244321}">
                <p14:modId xmlns:p14="http://schemas.microsoft.com/office/powerpoint/2010/main" val="3968394386"/>
              </p:ext>
            </p:extLst>
          </p:nvPr>
        </p:nvGraphicFramePr>
        <p:xfrm>
          <a:off x="32918400" y="9372600"/>
          <a:ext cx="18135600" cy="14173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8" name="TextBox 57"/>
          <p:cNvSpPr txBox="1"/>
          <p:nvPr/>
        </p:nvSpPr>
        <p:spPr>
          <a:xfrm>
            <a:off x="33147000" y="8001000"/>
            <a:ext cx="17602200" cy="769441"/>
          </a:xfrm>
          <a:prstGeom prst="rect">
            <a:avLst/>
          </a:prstGeom>
          <a:solidFill>
            <a:srgbClr val="95B3D7"/>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4400" b="1" dirty="0" smtClean="0">
                <a:latin typeface="+mj-lt"/>
                <a:cs typeface="Arial"/>
              </a:rPr>
              <a:t>Discussion </a:t>
            </a:r>
            <a:endParaRPr lang="en-US" sz="4400" b="1" dirty="0">
              <a:latin typeface="+mj-lt"/>
              <a:cs typeface="Arial"/>
            </a:endParaRPr>
          </a:p>
        </p:txBody>
      </p:sp>
      <p:pic>
        <p:nvPicPr>
          <p:cNvPr id="27" name="Picture 26" descr="au_logo_4C_castle_fnd.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5000" y="3907535"/>
            <a:ext cx="9144000" cy="3560064"/>
          </a:xfrm>
          <a:prstGeom prst="rect">
            <a:avLst/>
          </a:prstGeom>
        </p:spPr>
      </p:pic>
      <p:graphicFrame>
        <p:nvGraphicFramePr>
          <p:cNvPr id="21" name="Table 20"/>
          <p:cNvGraphicFramePr>
            <a:graphicFrameLocks noGrp="1"/>
          </p:cNvGraphicFramePr>
          <p:nvPr>
            <p:extLst>
              <p:ext uri="{D42A27DB-BD31-4B8C-83A1-F6EECF244321}">
                <p14:modId xmlns:p14="http://schemas.microsoft.com/office/powerpoint/2010/main" val="2136992577"/>
              </p:ext>
            </p:extLst>
          </p:nvPr>
        </p:nvGraphicFramePr>
        <p:xfrm>
          <a:off x="18516600" y="26689884"/>
          <a:ext cx="14052322" cy="10038516"/>
        </p:xfrm>
        <a:graphic>
          <a:graphicData uri="http://schemas.openxmlformats.org/drawingml/2006/table">
            <a:tbl>
              <a:tblPr firstRow="1" bandRow="1">
                <a:tableStyleId>{C4B1156A-380E-4F78-BDF5-A606A8083BF9}</a:tableStyleId>
              </a:tblPr>
              <a:tblGrid>
                <a:gridCol w="1524000"/>
                <a:gridCol w="2514600">
                  <a:extLst>
                    <a:ext uri="{9D8B030D-6E8A-4147-A177-3AD203B41FA5}">
                      <a16:colId xmlns="" xmlns:a16="http://schemas.microsoft.com/office/drawing/2014/main" val="20001"/>
                    </a:ext>
                  </a:extLst>
                </a:gridCol>
                <a:gridCol w="1098322">
                  <a:extLst>
                    <a:ext uri="{9D8B030D-6E8A-4147-A177-3AD203B41FA5}">
                      <a16:colId xmlns="" xmlns:a16="http://schemas.microsoft.com/office/drawing/2014/main" val="20003"/>
                    </a:ext>
                  </a:extLst>
                </a:gridCol>
                <a:gridCol w="2362200">
                  <a:extLst>
                    <a:ext uri="{9D8B030D-6E8A-4147-A177-3AD203B41FA5}">
                      <a16:colId xmlns="" xmlns:a16="http://schemas.microsoft.com/office/drawing/2014/main" val="20005"/>
                    </a:ext>
                  </a:extLst>
                </a:gridCol>
                <a:gridCol w="1371600">
                  <a:extLst>
                    <a:ext uri="{9D8B030D-6E8A-4147-A177-3AD203B41FA5}">
                      <a16:colId xmlns="" xmlns:a16="http://schemas.microsoft.com/office/drawing/2014/main" val="20006"/>
                    </a:ext>
                  </a:extLst>
                </a:gridCol>
                <a:gridCol w="3276600">
                  <a:extLst>
                    <a:ext uri="{9D8B030D-6E8A-4147-A177-3AD203B41FA5}">
                      <a16:colId xmlns="" xmlns:a16="http://schemas.microsoft.com/office/drawing/2014/main" val="20007"/>
                    </a:ext>
                  </a:extLst>
                </a:gridCol>
                <a:gridCol w="1905000"/>
              </a:tblGrid>
              <a:tr h="228600">
                <a:tc gridSpan="7">
                  <a:txBody>
                    <a:bodyPr/>
                    <a:lstStyle/>
                    <a:p>
                      <a:r>
                        <a:rPr lang="en-US" sz="2000" kern="1200" dirty="0" smtClean="0">
                          <a:effectLst/>
                        </a:rPr>
                        <a:t>Table 1. Comparison of study design of </a:t>
                      </a:r>
                      <a:r>
                        <a:rPr lang="en-US" sz="2000" kern="1200" dirty="0" err="1" smtClean="0">
                          <a:effectLst/>
                        </a:rPr>
                        <a:t>Levetiracetam</a:t>
                      </a:r>
                      <a:r>
                        <a:rPr lang="en-US" sz="2000" kern="1200" dirty="0" smtClean="0">
                          <a:effectLst/>
                        </a:rPr>
                        <a:t> vs. </a:t>
                      </a:r>
                      <a:r>
                        <a:rPr lang="en-US" sz="2000" kern="1200" dirty="0" err="1" smtClean="0">
                          <a:effectLst/>
                        </a:rPr>
                        <a:t>Phenobarbitual</a:t>
                      </a:r>
                      <a:endParaRPr lang="en-US" sz="2000" b="1" kern="1200" dirty="0">
                        <a:solidFill>
                          <a:schemeClr val="lt1"/>
                        </a:solidFill>
                        <a:effectLst/>
                        <a:latin typeface="+mn-lt"/>
                        <a:ea typeface="+mn-ea"/>
                        <a:cs typeface="+mn-cs"/>
                      </a:endParaRPr>
                    </a:p>
                  </a:txBody>
                  <a:tcPr anchor="ctr">
                    <a:solidFill>
                      <a:schemeClr val="accent4">
                        <a:lumMod val="60000"/>
                        <a:lumOff val="40000"/>
                      </a:schemeClr>
                    </a:solidFill>
                  </a:tcPr>
                </a:tc>
                <a:tc hMerge="1">
                  <a:txBody>
                    <a:bodyPr/>
                    <a:lstStyle/>
                    <a:p>
                      <a:pPr algn="ctr">
                        <a:lnSpc>
                          <a:spcPct val="90000"/>
                        </a:lnSpc>
                      </a:pPr>
                      <a:endParaRPr lang="en-US" sz="4400" dirty="0"/>
                    </a:p>
                  </a:txBody>
                  <a:tcPr anchor="ctr">
                    <a:solidFill>
                      <a:schemeClr val="accent2">
                        <a:lumMod val="75000"/>
                      </a:schemeClr>
                    </a:solidFill>
                  </a:tcPr>
                </a:tc>
                <a:tc hMerge="1">
                  <a:txBody>
                    <a:bodyPr/>
                    <a:lstStyle/>
                    <a:p>
                      <a:pPr algn="ctr">
                        <a:lnSpc>
                          <a:spcPct val="90000"/>
                        </a:lnSpc>
                      </a:pPr>
                      <a:endParaRPr lang="en-US" sz="4400" dirty="0"/>
                    </a:p>
                  </a:txBody>
                  <a:tcPr anchor="ctr">
                    <a:solidFill>
                      <a:schemeClr val="accent2">
                        <a:lumMod val="75000"/>
                      </a:schemeClr>
                    </a:solidFill>
                  </a:tcPr>
                </a:tc>
                <a:tc hMerge="1">
                  <a:txBody>
                    <a:bodyPr/>
                    <a:lstStyle/>
                    <a:p>
                      <a:pPr algn="ctr"/>
                      <a:endParaRPr lang="en-US" sz="4400" dirty="0"/>
                    </a:p>
                  </a:txBody>
                  <a:tcPr anchor="ctr">
                    <a:solidFill>
                      <a:schemeClr val="accent2">
                        <a:lumMod val="75000"/>
                      </a:schemeClr>
                    </a:solidFill>
                  </a:tcPr>
                </a:tc>
                <a:tc hMerge="1">
                  <a:txBody>
                    <a:bodyPr/>
                    <a:lstStyle/>
                    <a:p>
                      <a:pPr algn="ctr"/>
                      <a:endParaRPr lang="en-US" sz="2800" dirty="0"/>
                    </a:p>
                  </a:txBody>
                  <a:tcPr anchor="ctr">
                    <a:solidFill>
                      <a:schemeClr val="accent2">
                        <a:lumMod val="75000"/>
                      </a:schemeClr>
                    </a:solidFill>
                  </a:tcPr>
                </a:tc>
                <a:tc hMerge="1">
                  <a:txBody>
                    <a:bodyPr/>
                    <a:lstStyle/>
                    <a:p>
                      <a:pPr algn="ctr"/>
                      <a:endParaRPr lang="en-US" sz="2800" dirty="0"/>
                    </a:p>
                  </a:txBody>
                  <a:tcPr anchor="ctr">
                    <a:solidFill>
                      <a:schemeClr val="accent2">
                        <a:lumMod val="75000"/>
                      </a:schemeClr>
                    </a:solidFill>
                  </a:tcPr>
                </a:tc>
                <a:tc hMerge="1">
                  <a:txBody>
                    <a:bodyPr/>
                    <a:lstStyle/>
                    <a:p>
                      <a:pPr algn="ctr">
                        <a:lnSpc>
                          <a:spcPct val="90000"/>
                        </a:lnSpc>
                      </a:pPr>
                      <a:endParaRPr lang="en-US" sz="4400" dirty="0"/>
                    </a:p>
                  </a:txBody>
                  <a:tcPr anchor="ctr">
                    <a:solidFill>
                      <a:srgbClr val="B3A2C7"/>
                    </a:solidFill>
                  </a:tcPr>
                </a:tc>
                <a:extLst>
                  <a:ext uri="{0D108BD9-81ED-4DB2-BD59-A6C34878D82A}">
                    <a16:rowId xmlns="" xmlns:a16="http://schemas.microsoft.com/office/drawing/2014/main" val="10001"/>
                  </a:ext>
                </a:extLst>
              </a:tr>
              <a:tr h="1362456">
                <a:tc>
                  <a:txBody>
                    <a:bodyPr/>
                    <a:lstStyle/>
                    <a:p>
                      <a:pPr indent="0" algn="ctr">
                        <a:lnSpc>
                          <a:spcPct val="90000"/>
                        </a:lnSpc>
                      </a:pPr>
                      <a:r>
                        <a:rPr lang="en-US" sz="2400" dirty="0" smtClean="0"/>
                        <a:t>Study</a:t>
                      </a:r>
                      <a:endParaRPr lang="en-US" sz="2400" b="1" dirty="0"/>
                    </a:p>
                  </a:txBody>
                  <a:tcPr anchor="ctr"/>
                </a:tc>
                <a:tc>
                  <a:txBody>
                    <a:bodyPr/>
                    <a:lstStyle/>
                    <a:p>
                      <a:pPr indent="0" algn="ctr">
                        <a:lnSpc>
                          <a:spcPct val="90000"/>
                        </a:lnSpc>
                      </a:pPr>
                      <a:r>
                        <a:rPr lang="en-US" sz="2400" dirty="0" smtClean="0"/>
                        <a:t>Design</a:t>
                      </a:r>
                      <a:endParaRPr lang="en-US" sz="2400" b="1" dirty="0"/>
                    </a:p>
                  </a:txBody>
                  <a:tcPr anchor="ctr"/>
                </a:tc>
                <a:tc>
                  <a:txBody>
                    <a:bodyPr/>
                    <a:lstStyle/>
                    <a:p>
                      <a:pPr indent="0" algn="ctr">
                        <a:lnSpc>
                          <a:spcPct val="90000"/>
                        </a:lnSpc>
                      </a:pPr>
                      <a:r>
                        <a:rPr lang="en-US" sz="2400" dirty="0" smtClean="0"/>
                        <a:t>Total N</a:t>
                      </a:r>
                      <a:endParaRPr lang="en-US" sz="2400" b="1" dirty="0"/>
                    </a:p>
                  </a:txBody>
                  <a:tcPr anchor="ctr"/>
                </a:tc>
                <a:tc>
                  <a:txBody>
                    <a:bodyPr/>
                    <a:lstStyle/>
                    <a:p>
                      <a:pPr indent="0" algn="ctr"/>
                      <a:r>
                        <a:rPr lang="en-US" sz="2400" dirty="0" smtClean="0"/>
                        <a:t>Age</a:t>
                      </a:r>
                      <a:endParaRPr lang="en-US" sz="2400" b="1" dirty="0"/>
                    </a:p>
                  </a:txBody>
                  <a:tcPr anchor="ctr"/>
                </a:tc>
                <a:tc>
                  <a:txBody>
                    <a:bodyPr/>
                    <a:lstStyle/>
                    <a:p>
                      <a:pPr indent="0" algn="ctr"/>
                      <a:r>
                        <a:rPr lang="en-US" sz="2400" dirty="0" smtClean="0"/>
                        <a:t>Type of AED</a:t>
                      </a:r>
                      <a:endParaRPr lang="en-US" sz="2400" b="1" dirty="0"/>
                    </a:p>
                  </a:txBody>
                  <a:tcPr anchor="ctr"/>
                </a:tc>
                <a:tc>
                  <a:txBody>
                    <a:bodyPr/>
                    <a:lstStyle/>
                    <a:p>
                      <a:pPr indent="0" algn="ctr"/>
                      <a:r>
                        <a:rPr lang="en-US" sz="2400" dirty="0" smtClean="0"/>
                        <a:t>Dosing </a:t>
                      </a:r>
                      <a:endParaRPr lang="en-US" sz="2400" b="1" dirty="0"/>
                    </a:p>
                  </a:txBody>
                  <a:tcPr anchor="ctr"/>
                </a:tc>
                <a:tc>
                  <a:txBody>
                    <a:bodyPr/>
                    <a:lstStyle/>
                    <a:p>
                      <a:pPr indent="0" algn="ctr"/>
                      <a:r>
                        <a:rPr lang="en-US" sz="2400" dirty="0" smtClean="0"/>
                        <a:t>Outcome Measure</a:t>
                      </a:r>
                      <a:endParaRPr lang="en-US" sz="2400" b="1" dirty="0"/>
                    </a:p>
                  </a:txBody>
                  <a:tcPr anchor="ctr"/>
                </a:tc>
                <a:extLst>
                  <a:ext uri="{0D108BD9-81ED-4DB2-BD59-A6C34878D82A}">
                    <a16:rowId xmlns="" xmlns:a16="http://schemas.microsoft.com/office/drawing/2014/main" val="10000"/>
                  </a:ext>
                </a:extLst>
              </a:tr>
              <a:tr h="793357">
                <a:tc>
                  <a:txBody>
                    <a:bodyPr/>
                    <a:lstStyle/>
                    <a:p>
                      <a:pPr marL="0" marR="0">
                        <a:spcBef>
                          <a:spcPts val="0"/>
                        </a:spcBef>
                        <a:spcAft>
                          <a:spcPts val="0"/>
                        </a:spcAft>
                      </a:pPr>
                      <a:r>
                        <a:rPr lang="en-US" sz="2400" dirty="0" err="1">
                          <a:effectLst/>
                        </a:rPr>
                        <a:t>Grinspan</a:t>
                      </a:r>
                      <a:r>
                        <a:rPr lang="en-US" sz="2400" dirty="0">
                          <a:effectLst/>
                        </a:rPr>
                        <a:t> et al. </a:t>
                      </a:r>
                      <a:endParaRPr lang="en-US" sz="24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dirty="0">
                          <a:effectLst/>
                        </a:rPr>
                        <a:t>Observational Cohort </a:t>
                      </a:r>
                      <a:endParaRPr lang="en-US" sz="24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a:effectLst/>
                        </a:rPr>
                        <a:t>243</a:t>
                      </a:r>
                      <a:endParaRPr lang="en-US" sz="24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dirty="0">
                          <a:effectLst/>
                        </a:rPr>
                        <a:t>1 month to 1 year old</a:t>
                      </a:r>
                      <a:endParaRPr lang="en-US" sz="24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a:effectLst/>
                        </a:rPr>
                        <a:t>LVT vs. PB</a:t>
                      </a:r>
                      <a:endParaRPr lang="en-US" sz="24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a:effectLst/>
                        </a:rPr>
                        <a:t>LVT: 20-33 mg/kg/d</a:t>
                      </a:r>
                    </a:p>
                    <a:p>
                      <a:pPr marL="0" marR="0">
                        <a:spcBef>
                          <a:spcPts val="0"/>
                        </a:spcBef>
                        <a:spcAft>
                          <a:spcPts val="0"/>
                        </a:spcAft>
                      </a:pPr>
                      <a:r>
                        <a:rPr lang="en-US" sz="2400">
                          <a:effectLst/>
                        </a:rPr>
                        <a:t> </a:t>
                      </a:r>
                    </a:p>
                    <a:p>
                      <a:pPr marL="0" marR="0">
                        <a:spcBef>
                          <a:spcPts val="0"/>
                        </a:spcBef>
                        <a:spcAft>
                          <a:spcPts val="0"/>
                        </a:spcAft>
                      </a:pPr>
                      <a:r>
                        <a:rPr lang="en-US" sz="2400">
                          <a:effectLst/>
                        </a:rPr>
                        <a:t>PB: 4.1-5.4 mg/kg/d</a:t>
                      </a:r>
                      <a:endParaRPr lang="en-US" sz="24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a:effectLst/>
                        </a:rPr>
                        <a:t>REDCap</a:t>
                      </a:r>
                      <a:endParaRPr lang="en-US" sz="2400">
                        <a:effectLst/>
                        <a:latin typeface="Cambria"/>
                        <a:ea typeface="ＭＳ 明朝"/>
                        <a:cs typeface="Times New Roman"/>
                      </a:endParaRPr>
                    </a:p>
                  </a:txBody>
                  <a:tcPr marL="68580" marR="68580" marT="0" marB="0"/>
                </a:tc>
                <a:extLst>
                  <a:ext uri="{0D108BD9-81ED-4DB2-BD59-A6C34878D82A}">
                    <a16:rowId xmlns="" xmlns:a16="http://schemas.microsoft.com/office/drawing/2014/main" val="10003"/>
                  </a:ext>
                </a:extLst>
              </a:tr>
              <a:tr h="883920">
                <a:tc>
                  <a:txBody>
                    <a:bodyPr/>
                    <a:lstStyle/>
                    <a:p>
                      <a:pPr marL="0" marR="0">
                        <a:spcBef>
                          <a:spcPts val="0"/>
                        </a:spcBef>
                        <a:spcAft>
                          <a:spcPts val="0"/>
                        </a:spcAft>
                      </a:pPr>
                      <a:r>
                        <a:rPr lang="en-US" sz="2400">
                          <a:effectLst/>
                        </a:rPr>
                        <a:t>Gowda et al. </a:t>
                      </a:r>
                      <a:endParaRPr lang="en-US" sz="24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a:effectLst/>
                        </a:rPr>
                        <a:t>RCT</a:t>
                      </a:r>
                      <a:endParaRPr lang="en-US" sz="24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dirty="0">
                          <a:effectLst/>
                        </a:rPr>
                        <a:t>100</a:t>
                      </a:r>
                      <a:endParaRPr lang="en-US" sz="24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dirty="0">
                          <a:effectLst/>
                        </a:rPr>
                        <a:t>0-28 days old</a:t>
                      </a:r>
                      <a:endParaRPr lang="en-US" sz="24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a:effectLst/>
                        </a:rPr>
                        <a:t>LVT vs. PB</a:t>
                      </a:r>
                      <a:endParaRPr lang="en-US" sz="24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dirty="0">
                          <a:effectLst/>
                        </a:rPr>
                        <a:t>LVT: 20mg/kg</a:t>
                      </a:r>
                    </a:p>
                    <a:p>
                      <a:pPr marL="0" marR="0">
                        <a:spcBef>
                          <a:spcPts val="0"/>
                        </a:spcBef>
                        <a:spcAft>
                          <a:spcPts val="0"/>
                        </a:spcAft>
                      </a:pPr>
                      <a:r>
                        <a:rPr lang="en-US" sz="2400" dirty="0">
                          <a:effectLst/>
                        </a:rPr>
                        <a:t> </a:t>
                      </a:r>
                    </a:p>
                    <a:p>
                      <a:pPr marL="0" marR="0">
                        <a:spcBef>
                          <a:spcPts val="0"/>
                        </a:spcBef>
                        <a:spcAft>
                          <a:spcPts val="0"/>
                        </a:spcAft>
                      </a:pPr>
                      <a:r>
                        <a:rPr lang="en-US" sz="2400" dirty="0">
                          <a:effectLst/>
                        </a:rPr>
                        <a:t>PB: 20mg/kg</a:t>
                      </a:r>
                      <a:endParaRPr lang="en-US" sz="24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a:effectLst/>
                        </a:rPr>
                        <a:t>SPSS</a:t>
                      </a:r>
                      <a:endParaRPr lang="en-US" sz="2400">
                        <a:effectLst/>
                        <a:latin typeface="Cambria"/>
                        <a:ea typeface="ＭＳ 明朝"/>
                        <a:cs typeface="Times New Roman"/>
                      </a:endParaRPr>
                    </a:p>
                  </a:txBody>
                  <a:tcPr marL="68580" marR="68580" marT="0" marB="0"/>
                </a:tc>
                <a:extLst>
                  <a:ext uri="{0D108BD9-81ED-4DB2-BD59-A6C34878D82A}">
                    <a16:rowId xmlns="" xmlns:a16="http://schemas.microsoft.com/office/drawing/2014/main" val="10002"/>
                  </a:ext>
                </a:extLst>
              </a:tr>
              <a:tr h="1893258">
                <a:tc>
                  <a:txBody>
                    <a:bodyPr/>
                    <a:lstStyle/>
                    <a:p>
                      <a:pPr marL="0" marR="0">
                        <a:spcBef>
                          <a:spcPts val="0"/>
                        </a:spcBef>
                        <a:spcAft>
                          <a:spcPts val="0"/>
                        </a:spcAft>
                      </a:pPr>
                      <a:r>
                        <a:rPr lang="en-US" sz="2400">
                          <a:effectLst/>
                        </a:rPr>
                        <a:t>Birbeck et al. </a:t>
                      </a:r>
                      <a:endParaRPr lang="en-US" sz="24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dirty="0">
                          <a:effectLst/>
                        </a:rPr>
                        <a:t>RCT</a:t>
                      </a:r>
                      <a:endParaRPr lang="en-US" sz="24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a:effectLst/>
                        </a:rPr>
                        <a:t>45</a:t>
                      </a:r>
                      <a:endParaRPr lang="en-US" sz="24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a:effectLst/>
                        </a:rPr>
                        <a:t>24-83 months old with CM</a:t>
                      </a:r>
                      <a:endParaRPr lang="en-US" sz="24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a:effectLst/>
                        </a:rPr>
                        <a:t>LVT vs. PB</a:t>
                      </a:r>
                      <a:endParaRPr lang="en-US" sz="24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dirty="0">
                          <a:effectLst/>
                        </a:rPr>
                        <a:t>LVT: 40mg/kg +30mg/kg q12hr for 72h</a:t>
                      </a:r>
                    </a:p>
                    <a:p>
                      <a:pPr marL="0" marR="0">
                        <a:spcBef>
                          <a:spcPts val="0"/>
                        </a:spcBef>
                        <a:spcAft>
                          <a:spcPts val="0"/>
                        </a:spcAft>
                      </a:pPr>
                      <a:r>
                        <a:rPr lang="en-US" sz="2400" dirty="0">
                          <a:effectLst/>
                        </a:rPr>
                        <a:t> </a:t>
                      </a:r>
                    </a:p>
                    <a:p>
                      <a:pPr marL="0" marR="0">
                        <a:spcBef>
                          <a:spcPts val="0"/>
                        </a:spcBef>
                        <a:spcAft>
                          <a:spcPts val="0"/>
                        </a:spcAft>
                      </a:pPr>
                      <a:r>
                        <a:rPr lang="en-US" sz="2400" dirty="0">
                          <a:effectLst/>
                        </a:rPr>
                        <a:t>PB: 20mg/kg +5mg/kg q12hr for 72h</a:t>
                      </a:r>
                      <a:endParaRPr lang="en-US" sz="24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a:effectLst/>
                        </a:rPr>
                        <a:t>OpenClinica Database</a:t>
                      </a:r>
                      <a:endParaRPr lang="en-US" sz="2400">
                        <a:effectLst/>
                        <a:latin typeface="Cambria"/>
                        <a:ea typeface="ＭＳ 明朝"/>
                        <a:cs typeface="Times New Roman"/>
                      </a:endParaRPr>
                    </a:p>
                  </a:txBody>
                  <a:tcPr marL="68580" marR="68580" marT="0" marB="0"/>
                </a:tc>
              </a:tr>
              <a:tr h="1530996">
                <a:tc>
                  <a:txBody>
                    <a:bodyPr/>
                    <a:lstStyle/>
                    <a:p>
                      <a:pPr marL="0" marR="0">
                        <a:spcBef>
                          <a:spcPts val="0"/>
                        </a:spcBef>
                        <a:spcAft>
                          <a:spcPts val="0"/>
                        </a:spcAft>
                      </a:pPr>
                      <a:r>
                        <a:rPr lang="en-US" sz="2400">
                          <a:effectLst/>
                        </a:rPr>
                        <a:t>Rao et al. </a:t>
                      </a:r>
                      <a:endParaRPr lang="en-US" sz="24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a:effectLst/>
                        </a:rPr>
                        <a:t>Retrospective analysis</a:t>
                      </a:r>
                      <a:endParaRPr lang="en-US" sz="24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a:effectLst/>
                        </a:rPr>
                        <a:t>78</a:t>
                      </a:r>
                      <a:endParaRPr lang="en-US" sz="24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dirty="0">
                          <a:effectLst/>
                        </a:rPr>
                        <a:t>&gt;36 weeks gestational age but less than 6h of age with HIE</a:t>
                      </a:r>
                      <a:endParaRPr lang="en-US" sz="24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a:effectLst/>
                        </a:rPr>
                        <a:t>LVT vs. PB</a:t>
                      </a:r>
                      <a:endParaRPr lang="en-US" sz="24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a:effectLst/>
                        </a:rPr>
                        <a:t>LVT: 20-60 mg/kg/d</a:t>
                      </a:r>
                    </a:p>
                    <a:p>
                      <a:pPr marL="0" marR="0">
                        <a:spcBef>
                          <a:spcPts val="0"/>
                        </a:spcBef>
                        <a:spcAft>
                          <a:spcPts val="0"/>
                        </a:spcAft>
                      </a:pPr>
                      <a:r>
                        <a:rPr lang="en-US" sz="2400">
                          <a:effectLst/>
                        </a:rPr>
                        <a:t> </a:t>
                      </a:r>
                    </a:p>
                    <a:p>
                      <a:pPr marL="0" marR="0">
                        <a:spcBef>
                          <a:spcPts val="0"/>
                        </a:spcBef>
                        <a:spcAft>
                          <a:spcPts val="0"/>
                        </a:spcAft>
                      </a:pPr>
                      <a:r>
                        <a:rPr lang="en-US" sz="2400">
                          <a:effectLst/>
                        </a:rPr>
                        <a:t>PB: 15-20mg/kg (20-47.5 μg/mL)</a:t>
                      </a:r>
                      <a:endParaRPr lang="en-US" sz="24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a:effectLst/>
                        </a:rPr>
                        <a:t>STATA software</a:t>
                      </a:r>
                      <a:endParaRPr lang="en-US" sz="2400">
                        <a:effectLst/>
                        <a:latin typeface="Cambria"/>
                        <a:ea typeface="ＭＳ 明朝"/>
                        <a:cs typeface="Times New Roman"/>
                      </a:endParaRPr>
                    </a:p>
                  </a:txBody>
                  <a:tcPr marL="68580" marR="68580" marT="0" marB="0"/>
                </a:tc>
              </a:tr>
              <a:tr h="1244934">
                <a:tc>
                  <a:txBody>
                    <a:bodyPr/>
                    <a:lstStyle/>
                    <a:p>
                      <a:pPr marL="0" marR="0">
                        <a:spcBef>
                          <a:spcPts val="0"/>
                        </a:spcBef>
                        <a:spcAft>
                          <a:spcPts val="0"/>
                        </a:spcAft>
                      </a:pPr>
                      <a:r>
                        <a:rPr lang="en-US" sz="2400" dirty="0" err="1">
                          <a:effectLst/>
                        </a:rPr>
                        <a:t>Falsaperla</a:t>
                      </a:r>
                      <a:r>
                        <a:rPr lang="en-US" sz="2400" dirty="0">
                          <a:effectLst/>
                        </a:rPr>
                        <a:t> et al.</a:t>
                      </a:r>
                      <a:endParaRPr lang="en-US" sz="24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a:effectLst/>
                        </a:rPr>
                        <a:t>Randomized, one-blind prospective study</a:t>
                      </a:r>
                      <a:endParaRPr lang="en-US" sz="24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dirty="0">
                          <a:effectLst/>
                        </a:rPr>
                        <a:t>30</a:t>
                      </a:r>
                      <a:endParaRPr lang="en-US" sz="24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dirty="0">
                          <a:effectLst/>
                        </a:rPr>
                        <a:t>&lt;28 days old</a:t>
                      </a:r>
                      <a:endParaRPr lang="en-US" sz="24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a:effectLst/>
                        </a:rPr>
                        <a:t>LVT vs. PB</a:t>
                      </a:r>
                      <a:endParaRPr lang="en-US" sz="24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a:effectLst/>
                        </a:rPr>
                        <a:t>LVT: 40 mg/kg </a:t>
                      </a:r>
                    </a:p>
                    <a:p>
                      <a:pPr marL="0" marR="0">
                        <a:spcBef>
                          <a:spcPts val="0"/>
                        </a:spcBef>
                        <a:spcAft>
                          <a:spcPts val="0"/>
                        </a:spcAft>
                      </a:pPr>
                      <a:r>
                        <a:rPr lang="en-US" sz="2400">
                          <a:effectLst/>
                        </a:rPr>
                        <a:t> </a:t>
                      </a:r>
                    </a:p>
                    <a:p>
                      <a:pPr marL="0" marR="0" algn="just">
                        <a:spcBef>
                          <a:spcPts val="0"/>
                        </a:spcBef>
                        <a:spcAft>
                          <a:spcPts val="0"/>
                        </a:spcAft>
                      </a:pPr>
                      <a:r>
                        <a:rPr lang="en-US" sz="2400">
                          <a:effectLst/>
                        </a:rPr>
                        <a:t>PB:25 mg/kg</a:t>
                      </a:r>
                      <a:endParaRPr lang="en-US" sz="24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a:effectLst/>
                        </a:rPr>
                        <a:t>JMP software</a:t>
                      </a:r>
                      <a:endParaRPr lang="en-US" sz="2400">
                        <a:effectLst/>
                        <a:latin typeface="Cambria"/>
                        <a:ea typeface="ＭＳ 明朝"/>
                        <a:cs typeface="Times New Roman"/>
                      </a:endParaRPr>
                    </a:p>
                  </a:txBody>
                  <a:tcPr marL="68580" marR="68580" marT="0" marB="0"/>
                </a:tc>
              </a:tr>
              <a:tr h="1416072">
                <a:tc>
                  <a:txBody>
                    <a:bodyPr/>
                    <a:lstStyle/>
                    <a:p>
                      <a:pPr marL="0" marR="0">
                        <a:spcBef>
                          <a:spcPts val="0"/>
                        </a:spcBef>
                        <a:spcAft>
                          <a:spcPts val="0"/>
                        </a:spcAft>
                      </a:pPr>
                      <a:r>
                        <a:rPr lang="en-US" sz="2400" dirty="0" err="1">
                          <a:effectLst/>
                        </a:rPr>
                        <a:t>Sedighi</a:t>
                      </a:r>
                      <a:r>
                        <a:rPr lang="en-US" sz="2400" dirty="0">
                          <a:effectLst/>
                        </a:rPr>
                        <a:t> et al. </a:t>
                      </a:r>
                      <a:endParaRPr lang="en-US" sz="24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dirty="0">
                          <a:effectLst/>
                        </a:rPr>
                        <a:t>Prospective non-blind, single arm clinical trial</a:t>
                      </a:r>
                      <a:endParaRPr lang="en-US" sz="24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dirty="0">
                          <a:effectLst/>
                        </a:rPr>
                        <a:t>50</a:t>
                      </a:r>
                      <a:endParaRPr lang="en-US" sz="24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dirty="0">
                          <a:effectLst/>
                        </a:rPr>
                        <a:t>Gestational age ≥ 30 weeks and ≤ 29 days old </a:t>
                      </a:r>
                      <a:endParaRPr lang="en-US" sz="2400" dirty="0">
                        <a:effectLst/>
                        <a:latin typeface="Cambria"/>
                        <a:ea typeface="ＭＳ 明朝"/>
                      </a:endParaRPr>
                    </a:p>
                  </a:txBody>
                  <a:tcPr marL="68580" marR="68580" marT="0" marB="0"/>
                </a:tc>
                <a:tc>
                  <a:txBody>
                    <a:bodyPr/>
                    <a:lstStyle/>
                    <a:p>
                      <a:pPr marL="0" marR="0">
                        <a:spcBef>
                          <a:spcPts val="0"/>
                        </a:spcBef>
                        <a:spcAft>
                          <a:spcPts val="0"/>
                        </a:spcAft>
                      </a:pPr>
                      <a:r>
                        <a:rPr lang="en-US" sz="2400" dirty="0">
                          <a:effectLst/>
                        </a:rPr>
                        <a:t>LVT with rescue PB</a:t>
                      </a:r>
                      <a:endParaRPr lang="en-US" sz="24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dirty="0">
                          <a:effectLst/>
                        </a:rPr>
                        <a:t>LVT: 10 mg twice daily</a:t>
                      </a:r>
                    </a:p>
                    <a:p>
                      <a:pPr marL="0" marR="0">
                        <a:spcBef>
                          <a:spcPts val="0"/>
                        </a:spcBef>
                        <a:spcAft>
                          <a:spcPts val="0"/>
                        </a:spcAft>
                      </a:pPr>
                      <a:r>
                        <a:rPr lang="en-US" sz="2400" dirty="0">
                          <a:effectLst/>
                        </a:rPr>
                        <a:t> </a:t>
                      </a:r>
                    </a:p>
                    <a:p>
                      <a:pPr marL="0" marR="0">
                        <a:spcBef>
                          <a:spcPts val="0"/>
                        </a:spcBef>
                        <a:spcAft>
                          <a:spcPts val="0"/>
                        </a:spcAft>
                      </a:pPr>
                      <a:r>
                        <a:rPr lang="en-US" sz="2400" dirty="0">
                          <a:effectLst/>
                        </a:rPr>
                        <a:t>PB: 20mg IV</a:t>
                      </a:r>
                      <a:endParaRPr lang="en-US" sz="24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400" dirty="0">
                          <a:effectLst/>
                        </a:rPr>
                        <a:t>SPSS</a:t>
                      </a:r>
                      <a:endParaRPr lang="en-US" sz="2400" dirty="0">
                        <a:effectLst/>
                        <a:latin typeface="Cambria"/>
                        <a:ea typeface="ＭＳ 明朝"/>
                        <a:cs typeface="Times New Roman"/>
                      </a:endParaRPr>
                    </a:p>
                  </a:txBody>
                  <a:tcPr marL="68580" marR="68580" marT="0" marB="0"/>
                </a:tc>
              </a:tr>
            </a:tbl>
          </a:graphicData>
        </a:graphic>
      </p:graphicFrame>
      <p:sp>
        <p:nvSpPr>
          <p:cNvPr id="25" name="TextBox 24"/>
          <p:cNvSpPr txBox="1"/>
          <p:nvPr/>
        </p:nvSpPr>
        <p:spPr>
          <a:xfrm>
            <a:off x="18592800" y="36823472"/>
            <a:ext cx="14020800" cy="1200328"/>
          </a:xfrm>
          <a:prstGeom prst="rect">
            <a:avLst/>
          </a:prstGeom>
          <a:noFill/>
        </p:spPr>
        <p:txBody>
          <a:bodyPr wrap="square" rtlCol="0">
            <a:spAutoFit/>
          </a:bodyPr>
          <a:lstStyle/>
          <a:p>
            <a:r>
              <a:rPr lang="en-US" sz="2400" b="1" u="sng" dirty="0"/>
              <a:t>KEY</a:t>
            </a:r>
            <a:r>
              <a:rPr lang="en-US" sz="2400" dirty="0"/>
              <a:t>: RCT= Randomized Control Trial, CM= cerebral malaria, HIE=hypoxic-ischemic encephalopathy, PB=phenobarbital, LVT= </a:t>
            </a:r>
            <a:r>
              <a:rPr lang="en-US" sz="2400" dirty="0" err="1"/>
              <a:t>levetiracetam</a:t>
            </a:r>
            <a:r>
              <a:rPr lang="en-US" sz="2400" dirty="0"/>
              <a:t>, </a:t>
            </a:r>
            <a:r>
              <a:rPr lang="en-US" sz="2400" dirty="0" err="1"/>
              <a:t>REDCap</a:t>
            </a:r>
            <a:r>
              <a:rPr lang="en-US" sz="2400" dirty="0"/>
              <a:t>= Research Electronic Data Capture, SPSS= Statistical Package for Social Science Software, STATA= statistics and data software</a:t>
            </a:r>
          </a:p>
        </p:txBody>
      </p:sp>
      <p:sp>
        <p:nvSpPr>
          <p:cNvPr id="45" name="TextBox 44"/>
          <p:cNvSpPr txBox="1"/>
          <p:nvPr/>
        </p:nvSpPr>
        <p:spPr>
          <a:xfrm>
            <a:off x="18440400" y="8001000"/>
            <a:ext cx="14173200" cy="769441"/>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4400" b="1" dirty="0" smtClean="0">
                <a:latin typeface="+mj-lt"/>
                <a:cs typeface="Arial"/>
              </a:rPr>
              <a:t>Results </a:t>
            </a:r>
            <a:endParaRPr lang="en-US" sz="4400" b="1" dirty="0">
              <a:latin typeface="+mj-lt"/>
              <a:cs typeface="Arial"/>
            </a:endParaRPr>
          </a:p>
        </p:txBody>
      </p:sp>
      <p:sp>
        <p:nvSpPr>
          <p:cNvPr id="86" name="TextBox 85"/>
          <p:cNvSpPr txBox="1"/>
          <p:nvPr/>
        </p:nvSpPr>
        <p:spPr>
          <a:xfrm>
            <a:off x="33223200" y="33637983"/>
            <a:ext cx="17602200" cy="438581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700" dirty="0" smtClean="0"/>
              <a:t>References:</a:t>
            </a:r>
          </a:p>
          <a:p>
            <a:pPr marL="1371600" indent="-1371600">
              <a:buFont typeface="+mj-lt"/>
              <a:buAutoNum type="arabicPeriod"/>
            </a:pPr>
            <a:r>
              <a:rPr lang="en-US" sz="1800" b="1" dirty="0" err="1"/>
              <a:t>Grinspan</a:t>
            </a:r>
            <a:r>
              <a:rPr lang="en-US" sz="1800" b="1" dirty="0"/>
              <a:t> ZM, </a:t>
            </a:r>
            <a:r>
              <a:rPr lang="en-US" sz="1800" b="1" dirty="0" err="1"/>
              <a:t>Shellhaas</a:t>
            </a:r>
            <a:r>
              <a:rPr lang="en-US" sz="1800" b="1" dirty="0"/>
              <a:t> RA, Coryell J, et al. Comparative Effectiveness of </a:t>
            </a:r>
            <a:r>
              <a:rPr lang="en-US" sz="1800" b="1" dirty="0" err="1"/>
              <a:t>Levetiracetam</a:t>
            </a:r>
            <a:r>
              <a:rPr lang="en-US" sz="1800" b="1" dirty="0"/>
              <a:t> </a:t>
            </a:r>
            <a:r>
              <a:rPr lang="en-US" sz="1800" b="1" dirty="0" err="1"/>
              <a:t>vs</a:t>
            </a:r>
            <a:r>
              <a:rPr lang="en-US" sz="1800" b="1" dirty="0"/>
              <a:t> Phenobarbital for Infantile Epilepsy. </a:t>
            </a:r>
            <a:r>
              <a:rPr lang="en-US" sz="1800" b="1" i="1" dirty="0"/>
              <a:t>JAMA </a:t>
            </a:r>
            <a:r>
              <a:rPr lang="en-US" sz="1800" b="1" i="1" dirty="0" err="1"/>
              <a:t>Pediatr</a:t>
            </a:r>
            <a:r>
              <a:rPr lang="en-US" sz="1800" b="1" i="1" dirty="0"/>
              <a:t>.</a:t>
            </a:r>
            <a:r>
              <a:rPr lang="en-US" sz="1800" b="1" dirty="0"/>
              <a:t> 2018;172(4):352–360. </a:t>
            </a:r>
            <a:r>
              <a:rPr lang="en-US" sz="1800" b="1" dirty="0" err="1"/>
              <a:t>doi:</a:t>
            </a:r>
            <a:r>
              <a:rPr lang="en-US" sz="1800" b="1" dirty="0" err="1">
                <a:hlinkClick r:id="rId8"/>
              </a:rPr>
              <a:t>https</a:t>
            </a:r>
            <a:r>
              <a:rPr lang="en-US" sz="1800" b="1" dirty="0">
                <a:hlinkClick r:id="rId8"/>
              </a:rPr>
              <a:t>://doi.org/10.1001/jamapediatrics.2017.5211</a:t>
            </a:r>
            <a:endParaRPr lang="en-US" sz="1800" dirty="0"/>
          </a:p>
          <a:p>
            <a:pPr marL="1371600" indent="-1371600">
              <a:buFont typeface="+mj-lt"/>
              <a:buAutoNum type="arabicPeriod"/>
            </a:pPr>
            <a:r>
              <a:rPr lang="en-US" sz="1800" b="1" dirty="0" err="1"/>
              <a:t>Gowda</a:t>
            </a:r>
            <a:r>
              <a:rPr lang="en-US" sz="1800" b="1" dirty="0"/>
              <a:t> VK, </a:t>
            </a:r>
            <a:r>
              <a:rPr lang="en-US" sz="1800" b="1" dirty="0" err="1"/>
              <a:t>Romana</a:t>
            </a:r>
            <a:r>
              <a:rPr lang="en-US" sz="1800" b="1" dirty="0"/>
              <a:t> A, </a:t>
            </a:r>
            <a:r>
              <a:rPr lang="en-US" sz="1800" b="1" dirty="0" err="1"/>
              <a:t>Shivanna</a:t>
            </a:r>
            <a:r>
              <a:rPr lang="en-US" sz="1800" b="1" dirty="0"/>
              <a:t> NH, </a:t>
            </a:r>
            <a:r>
              <a:rPr lang="en-US" sz="1800" b="1" dirty="0" err="1"/>
              <a:t>Benakappa</a:t>
            </a:r>
            <a:r>
              <a:rPr lang="en-US" sz="1800" b="1" dirty="0"/>
              <a:t> N, </a:t>
            </a:r>
            <a:r>
              <a:rPr lang="en-US" sz="1800" b="1" dirty="0" err="1"/>
              <a:t>Benakappa</a:t>
            </a:r>
            <a:r>
              <a:rPr lang="en-US" sz="1800" b="1" dirty="0"/>
              <a:t> A. </a:t>
            </a:r>
            <a:r>
              <a:rPr lang="en-US" sz="1800" b="1" dirty="0">
                <a:hlinkClick r:id="rId9"/>
              </a:rPr>
              <a:t>Levetiracetam versus Phenobarbitone in Neonatal Seizures - A Randomized Controlled Trial. </a:t>
            </a:r>
            <a:r>
              <a:rPr lang="en-US" sz="1800" b="1" dirty="0"/>
              <a:t>Indian </a:t>
            </a:r>
            <a:r>
              <a:rPr lang="en-US" sz="1800" b="1" dirty="0" err="1"/>
              <a:t>Pediatr</a:t>
            </a:r>
            <a:r>
              <a:rPr lang="en-US" sz="1800" b="1" dirty="0"/>
              <a:t>. 2019 Aug 15;56(8):643-646. PubMed PMID: 31477643</a:t>
            </a:r>
            <a:r>
              <a:rPr lang="en-US" sz="1800" b="1" dirty="0" smtClean="0"/>
              <a:t>.</a:t>
            </a:r>
            <a:r>
              <a:rPr lang="en-US" sz="1800" b="1" dirty="0"/>
              <a:t> </a:t>
            </a:r>
            <a:endParaRPr lang="en-US" sz="1800" dirty="0"/>
          </a:p>
          <a:p>
            <a:pPr marL="1371600" indent="-1371600">
              <a:buFont typeface="+mj-lt"/>
              <a:buAutoNum type="arabicPeriod"/>
            </a:pPr>
            <a:r>
              <a:rPr lang="en-US" sz="1800" b="1" dirty="0" err="1" smtClean="0"/>
              <a:t>Birbeck</a:t>
            </a:r>
            <a:r>
              <a:rPr lang="en-US" sz="1800" b="1" dirty="0" smtClean="0"/>
              <a:t> </a:t>
            </a:r>
            <a:r>
              <a:rPr lang="en-US" sz="1800" b="1" dirty="0"/>
              <a:t>GL, Herman ST, </a:t>
            </a:r>
            <a:r>
              <a:rPr lang="en-US" sz="1800" b="1" dirty="0" err="1"/>
              <a:t>Capparelli</a:t>
            </a:r>
            <a:r>
              <a:rPr lang="en-US" sz="1800" b="1" dirty="0"/>
              <a:t> EV, </a:t>
            </a:r>
            <a:r>
              <a:rPr lang="en-US" sz="1800" b="1" dirty="0" err="1"/>
              <a:t>Dzinjalamala</a:t>
            </a:r>
            <a:r>
              <a:rPr lang="en-US" sz="1800" b="1" dirty="0"/>
              <a:t> FK, Abdel </a:t>
            </a:r>
            <a:r>
              <a:rPr lang="en-US" sz="1800" b="1" dirty="0" err="1"/>
              <a:t>Baki</a:t>
            </a:r>
            <a:r>
              <a:rPr lang="en-US" sz="1800" b="1" dirty="0"/>
              <a:t> SG, </a:t>
            </a:r>
            <a:r>
              <a:rPr lang="en-US" sz="1800" b="1" dirty="0" err="1"/>
              <a:t>Mallewa</a:t>
            </a:r>
            <a:r>
              <a:rPr lang="en-US" sz="1800" b="1" dirty="0"/>
              <a:t> M, Toto NM, </a:t>
            </a:r>
            <a:r>
              <a:rPr lang="en-US" sz="1800" b="1" dirty="0" err="1"/>
              <a:t>Postels</a:t>
            </a:r>
            <a:r>
              <a:rPr lang="en-US" sz="1800" b="1" dirty="0"/>
              <a:t> DG, Gardiner JC, Taylor TE, </a:t>
            </a:r>
            <a:r>
              <a:rPr lang="en-US" sz="1800" b="1" dirty="0" err="1"/>
              <a:t>Seydel</a:t>
            </a:r>
            <a:r>
              <a:rPr lang="en-US" sz="1800" b="1" dirty="0"/>
              <a:t> KB. </a:t>
            </a:r>
            <a:r>
              <a:rPr lang="en-US" sz="1800" b="1" dirty="0">
                <a:hlinkClick r:id="rId10"/>
              </a:rPr>
              <a:t>A clinical trial of enteral Levetiracetam for acute seizures in pediatric cerebral malaria. </a:t>
            </a:r>
            <a:r>
              <a:rPr lang="en-US" sz="1800" b="1" dirty="0"/>
              <a:t>BMC </a:t>
            </a:r>
            <a:r>
              <a:rPr lang="en-US" sz="1800" b="1" dirty="0" err="1"/>
              <a:t>Pediatr</a:t>
            </a:r>
            <a:r>
              <a:rPr lang="en-US" sz="1800" b="1" dirty="0"/>
              <a:t>. 2019 Nov 1;19(1):399. </a:t>
            </a:r>
            <a:r>
              <a:rPr lang="en-US" sz="1800" b="1" dirty="0" err="1"/>
              <a:t>doi</a:t>
            </a:r>
            <a:r>
              <a:rPr lang="en-US" sz="1800" b="1" dirty="0"/>
              <a:t>: 10.1186/s12887-019-1766-2. PubMed PMID: 31672143; PubMed Central PMCID: PMC6824014</a:t>
            </a:r>
            <a:r>
              <a:rPr lang="en-US" sz="1800" b="1" dirty="0" smtClean="0"/>
              <a:t>.</a:t>
            </a:r>
            <a:r>
              <a:rPr lang="en-US" sz="1800" b="1" dirty="0"/>
              <a:t> </a:t>
            </a:r>
            <a:endParaRPr lang="en-US" sz="1800" dirty="0"/>
          </a:p>
          <a:p>
            <a:pPr marL="1371600" indent="-1371600">
              <a:buFont typeface="+mj-lt"/>
              <a:buAutoNum type="arabicPeriod"/>
            </a:pPr>
            <a:r>
              <a:rPr lang="en-US" sz="1800" b="1" dirty="0" err="1"/>
              <a:t>Rao</a:t>
            </a:r>
            <a:r>
              <a:rPr lang="en-US" sz="1800" b="1" dirty="0"/>
              <a:t> LM, </a:t>
            </a:r>
            <a:r>
              <a:rPr lang="en-US" sz="1800" b="1" dirty="0" err="1"/>
              <a:t>Hussain</a:t>
            </a:r>
            <a:r>
              <a:rPr lang="en-US" sz="1800" b="1" dirty="0"/>
              <a:t> SA, </a:t>
            </a:r>
            <a:r>
              <a:rPr lang="en-US" sz="1800" b="1" dirty="0" err="1"/>
              <a:t>Zaki</a:t>
            </a:r>
            <a:r>
              <a:rPr lang="en-US" sz="1800" b="1" dirty="0"/>
              <a:t> T, Cho A, </a:t>
            </a:r>
            <a:r>
              <a:rPr lang="en-US" sz="1800" b="1" dirty="0" err="1"/>
              <a:t>Chanlaw</a:t>
            </a:r>
            <a:r>
              <a:rPr lang="en-US" sz="1800" b="1" dirty="0"/>
              <a:t> T, </a:t>
            </a:r>
            <a:r>
              <a:rPr lang="en-US" sz="1800" b="1" dirty="0" err="1"/>
              <a:t>Garg</a:t>
            </a:r>
            <a:r>
              <a:rPr lang="en-US" sz="1800" b="1" dirty="0"/>
              <a:t> M, </a:t>
            </a:r>
            <a:r>
              <a:rPr lang="en-US" sz="1800" b="1" dirty="0" err="1"/>
              <a:t>Sankar</a:t>
            </a:r>
            <a:r>
              <a:rPr lang="en-US" sz="1800" b="1" dirty="0"/>
              <a:t> R. </a:t>
            </a:r>
            <a:r>
              <a:rPr lang="en-US" sz="1800" b="1" dirty="0">
                <a:hlinkClick r:id="rId11"/>
              </a:rPr>
              <a:t>A comparison of levetiracetam and phenobarbital for the treatment of neonatal seizures associated with hypoxic-ischemic encephalopathy. </a:t>
            </a:r>
            <a:r>
              <a:rPr lang="en-US" sz="1800" b="1" dirty="0"/>
              <a:t>Epilepsy </a:t>
            </a:r>
            <a:r>
              <a:rPr lang="en-US" sz="1800" b="1" dirty="0" err="1"/>
              <a:t>Behav</a:t>
            </a:r>
            <a:r>
              <a:rPr lang="en-US" sz="1800" b="1" dirty="0"/>
              <a:t>. 2018 Nov;88:212-217. </a:t>
            </a:r>
            <a:r>
              <a:rPr lang="en-US" sz="1800" b="1" dirty="0" err="1"/>
              <a:t>doi</a:t>
            </a:r>
            <a:r>
              <a:rPr lang="en-US" sz="1800" b="1" dirty="0"/>
              <a:t>: 10.1016/j.yebeh.2018.09.015. </a:t>
            </a:r>
            <a:r>
              <a:rPr lang="en-US" sz="1800" b="1" dirty="0" err="1"/>
              <a:t>Epub</a:t>
            </a:r>
            <a:r>
              <a:rPr lang="en-US" sz="1800" b="1" dirty="0"/>
              <a:t> 2018 Oct 5. PubMed PMID: 30296665</a:t>
            </a:r>
            <a:r>
              <a:rPr lang="en-US" sz="1800" b="1" dirty="0" smtClean="0"/>
              <a:t>.</a:t>
            </a:r>
            <a:endParaRPr lang="en-US" sz="1800" dirty="0"/>
          </a:p>
          <a:p>
            <a:pPr marL="1371600" indent="-1371600">
              <a:buFont typeface="+mj-lt"/>
              <a:buAutoNum type="arabicPeriod"/>
            </a:pPr>
            <a:r>
              <a:rPr lang="en-US" sz="1800" b="1" dirty="0" err="1"/>
              <a:t>Falsaperla</a:t>
            </a:r>
            <a:r>
              <a:rPr lang="en-US" sz="1800" b="1" dirty="0"/>
              <a:t> R, </a:t>
            </a:r>
            <a:r>
              <a:rPr lang="en-US" sz="1800" b="1" dirty="0" err="1"/>
              <a:t>Mauceri</a:t>
            </a:r>
            <a:r>
              <a:rPr lang="en-US" sz="1800" b="1" dirty="0"/>
              <a:t> L, </a:t>
            </a:r>
            <a:r>
              <a:rPr lang="en-US" sz="1800" b="1" dirty="0" err="1"/>
              <a:t>Pavone</a:t>
            </a:r>
            <a:r>
              <a:rPr lang="en-US" sz="1800" b="1" dirty="0"/>
              <a:t> P, et al. Short-Term Neurodevelopmental Outcome in Term Neonates Treated with Phenobarbital versus </a:t>
            </a:r>
            <a:r>
              <a:rPr lang="en-US" sz="1800" b="1" dirty="0" err="1"/>
              <a:t>Levetiracetam</a:t>
            </a:r>
            <a:r>
              <a:rPr lang="en-US" sz="1800" b="1" dirty="0"/>
              <a:t>: A Single-Center Experience. </a:t>
            </a:r>
            <a:r>
              <a:rPr lang="en-US" sz="1800" b="1" i="1" dirty="0" err="1"/>
              <a:t>Behavioural</a:t>
            </a:r>
            <a:r>
              <a:rPr lang="en-US" sz="1800" b="1" i="1" dirty="0"/>
              <a:t> Neurology</a:t>
            </a:r>
            <a:r>
              <a:rPr lang="en-US" sz="1800" b="1" dirty="0"/>
              <a:t>. 2019;2019:1-8. doi:10.1155/2019/3683548</a:t>
            </a:r>
            <a:r>
              <a:rPr lang="en-US" sz="1800" b="1" dirty="0" smtClean="0"/>
              <a:t>.</a:t>
            </a:r>
          </a:p>
          <a:p>
            <a:pPr marL="1371600" indent="-1371600">
              <a:buFont typeface="+mj-lt"/>
              <a:buAutoNum type="arabicPeriod"/>
            </a:pPr>
            <a:r>
              <a:rPr lang="en-US" sz="1800" b="1" dirty="0" err="1"/>
              <a:t>Sedighi</a:t>
            </a:r>
            <a:r>
              <a:rPr lang="en-US" sz="1800" b="1" dirty="0"/>
              <a:t> M, </a:t>
            </a:r>
            <a:r>
              <a:rPr lang="en-US" sz="1800" b="1" dirty="0" err="1"/>
              <a:t>Asadi</a:t>
            </a:r>
            <a:r>
              <a:rPr lang="en-US" sz="1800" b="1" dirty="0"/>
              <a:t> F, </a:t>
            </a:r>
            <a:r>
              <a:rPr lang="en-US" sz="1800" b="1" dirty="0" err="1"/>
              <a:t>Moradian</a:t>
            </a:r>
            <a:r>
              <a:rPr lang="en-US" sz="1800" b="1" dirty="0"/>
              <a:t> N, </a:t>
            </a:r>
            <a:r>
              <a:rPr lang="en-US" sz="1800" b="1" dirty="0" err="1"/>
              <a:t>Vakiliamini</a:t>
            </a:r>
            <a:r>
              <a:rPr lang="en-US" sz="1800" b="1" dirty="0"/>
              <a:t> M, </a:t>
            </a:r>
            <a:r>
              <a:rPr lang="en-US" sz="1800" b="1" dirty="0" err="1"/>
              <a:t>Moradian</a:t>
            </a:r>
            <a:r>
              <a:rPr lang="en-US" sz="1800" b="1" dirty="0"/>
              <a:t> M. </a:t>
            </a:r>
            <a:r>
              <a:rPr lang="en-US" sz="1800" b="1" dirty="0">
                <a:hlinkClick r:id="rId12"/>
              </a:rPr>
              <a:t>Efficacy and safety of levetiracetam in the management of seizures in neonates. </a:t>
            </a:r>
            <a:r>
              <a:rPr lang="en-US" sz="1800" b="1" dirty="0"/>
              <a:t>Neurosciences (Riyadh).2016 Jul;21(3):232-5. </a:t>
            </a:r>
            <a:r>
              <a:rPr lang="en-US" sz="1800" b="1" dirty="0" err="1"/>
              <a:t>doi</a:t>
            </a:r>
            <a:r>
              <a:rPr lang="en-US" sz="1800" b="1" dirty="0"/>
              <a:t>: 10.17712/nsj.2016.3.20150726. PubMed PMID: 27356654; PubMed Central PMCID: PMC5107289</a:t>
            </a:r>
            <a:r>
              <a:rPr lang="en-US" sz="1800" b="1" dirty="0" smtClean="0"/>
              <a:t>.</a:t>
            </a:r>
            <a:endParaRPr lang="en-US" sz="1800" dirty="0"/>
          </a:p>
        </p:txBody>
      </p:sp>
      <p:sp>
        <p:nvSpPr>
          <p:cNvPr id="19" name="TextBox 18"/>
          <p:cNvSpPr txBox="1"/>
          <p:nvPr/>
        </p:nvSpPr>
        <p:spPr>
          <a:xfrm>
            <a:off x="6002199" y="839212"/>
            <a:ext cx="39202002" cy="3046988"/>
          </a:xfrm>
          <a:prstGeom prst="rect">
            <a:avLst/>
          </a:prstGeom>
          <a:noFill/>
        </p:spPr>
        <p:txBody>
          <a:bodyPr wrap="square" rtlCol="0">
            <a:spAutoFit/>
          </a:bodyPr>
          <a:lstStyle/>
          <a:p>
            <a:r>
              <a:rPr lang="en-US" sz="9600" b="1" dirty="0" smtClean="0">
                <a:latin typeface="Arial" panose="020B0604020202020204" pitchFamily="34" charset="0"/>
                <a:cs typeface="Arial" panose="020B0604020202020204" pitchFamily="34" charset="0"/>
              </a:rPr>
              <a:t>Title: </a:t>
            </a:r>
            <a:r>
              <a:rPr lang="en-US" sz="9600" dirty="0"/>
              <a:t>Efficacy and Safety of </a:t>
            </a:r>
            <a:r>
              <a:rPr lang="en-US" sz="9600" dirty="0" err="1" smtClean="0"/>
              <a:t>Levetiracetam</a:t>
            </a:r>
            <a:r>
              <a:rPr lang="en-US" sz="9600" dirty="0" smtClean="0"/>
              <a:t> </a:t>
            </a:r>
            <a:r>
              <a:rPr lang="en-US" sz="9600" dirty="0"/>
              <a:t>Compared to Standard of Care Phenobarbital in Controlling Seizures in Pediatric Patients age 0-1-year-old</a:t>
            </a:r>
          </a:p>
        </p:txBody>
      </p:sp>
      <p:sp>
        <p:nvSpPr>
          <p:cNvPr id="39" name="TextBox 38"/>
          <p:cNvSpPr txBox="1"/>
          <p:nvPr/>
        </p:nvSpPr>
        <p:spPr>
          <a:xfrm>
            <a:off x="33137868" y="24537144"/>
            <a:ext cx="17687532" cy="769441"/>
          </a:xfrm>
          <a:prstGeom prst="rect">
            <a:avLst/>
          </a:prstGeom>
          <a:solidFill>
            <a:srgbClr val="95B3D7"/>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4400" b="1" dirty="0" smtClean="0">
                <a:latin typeface="+mj-lt"/>
                <a:cs typeface="Arial"/>
              </a:rPr>
              <a:t>Conclusion</a:t>
            </a:r>
            <a:endParaRPr lang="en-US" sz="4400" b="1" dirty="0">
              <a:latin typeface="+mj-lt"/>
              <a:cs typeface="Arial"/>
            </a:endParaRPr>
          </a:p>
        </p:txBody>
      </p:sp>
      <p:sp>
        <p:nvSpPr>
          <p:cNvPr id="52" name="Rectangle 51"/>
          <p:cNvSpPr/>
          <p:nvPr/>
        </p:nvSpPr>
        <p:spPr>
          <a:xfrm>
            <a:off x="18516600" y="8915400"/>
            <a:ext cx="14020800" cy="1732781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514350" indent="-514350">
              <a:buFont typeface="Courier New"/>
              <a:buChar char="o"/>
            </a:pPr>
            <a:r>
              <a:rPr lang="en-US" sz="2800" b="1" dirty="0" err="1" smtClean="0"/>
              <a:t>Grinspan</a:t>
            </a:r>
            <a:r>
              <a:rPr lang="en-US" sz="2800" b="1" dirty="0" smtClean="0"/>
              <a:t> </a:t>
            </a:r>
            <a:r>
              <a:rPr lang="en-US" sz="2800" b="1" dirty="0"/>
              <a:t>ZM, </a:t>
            </a:r>
            <a:r>
              <a:rPr lang="en-US" sz="2800" b="1" dirty="0" err="1"/>
              <a:t>Shellhaas</a:t>
            </a:r>
            <a:r>
              <a:rPr lang="en-US" sz="2800" b="1" dirty="0"/>
              <a:t> RA, Coryell J, et al. Comparative Effectiveness of </a:t>
            </a:r>
            <a:r>
              <a:rPr lang="en-US" sz="2800" b="1" dirty="0" err="1"/>
              <a:t>Levetiracetam</a:t>
            </a:r>
            <a:r>
              <a:rPr lang="en-US" sz="2800" b="1" dirty="0"/>
              <a:t> </a:t>
            </a:r>
            <a:r>
              <a:rPr lang="en-US" sz="2800" b="1" dirty="0" err="1"/>
              <a:t>vs</a:t>
            </a:r>
            <a:r>
              <a:rPr lang="en-US" sz="2800" b="1" dirty="0"/>
              <a:t> Phenobarbital for Infantile Epilepsy. </a:t>
            </a:r>
            <a:r>
              <a:rPr lang="en-US" sz="2800" b="1" i="1" dirty="0"/>
              <a:t>JAMA </a:t>
            </a:r>
            <a:r>
              <a:rPr lang="en-US" sz="2800" b="1" i="1" dirty="0" err="1"/>
              <a:t>Pediatr</a:t>
            </a:r>
            <a:r>
              <a:rPr lang="en-US" sz="2800" b="1" i="1" dirty="0"/>
              <a:t>.</a:t>
            </a:r>
            <a:r>
              <a:rPr lang="en-US" sz="2800" b="1" dirty="0"/>
              <a:t> 2018;172(4):352–360. </a:t>
            </a:r>
            <a:r>
              <a:rPr lang="en-US" sz="2800" b="1" dirty="0" err="1"/>
              <a:t>doi:</a:t>
            </a:r>
            <a:r>
              <a:rPr lang="en-US" sz="2800" b="1" dirty="0" err="1">
                <a:hlinkClick r:id="rId8"/>
              </a:rPr>
              <a:t>https</a:t>
            </a:r>
            <a:r>
              <a:rPr lang="en-US" sz="2800" b="1" dirty="0">
                <a:hlinkClick r:id="rId8"/>
              </a:rPr>
              <a:t>://doi.org/10.1001/jamapediatrics.2017.5211</a:t>
            </a:r>
            <a:endParaRPr lang="en-US" sz="2800" dirty="0"/>
          </a:p>
          <a:p>
            <a:pPr marL="1426464" lvl="1" indent="-514350">
              <a:buFont typeface="Courier New"/>
              <a:buChar char="o"/>
            </a:pPr>
            <a:r>
              <a:rPr lang="en-US" sz="2800" dirty="0"/>
              <a:t>Observational cohort of 243 participants researched to compare both phenobarbital and </a:t>
            </a:r>
            <a:r>
              <a:rPr lang="en-US" sz="2800" dirty="0" err="1"/>
              <a:t>levetiracetam</a:t>
            </a:r>
            <a:r>
              <a:rPr lang="en-US" sz="2800" dirty="0"/>
              <a:t> to evaluate their effectiveness for </a:t>
            </a:r>
            <a:r>
              <a:rPr lang="en-US" sz="2800" dirty="0" err="1"/>
              <a:t>nonsyndromic</a:t>
            </a:r>
            <a:r>
              <a:rPr lang="en-US" sz="2800" dirty="0"/>
              <a:t> infantile </a:t>
            </a:r>
            <a:r>
              <a:rPr lang="en-US" sz="2800" dirty="0" smtClean="0"/>
              <a:t>epilepsy</a:t>
            </a:r>
          </a:p>
          <a:p>
            <a:pPr marL="912114" lvl="1"/>
            <a:endParaRPr lang="en-US" sz="2800" dirty="0" smtClean="0"/>
          </a:p>
          <a:p>
            <a:pPr marL="514350" lvl="0" indent="-514350">
              <a:buFont typeface="Courier New"/>
              <a:buChar char="o"/>
            </a:pPr>
            <a:r>
              <a:rPr lang="en-US" sz="2800" b="1" dirty="0" err="1" smtClean="0"/>
              <a:t>Gowda</a:t>
            </a:r>
            <a:r>
              <a:rPr lang="en-US" sz="2800" b="1" dirty="0" smtClean="0"/>
              <a:t> </a:t>
            </a:r>
            <a:r>
              <a:rPr lang="en-US" sz="2800" b="1" dirty="0"/>
              <a:t>VK, </a:t>
            </a:r>
            <a:r>
              <a:rPr lang="en-US" sz="2800" b="1" dirty="0" err="1"/>
              <a:t>Romana</a:t>
            </a:r>
            <a:r>
              <a:rPr lang="en-US" sz="2800" b="1" dirty="0"/>
              <a:t> A, </a:t>
            </a:r>
            <a:r>
              <a:rPr lang="en-US" sz="2800" b="1" dirty="0" err="1"/>
              <a:t>Shivanna</a:t>
            </a:r>
            <a:r>
              <a:rPr lang="en-US" sz="2800" b="1" dirty="0"/>
              <a:t> NH, </a:t>
            </a:r>
            <a:r>
              <a:rPr lang="en-US" sz="2800" b="1" dirty="0" err="1"/>
              <a:t>Benakappa</a:t>
            </a:r>
            <a:r>
              <a:rPr lang="en-US" sz="2800" b="1" dirty="0"/>
              <a:t> N, </a:t>
            </a:r>
            <a:r>
              <a:rPr lang="en-US" sz="2800" b="1" dirty="0" err="1"/>
              <a:t>Benakappa</a:t>
            </a:r>
            <a:r>
              <a:rPr lang="en-US" sz="2800" b="1" dirty="0"/>
              <a:t> A. </a:t>
            </a:r>
            <a:r>
              <a:rPr lang="en-US" sz="2800" b="1" dirty="0">
                <a:hlinkClick r:id="rId9"/>
              </a:rPr>
              <a:t>Levetiracetam versus Phenobarbitone in Neonatal Seizures - A Randomized Controlled Trial. </a:t>
            </a:r>
            <a:r>
              <a:rPr lang="en-US" sz="2800" b="1" dirty="0"/>
              <a:t>Indian </a:t>
            </a:r>
            <a:r>
              <a:rPr lang="en-US" sz="2800" b="1" dirty="0" err="1"/>
              <a:t>Pediatr</a:t>
            </a:r>
            <a:r>
              <a:rPr lang="en-US" sz="2800" b="1" dirty="0"/>
              <a:t>. 2019 Aug 15;56(8):643-646. PubMed PMID: 31477643.</a:t>
            </a:r>
            <a:endParaRPr lang="en-US" sz="2800" dirty="0"/>
          </a:p>
          <a:p>
            <a:pPr marL="1426464" lvl="1" indent="-514350">
              <a:buFont typeface="Courier New"/>
              <a:buChar char="o"/>
            </a:pPr>
            <a:r>
              <a:rPr lang="en-US" sz="2800" dirty="0"/>
              <a:t>Randomized clinical trial of 100 participants comparing phenobarbital to </a:t>
            </a:r>
            <a:r>
              <a:rPr lang="en-US" sz="2800" dirty="0" err="1"/>
              <a:t>levetiracetam</a:t>
            </a:r>
            <a:r>
              <a:rPr lang="en-US" sz="2800" dirty="0"/>
              <a:t> to evaluate effectiveness on neonatal seizures </a:t>
            </a:r>
            <a:endParaRPr lang="en-US" sz="2800" dirty="0" smtClean="0"/>
          </a:p>
          <a:p>
            <a:pPr marL="912114" lvl="1"/>
            <a:endParaRPr lang="en-US" sz="2800" dirty="0"/>
          </a:p>
          <a:p>
            <a:pPr marL="514350" indent="-514350">
              <a:buFont typeface="Courier New"/>
              <a:buChar char="o"/>
            </a:pPr>
            <a:r>
              <a:rPr lang="en-US" sz="2800" b="1" dirty="0" err="1"/>
              <a:t>Birbeck</a:t>
            </a:r>
            <a:r>
              <a:rPr lang="en-US" sz="2800" b="1" dirty="0"/>
              <a:t> GL, Herman ST, </a:t>
            </a:r>
            <a:r>
              <a:rPr lang="en-US" sz="2800" b="1" dirty="0" err="1"/>
              <a:t>Capparelli</a:t>
            </a:r>
            <a:r>
              <a:rPr lang="en-US" sz="2800" b="1" dirty="0"/>
              <a:t> EV, </a:t>
            </a:r>
            <a:r>
              <a:rPr lang="en-US" sz="2800" b="1" dirty="0" err="1"/>
              <a:t>Dzinjalamala</a:t>
            </a:r>
            <a:r>
              <a:rPr lang="en-US" sz="2800" b="1" dirty="0"/>
              <a:t> FK, Abdel </a:t>
            </a:r>
            <a:r>
              <a:rPr lang="en-US" sz="2800" b="1" dirty="0" err="1"/>
              <a:t>Baki</a:t>
            </a:r>
            <a:r>
              <a:rPr lang="en-US" sz="2800" b="1" dirty="0"/>
              <a:t> SG, </a:t>
            </a:r>
            <a:r>
              <a:rPr lang="en-US" sz="2800" b="1" dirty="0" err="1"/>
              <a:t>Mallewa</a:t>
            </a:r>
            <a:r>
              <a:rPr lang="en-US" sz="2800" b="1" dirty="0"/>
              <a:t> M, Toto NM, </a:t>
            </a:r>
            <a:r>
              <a:rPr lang="en-US" sz="2800" b="1" dirty="0" err="1"/>
              <a:t>Postels</a:t>
            </a:r>
            <a:r>
              <a:rPr lang="en-US" sz="2800" b="1" dirty="0"/>
              <a:t> DG, Gardiner JC, Taylor TE, </a:t>
            </a:r>
            <a:r>
              <a:rPr lang="en-US" sz="2800" b="1" dirty="0" err="1"/>
              <a:t>Seydel</a:t>
            </a:r>
            <a:r>
              <a:rPr lang="en-US" sz="2800" b="1" dirty="0"/>
              <a:t> KB. </a:t>
            </a:r>
            <a:r>
              <a:rPr lang="en-US" sz="2800" b="1" dirty="0">
                <a:hlinkClick r:id="rId10"/>
              </a:rPr>
              <a:t>A clinical trial of enteral Levetiracetam for acute seizures in pediatric cerebral malaria. </a:t>
            </a:r>
            <a:r>
              <a:rPr lang="en-US" sz="2800" b="1" dirty="0"/>
              <a:t>BMC </a:t>
            </a:r>
            <a:r>
              <a:rPr lang="en-US" sz="2800" b="1" dirty="0" err="1"/>
              <a:t>Pediatr</a:t>
            </a:r>
            <a:r>
              <a:rPr lang="en-US" sz="2800" b="1" dirty="0"/>
              <a:t>. 2019 Nov 1;19(1):399. </a:t>
            </a:r>
            <a:r>
              <a:rPr lang="en-US" sz="2800" b="1" dirty="0" err="1"/>
              <a:t>doi</a:t>
            </a:r>
            <a:r>
              <a:rPr lang="en-US" sz="2800" b="1" dirty="0"/>
              <a:t>: 10.1186/s12887-019-1766-2. PubMed PMID: 31672143; PubMed Central PMCID: PMC6824014.</a:t>
            </a:r>
            <a:endParaRPr lang="en-US" sz="2800" dirty="0"/>
          </a:p>
          <a:p>
            <a:pPr marL="1426464" lvl="1" indent="-514350">
              <a:buFont typeface="Courier New"/>
              <a:buChar char="o"/>
            </a:pPr>
            <a:r>
              <a:rPr lang="en-US" sz="2800" dirty="0"/>
              <a:t>Randomized clinical trail of 45 </a:t>
            </a:r>
            <a:r>
              <a:rPr lang="en-US" sz="2800"/>
              <a:t>participants </a:t>
            </a:r>
            <a:r>
              <a:rPr lang="en-US" sz="2800" smtClean="0"/>
              <a:t>investigating </a:t>
            </a:r>
            <a:r>
              <a:rPr lang="en-US" sz="2800" dirty="0" err="1"/>
              <a:t>levetiracetam</a:t>
            </a:r>
            <a:r>
              <a:rPr lang="en-US" sz="2800" dirty="0"/>
              <a:t> in comparison specifically studying seizures in patients with cerebral malaria </a:t>
            </a:r>
            <a:endParaRPr lang="en-US" sz="2800" dirty="0" smtClean="0"/>
          </a:p>
          <a:p>
            <a:pPr marL="912114" lvl="1"/>
            <a:endParaRPr lang="en-US" sz="2800" dirty="0"/>
          </a:p>
          <a:p>
            <a:pPr marL="514350" indent="-514350">
              <a:buFont typeface="Courier New"/>
              <a:buChar char="o"/>
            </a:pPr>
            <a:r>
              <a:rPr lang="en-US" sz="2800" b="1" dirty="0" err="1"/>
              <a:t>Rao</a:t>
            </a:r>
            <a:r>
              <a:rPr lang="en-US" sz="2800" b="1" dirty="0"/>
              <a:t> LM, </a:t>
            </a:r>
            <a:r>
              <a:rPr lang="en-US" sz="2800" b="1" dirty="0" err="1"/>
              <a:t>Hussain</a:t>
            </a:r>
            <a:r>
              <a:rPr lang="en-US" sz="2800" b="1" dirty="0"/>
              <a:t> SA, </a:t>
            </a:r>
            <a:r>
              <a:rPr lang="en-US" sz="2800" b="1" dirty="0" err="1"/>
              <a:t>Zaki</a:t>
            </a:r>
            <a:r>
              <a:rPr lang="en-US" sz="2800" b="1" dirty="0"/>
              <a:t> T, Cho A, </a:t>
            </a:r>
            <a:r>
              <a:rPr lang="en-US" sz="2800" b="1" dirty="0" err="1"/>
              <a:t>Chanlaw</a:t>
            </a:r>
            <a:r>
              <a:rPr lang="en-US" sz="2800" b="1" dirty="0"/>
              <a:t> T, </a:t>
            </a:r>
            <a:r>
              <a:rPr lang="en-US" sz="2800" b="1" dirty="0" err="1"/>
              <a:t>Garg</a:t>
            </a:r>
            <a:r>
              <a:rPr lang="en-US" sz="2800" b="1" dirty="0"/>
              <a:t> M, </a:t>
            </a:r>
            <a:r>
              <a:rPr lang="en-US" sz="2800" b="1" dirty="0" err="1"/>
              <a:t>Sankar</a:t>
            </a:r>
            <a:r>
              <a:rPr lang="en-US" sz="2800" b="1" dirty="0"/>
              <a:t> R. </a:t>
            </a:r>
            <a:r>
              <a:rPr lang="en-US" sz="2800" b="1" dirty="0">
                <a:hlinkClick r:id="rId11"/>
              </a:rPr>
              <a:t>A comparison of levetiracetam and phenobarbital for the treatment of neonatal seizures associated with hypoxic-ischemic encephalopathy. </a:t>
            </a:r>
            <a:r>
              <a:rPr lang="en-US" sz="2800" b="1" dirty="0"/>
              <a:t>Epilepsy </a:t>
            </a:r>
            <a:r>
              <a:rPr lang="en-US" sz="2800" b="1" dirty="0" err="1"/>
              <a:t>Behav</a:t>
            </a:r>
            <a:r>
              <a:rPr lang="en-US" sz="2800" b="1" dirty="0"/>
              <a:t>. 2018 Nov;88:212-217. </a:t>
            </a:r>
            <a:r>
              <a:rPr lang="en-US" sz="2800" b="1" dirty="0" err="1"/>
              <a:t>doi</a:t>
            </a:r>
            <a:r>
              <a:rPr lang="en-US" sz="2800" b="1" dirty="0"/>
              <a:t>: 10.1016/j.yebeh.2018.09.015. </a:t>
            </a:r>
            <a:r>
              <a:rPr lang="en-US" sz="2800" b="1" dirty="0" err="1"/>
              <a:t>Epub</a:t>
            </a:r>
            <a:r>
              <a:rPr lang="en-US" sz="2800" b="1" dirty="0"/>
              <a:t> 2018 Oct 5. PubMed PMID: 30296665.</a:t>
            </a:r>
            <a:endParaRPr lang="en-US" sz="2800" dirty="0"/>
          </a:p>
          <a:p>
            <a:pPr marL="1426464" lvl="1" indent="-514350">
              <a:buFont typeface="Courier New"/>
              <a:buChar char="o"/>
            </a:pPr>
            <a:r>
              <a:rPr lang="en-US" sz="2800" dirty="0"/>
              <a:t>Retrospective analysis of 78 participants comparing phenobarbital to </a:t>
            </a:r>
            <a:r>
              <a:rPr lang="en-US" sz="2800" dirty="0" err="1"/>
              <a:t>levetiracetam</a:t>
            </a:r>
            <a:r>
              <a:rPr lang="en-US" sz="2800" dirty="0"/>
              <a:t> to control seizures in neonatal hypoxic-ischemic encephalopathy (HIE) </a:t>
            </a:r>
            <a:endParaRPr lang="en-US" sz="2800" dirty="0" smtClean="0"/>
          </a:p>
          <a:p>
            <a:pPr marL="912114" lvl="1"/>
            <a:endParaRPr lang="en-US" sz="2800" dirty="0"/>
          </a:p>
          <a:p>
            <a:pPr marL="514350" indent="-514350">
              <a:buFont typeface="Courier New"/>
              <a:buChar char="o"/>
            </a:pPr>
            <a:r>
              <a:rPr lang="en-US" sz="2800" b="1" dirty="0" err="1"/>
              <a:t>Falsaperla</a:t>
            </a:r>
            <a:r>
              <a:rPr lang="en-US" sz="2800" b="1" dirty="0"/>
              <a:t> R, </a:t>
            </a:r>
            <a:r>
              <a:rPr lang="en-US" sz="2800" b="1" dirty="0" err="1"/>
              <a:t>Mauceri</a:t>
            </a:r>
            <a:r>
              <a:rPr lang="en-US" sz="2800" b="1" dirty="0"/>
              <a:t> L, </a:t>
            </a:r>
            <a:r>
              <a:rPr lang="en-US" sz="2800" b="1" dirty="0" err="1"/>
              <a:t>Pavone</a:t>
            </a:r>
            <a:r>
              <a:rPr lang="en-US" sz="2800" b="1" dirty="0"/>
              <a:t> P, et al. Short-Term Neurodevelopmental Outcome in Term Neonates Treated with Phenobarbital versus </a:t>
            </a:r>
            <a:r>
              <a:rPr lang="en-US" sz="2800" b="1" dirty="0" err="1"/>
              <a:t>Levetiracetam</a:t>
            </a:r>
            <a:r>
              <a:rPr lang="en-US" sz="2800" b="1" dirty="0"/>
              <a:t>: A Single-Center Experience. </a:t>
            </a:r>
            <a:r>
              <a:rPr lang="en-US" sz="2800" b="1" i="1" dirty="0" err="1"/>
              <a:t>Behavioural</a:t>
            </a:r>
            <a:r>
              <a:rPr lang="en-US" sz="2800" b="1" i="1" dirty="0"/>
              <a:t> Neurology</a:t>
            </a:r>
            <a:r>
              <a:rPr lang="en-US" sz="2800" b="1" dirty="0"/>
              <a:t>. 2019;2019:1-8. doi:10.1155/2019/3683548.</a:t>
            </a:r>
            <a:endParaRPr lang="en-US" sz="2800" dirty="0"/>
          </a:p>
          <a:p>
            <a:pPr marL="1426464" lvl="1" indent="-514350">
              <a:buFont typeface="Courier New"/>
              <a:buChar char="o"/>
            </a:pPr>
            <a:r>
              <a:rPr lang="en-US" sz="2800" dirty="0"/>
              <a:t>Randomized one-blind prospective study of 30 participants comparing phenobarbital to </a:t>
            </a:r>
            <a:r>
              <a:rPr lang="en-US" sz="2800" dirty="0" err="1"/>
              <a:t>levetiracetam</a:t>
            </a:r>
            <a:r>
              <a:rPr lang="en-US" sz="2800" dirty="0"/>
              <a:t> in neonatal seizures </a:t>
            </a:r>
            <a:endParaRPr lang="en-US" sz="2800" dirty="0" smtClean="0"/>
          </a:p>
          <a:p>
            <a:pPr marL="912114" lvl="1"/>
            <a:endParaRPr lang="en-US" sz="2800" dirty="0"/>
          </a:p>
          <a:p>
            <a:pPr marL="514350" indent="-514350">
              <a:buFont typeface="Courier New"/>
              <a:buChar char="o"/>
            </a:pPr>
            <a:r>
              <a:rPr lang="en-US" sz="2800" b="1" dirty="0" err="1"/>
              <a:t>Sedighi</a:t>
            </a:r>
            <a:r>
              <a:rPr lang="en-US" sz="2800" b="1" dirty="0"/>
              <a:t> M, </a:t>
            </a:r>
            <a:r>
              <a:rPr lang="en-US" sz="2800" b="1" dirty="0" err="1"/>
              <a:t>Asadi</a:t>
            </a:r>
            <a:r>
              <a:rPr lang="en-US" sz="2800" b="1" dirty="0"/>
              <a:t> F, </a:t>
            </a:r>
            <a:r>
              <a:rPr lang="en-US" sz="2800" b="1" dirty="0" err="1"/>
              <a:t>Moradian</a:t>
            </a:r>
            <a:r>
              <a:rPr lang="en-US" sz="2800" b="1" dirty="0"/>
              <a:t> N, </a:t>
            </a:r>
            <a:r>
              <a:rPr lang="en-US" sz="2800" b="1" dirty="0" err="1"/>
              <a:t>Vakiliamini</a:t>
            </a:r>
            <a:r>
              <a:rPr lang="en-US" sz="2800" b="1" dirty="0"/>
              <a:t> M, </a:t>
            </a:r>
            <a:r>
              <a:rPr lang="en-US" sz="2800" b="1" dirty="0" err="1"/>
              <a:t>Moradian</a:t>
            </a:r>
            <a:r>
              <a:rPr lang="en-US" sz="2800" b="1" dirty="0"/>
              <a:t> M. </a:t>
            </a:r>
            <a:r>
              <a:rPr lang="en-US" sz="2800" b="1" dirty="0">
                <a:hlinkClick r:id="rId12"/>
              </a:rPr>
              <a:t>Efficacy and safety of levetiracetam in the management of seizures in neonates. </a:t>
            </a:r>
            <a:r>
              <a:rPr lang="en-US" sz="2800" b="1" dirty="0"/>
              <a:t>Neurosciences (Riyadh).2016 Jul;21(3):232-5. </a:t>
            </a:r>
            <a:r>
              <a:rPr lang="en-US" sz="2800" b="1" dirty="0" err="1"/>
              <a:t>doi</a:t>
            </a:r>
            <a:r>
              <a:rPr lang="en-US" sz="2800" b="1" dirty="0"/>
              <a:t>: 10.17712/nsj.2016.3.20150726. PubMed PMID: 27356654; PubMed Central PMCID: PMC5107289.</a:t>
            </a:r>
            <a:endParaRPr lang="en-US" sz="2800" dirty="0"/>
          </a:p>
          <a:p>
            <a:pPr marL="1426464" lvl="1" indent="-514350">
              <a:buFont typeface="Courier New"/>
              <a:buChar char="o"/>
            </a:pPr>
            <a:r>
              <a:rPr lang="en-US" sz="2800" dirty="0"/>
              <a:t>Prospective non-blind, single arm clinical trial of 50 participants comparing the effectiveness of phenobarbital to </a:t>
            </a:r>
            <a:r>
              <a:rPr lang="en-US" sz="2800" dirty="0" err="1"/>
              <a:t>levetiracetam</a:t>
            </a:r>
            <a:r>
              <a:rPr lang="en-US" sz="2800" dirty="0"/>
              <a:t> in neonatal </a:t>
            </a:r>
            <a:r>
              <a:rPr lang="en-US" sz="2800" dirty="0" smtClean="0"/>
              <a:t>seizure</a:t>
            </a:r>
            <a:endParaRPr lang="en-US" sz="2800" dirty="0">
              <a:solidFill>
                <a:schemeClr val="tx1"/>
              </a:solidFill>
            </a:endParaRPr>
          </a:p>
        </p:txBody>
      </p:sp>
      <p:grpSp>
        <p:nvGrpSpPr>
          <p:cNvPr id="28" name="Group 27"/>
          <p:cNvGrpSpPr/>
          <p:nvPr/>
        </p:nvGrpSpPr>
        <p:grpSpPr>
          <a:xfrm>
            <a:off x="1066800" y="7936428"/>
            <a:ext cx="16925532" cy="5040037"/>
            <a:chOff x="33137868" y="25367871"/>
            <a:chExt cx="16925532" cy="16898662"/>
          </a:xfrm>
        </p:grpSpPr>
        <p:sp>
          <p:nvSpPr>
            <p:cNvPr id="29" name="TextBox 28"/>
            <p:cNvSpPr txBox="1"/>
            <p:nvPr/>
          </p:nvSpPr>
          <p:spPr>
            <a:xfrm>
              <a:off x="33137868" y="27200219"/>
              <a:ext cx="16925532" cy="1506631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sz="1400" dirty="0" smtClean="0"/>
            </a:p>
            <a:p>
              <a:r>
                <a:rPr lang="en-US" sz="3400" dirty="0">
                  <a:latin typeface="Arial"/>
                  <a:cs typeface="Arial"/>
                </a:rPr>
                <a:t>Neonates, full-term to one-month-old, and infants, 1 month to 1-year-old, are at the highest risk of seizures, in the first month of life. It is important to recognize and effectively treat seizures as prolonged or untreated can lead to permanent neurological damage due to the decreased levels of oxygen to the brain. The first line drug is Phenobarbital which has severe side effects including </a:t>
              </a:r>
              <a:r>
                <a:rPr lang="en-US" sz="3400" dirty="0" err="1">
                  <a:latin typeface="Arial"/>
                  <a:cs typeface="Arial"/>
                </a:rPr>
                <a:t>barbituate</a:t>
              </a:r>
              <a:r>
                <a:rPr lang="en-US" sz="3400" dirty="0">
                  <a:latin typeface="Arial"/>
                  <a:cs typeface="Arial"/>
                </a:rPr>
                <a:t>-induced depression. In the pediatric population, ages 0 to 1-year-old [P], who suffers from seizures, is </a:t>
              </a:r>
              <a:r>
                <a:rPr lang="en-US" sz="3400" dirty="0" err="1">
                  <a:latin typeface="Arial"/>
                  <a:cs typeface="Arial"/>
                </a:rPr>
                <a:t>Levetiracetam</a:t>
              </a:r>
              <a:r>
                <a:rPr lang="en-US" sz="3400" dirty="0">
                  <a:latin typeface="Arial"/>
                  <a:cs typeface="Arial"/>
                </a:rPr>
                <a:t> (LVT) [I] a safer alternative and as effective in treating seizures as </a:t>
              </a:r>
              <a:r>
                <a:rPr lang="en-US" sz="3400" dirty="0" err="1">
                  <a:latin typeface="Arial"/>
                  <a:cs typeface="Arial"/>
                </a:rPr>
                <a:t>monotherapy</a:t>
              </a:r>
              <a:r>
                <a:rPr lang="en-US" sz="3400" dirty="0">
                  <a:latin typeface="Arial"/>
                  <a:cs typeface="Arial"/>
                </a:rPr>
                <a:t> [O] when compared to the first-line drug, Phenobarbital (PB) [C]</a:t>
              </a:r>
              <a:r>
                <a:rPr lang="en-US" sz="3400" dirty="0" smtClean="0">
                  <a:latin typeface="Arial"/>
                  <a:cs typeface="Arial"/>
                </a:rPr>
                <a:t>?</a:t>
              </a:r>
              <a:endParaRPr lang="en-US" sz="3400" dirty="0">
                <a:solidFill>
                  <a:schemeClr val="tx1"/>
                </a:solidFill>
                <a:latin typeface="Arial"/>
                <a:cs typeface="Arial"/>
              </a:endParaRPr>
            </a:p>
          </p:txBody>
        </p:sp>
        <p:sp>
          <p:nvSpPr>
            <p:cNvPr id="30" name="TextBox 29"/>
            <p:cNvSpPr txBox="1"/>
            <p:nvPr/>
          </p:nvSpPr>
          <p:spPr>
            <a:xfrm>
              <a:off x="33137868" y="25367871"/>
              <a:ext cx="16916400" cy="2579847"/>
            </a:xfrm>
            <a:prstGeom prst="rect">
              <a:avLst/>
            </a:prstGeom>
            <a:solidFill>
              <a:srgbClr val="95B3D7"/>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4400" b="1" dirty="0" smtClean="0">
                  <a:latin typeface="+mj-lt"/>
                  <a:cs typeface="Arial"/>
                </a:rPr>
                <a:t>Abstract</a:t>
              </a:r>
              <a:endParaRPr lang="en-US" sz="4400" b="1" dirty="0">
                <a:latin typeface="+mj-lt"/>
                <a:cs typeface="Arial"/>
              </a:endParaRPr>
            </a:p>
          </p:txBody>
        </p:sp>
      </p:grpSp>
      <p:graphicFrame>
        <p:nvGraphicFramePr>
          <p:cNvPr id="15" name="Diagram 14"/>
          <p:cNvGraphicFramePr/>
          <p:nvPr>
            <p:extLst>
              <p:ext uri="{D42A27DB-BD31-4B8C-83A1-F6EECF244321}">
                <p14:modId xmlns:p14="http://schemas.microsoft.com/office/powerpoint/2010/main" val="1618320546"/>
              </p:ext>
            </p:extLst>
          </p:nvPr>
        </p:nvGraphicFramePr>
        <p:xfrm>
          <a:off x="32537400" y="25228776"/>
          <a:ext cx="18440400" cy="791822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92527274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21680</TotalTime>
  <Words>1515</Words>
  <Application>Microsoft Macintosh PowerPoint</Application>
  <PresentationFormat>Custom</PresentationFormat>
  <Paragraphs>150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Monica Giacomucci</dc:creator>
  <cp:keywords/>
  <dc:description/>
  <cp:lastModifiedBy>Brianna Groninger</cp:lastModifiedBy>
  <cp:revision>183</cp:revision>
  <dcterms:created xsi:type="dcterms:W3CDTF">2017-04-15T00:49:32Z</dcterms:created>
  <dcterms:modified xsi:type="dcterms:W3CDTF">2021-04-25T13:51:22Z</dcterms:modified>
  <cp:category/>
</cp:coreProperties>
</file>