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51206400" cy="38404800"/>
  <p:notesSz cx="9144000" cy="6858000"/>
  <p:defaultTextStyle>
    <a:defPPr>
      <a:defRPr lang="en-US"/>
    </a:defPPr>
    <a:lvl1pPr marL="0" algn="l" defTabSz="2560320" rtl="0" eaLnBrk="1" latinLnBrk="0" hangingPunct="1">
      <a:defRPr sz="10100" kern="1200">
        <a:solidFill>
          <a:schemeClr val="tx1"/>
        </a:solidFill>
        <a:latin typeface="+mn-lt"/>
        <a:ea typeface="+mn-ea"/>
        <a:cs typeface="+mn-cs"/>
      </a:defRPr>
    </a:lvl1pPr>
    <a:lvl2pPr marL="2560320" algn="l" defTabSz="2560320" rtl="0" eaLnBrk="1" latinLnBrk="0" hangingPunct="1">
      <a:defRPr sz="10100" kern="1200">
        <a:solidFill>
          <a:schemeClr val="tx1"/>
        </a:solidFill>
        <a:latin typeface="+mn-lt"/>
        <a:ea typeface="+mn-ea"/>
        <a:cs typeface="+mn-cs"/>
      </a:defRPr>
    </a:lvl2pPr>
    <a:lvl3pPr marL="5120640" algn="l" defTabSz="2560320" rtl="0" eaLnBrk="1" latinLnBrk="0" hangingPunct="1">
      <a:defRPr sz="10100" kern="1200">
        <a:solidFill>
          <a:schemeClr val="tx1"/>
        </a:solidFill>
        <a:latin typeface="+mn-lt"/>
        <a:ea typeface="+mn-ea"/>
        <a:cs typeface="+mn-cs"/>
      </a:defRPr>
    </a:lvl3pPr>
    <a:lvl4pPr marL="7680960" algn="l" defTabSz="2560320" rtl="0" eaLnBrk="1" latinLnBrk="0" hangingPunct="1">
      <a:defRPr sz="10100" kern="1200">
        <a:solidFill>
          <a:schemeClr val="tx1"/>
        </a:solidFill>
        <a:latin typeface="+mn-lt"/>
        <a:ea typeface="+mn-ea"/>
        <a:cs typeface="+mn-cs"/>
      </a:defRPr>
    </a:lvl4pPr>
    <a:lvl5pPr marL="10241280" algn="l" defTabSz="2560320" rtl="0" eaLnBrk="1" latinLnBrk="0" hangingPunct="1">
      <a:defRPr sz="10100" kern="1200">
        <a:solidFill>
          <a:schemeClr val="tx1"/>
        </a:solidFill>
        <a:latin typeface="+mn-lt"/>
        <a:ea typeface="+mn-ea"/>
        <a:cs typeface="+mn-cs"/>
      </a:defRPr>
    </a:lvl5pPr>
    <a:lvl6pPr marL="12801600" algn="l" defTabSz="2560320" rtl="0" eaLnBrk="1" latinLnBrk="0" hangingPunct="1">
      <a:defRPr sz="10100" kern="1200">
        <a:solidFill>
          <a:schemeClr val="tx1"/>
        </a:solidFill>
        <a:latin typeface="+mn-lt"/>
        <a:ea typeface="+mn-ea"/>
        <a:cs typeface="+mn-cs"/>
      </a:defRPr>
    </a:lvl6pPr>
    <a:lvl7pPr marL="15361920" algn="l" defTabSz="2560320" rtl="0" eaLnBrk="1" latinLnBrk="0" hangingPunct="1">
      <a:defRPr sz="10100" kern="1200">
        <a:solidFill>
          <a:schemeClr val="tx1"/>
        </a:solidFill>
        <a:latin typeface="+mn-lt"/>
        <a:ea typeface="+mn-ea"/>
        <a:cs typeface="+mn-cs"/>
      </a:defRPr>
    </a:lvl7pPr>
    <a:lvl8pPr marL="17922240" algn="l" defTabSz="2560320" rtl="0" eaLnBrk="1" latinLnBrk="0" hangingPunct="1">
      <a:defRPr sz="10100" kern="1200">
        <a:solidFill>
          <a:schemeClr val="tx1"/>
        </a:solidFill>
        <a:latin typeface="+mn-lt"/>
        <a:ea typeface="+mn-ea"/>
        <a:cs typeface="+mn-cs"/>
      </a:defRPr>
    </a:lvl8pPr>
    <a:lvl9pPr marL="20482560" algn="l" defTabSz="2560320" rtl="0" eaLnBrk="1" latinLnBrk="0" hangingPunct="1">
      <a:defRPr sz="10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84">
          <p15:clr>
            <a:srgbClr val="A4A3A4"/>
          </p15:clr>
        </p15:guide>
        <p15:guide id="2" pos="315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7B6"/>
    <a:srgbClr val="992A3D"/>
    <a:srgbClr val="00A1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8776" autoAdjust="0"/>
  </p:normalViewPr>
  <p:slideViewPr>
    <p:cSldViewPr>
      <p:cViewPr varScale="1">
        <p:scale>
          <a:sx n="13" d="100"/>
          <a:sy n="13" d="100"/>
        </p:scale>
        <p:origin x="1668" y="138"/>
      </p:cViewPr>
      <p:guideLst>
        <p:guide orient="horz" pos="5184"/>
        <p:guide pos="3153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1930383"/>
            <a:ext cx="43525440" cy="8232140"/>
          </a:xfrm>
        </p:spPr>
        <p:txBody>
          <a:bodyPr/>
          <a:lstStyle/>
          <a:p>
            <a:r>
              <a:rPr lang="en-US"/>
              <a:t>Click to edit Master title style</a:t>
            </a:r>
          </a:p>
        </p:txBody>
      </p:sp>
      <p:sp>
        <p:nvSpPr>
          <p:cNvPr id="3" name="Subtitle 2"/>
          <p:cNvSpPr>
            <a:spLocks noGrp="1"/>
          </p:cNvSpPr>
          <p:nvPr>
            <p:ph type="subTitle" idx="1"/>
          </p:nvPr>
        </p:nvSpPr>
        <p:spPr>
          <a:xfrm>
            <a:off x="7680960" y="21762720"/>
            <a:ext cx="35844480" cy="9814560"/>
          </a:xfrm>
        </p:spPr>
        <p:txBody>
          <a:bodyPr/>
          <a:lstStyle>
            <a:lvl1pPr marL="0" indent="0" algn="ctr">
              <a:buNone/>
              <a:defRPr>
                <a:solidFill>
                  <a:schemeClr val="tx1">
                    <a:tint val="75000"/>
                  </a:schemeClr>
                </a:solidFill>
              </a:defRPr>
            </a:lvl1pPr>
            <a:lvl2pPr marL="2560320" indent="0" algn="ctr">
              <a:buNone/>
              <a:defRPr>
                <a:solidFill>
                  <a:schemeClr val="tx1">
                    <a:tint val="75000"/>
                  </a:schemeClr>
                </a:solidFill>
              </a:defRPr>
            </a:lvl2pPr>
            <a:lvl3pPr marL="5120640" indent="0" algn="ctr">
              <a:buNone/>
              <a:defRPr>
                <a:solidFill>
                  <a:schemeClr val="tx1">
                    <a:tint val="75000"/>
                  </a:schemeClr>
                </a:solidFill>
              </a:defRPr>
            </a:lvl3pPr>
            <a:lvl4pPr marL="7680960" indent="0" algn="ctr">
              <a:buNone/>
              <a:defRPr>
                <a:solidFill>
                  <a:schemeClr val="tx1">
                    <a:tint val="75000"/>
                  </a:schemeClr>
                </a:solidFill>
              </a:defRPr>
            </a:lvl4pPr>
            <a:lvl5pPr marL="10241280" indent="0" algn="ctr">
              <a:buNone/>
              <a:defRPr>
                <a:solidFill>
                  <a:schemeClr val="tx1">
                    <a:tint val="75000"/>
                  </a:schemeClr>
                </a:solidFill>
              </a:defRPr>
            </a:lvl5pPr>
            <a:lvl6pPr marL="12801600" indent="0" algn="ctr">
              <a:buNone/>
              <a:defRPr>
                <a:solidFill>
                  <a:schemeClr val="tx1">
                    <a:tint val="75000"/>
                  </a:schemeClr>
                </a:solidFill>
              </a:defRPr>
            </a:lvl6pPr>
            <a:lvl7pPr marL="15361920" indent="0" algn="ctr">
              <a:buNone/>
              <a:defRPr>
                <a:solidFill>
                  <a:schemeClr val="tx1">
                    <a:tint val="75000"/>
                  </a:schemeClr>
                </a:solidFill>
              </a:defRPr>
            </a:lvl7pPr>
            <a:lvl8pPr marL="17922240" indent="0" algn="ctr">
              <a:buNone/>
              <a:defRPr>
                <a:solidFill>
                  <a:schemeClr val="tx1">
                    <a:tint val="75000"/>
                  </a:schemeClr>
                </a:solidFill>
              </a:defRPr>
            </a:lvl8pPr>
            <a:lvl9pPr marL="2048256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4F614AD-F5A4-3940-87D4-1172031E7C61}" type="datetimeFigureOut">
              <a:rPr lang="en-US" smtClean="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4274927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F614AD-F5A4-3940-87D4-1172031E7C61}" type="datetimeFigureOut">
              <a:rPr lang="en-US" smtClean="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4287469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7901540" y="8614416"/>
            <a:ext cx="64514733" cy="1834984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339576" y="8614416"/>
            <a:ext cx="192708527" cy="1834984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F614AD-F5A4-3940-87D4-1172031E7C61}" type="datetimeFigureOut">
              <a:rPr lang="en-US" smtClean="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158318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F614AD-F5A4-3940-87D4-1172031E7C61}" type="datetimeFigureOut">
              <a:rPr lang="en-US" smtClean="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4239234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4678643"/>
            <a:ext cx="43525440" cy="7627620"/>
          </a:xfrm>
        </p:spPr>
        <p:txBody>
          <a:bodyPr anchor="t"/>
          <a:lstStyle>
            <a:lvl1pPr algn="l">
              <a:defRPr sz="22400" b="1" cap="all"/>
            </a:lvl1pPr>
          </a:lstStyle>
          <a:p>
            <a:r>
              <a:rPr lang="en-US"/>
              <a:t>Click to edit Master title style</a:t>
            </a:r>
          </a:p>
        </p:txBody>
      </p:sp>
      <p:sp>
        <p:nvSpPr>
          <p:cNvPr id="3" name="Text Placeholder 2"/>
          <p:cNvSpPr>
            <a:spLocks noGrp="1"/>
          </p:cNvSpPr>
          <p:nvPr>
            <p:ph type="body" idx="1"/>
          </p:nvPr>
        </p:nvSpPr>
        <p:spPr>
          <a:xfrm>
            <a:off x="4044953" y="16277596"/>
            <a:ext cx="43525440" cy="8401047"/>
          </a:xfrm>
        </p:spPr>
        <p:txBody>
          <a:bodyPr anchor="b"/>
          <a:lstStyle>
            <a:lvl1pPr marL="0" indent="0">
              <a:buNone/>
              <a:defRPr sz="11200">
                <a:solidFill>
                  <a:schemeClr val="tx1">
                    <a:tint val="75000"/>
                  </a:schemeClr>
                </a:solidFill>
              </a:defRPr>
            </a:lvl1pPr>
            <a:lvl2pPr marL="2560320" indent="0">
              <a:buNone/>
              <a:defRPr sz="10100">
                <a:solidFill>
                  <a:schemeClr val="tx1">
                    <a:tint val="75000"/>
                  </a:schemeClr>
                </a:solidFill>
              </a:defRPr>
            </a:lvl2pPr>
            <a:lvl3pPr marL="5120640" indent="0">
              <a:buNone/>
              <a:defRPr sz="9000">
                <a:solidFill>
                  <a:schemeClr val="tx1">
                    <a:tint val="75000"/>
                  </a:schemeClr>
                </a:solidFill>
              </a:defRPr>
            </a:lvl3pPr>
            <a:lvl4pPr marL="7680960" indent="0">
              <a:buNone/>
              <a:defRPr sz="7800">
                <a:solidFill>
                  <a:schemeClr val="tx1">
                    <a:tint val="75000"/>
                  </a:schemeClr>
                </a:solidFill>
              </a:defRPr>
            </a:lvl4pPr>
            <a:lvl5pPr marL="10241280" indent="0">
              <a:buNone/>
              <a:defRPr sz="7800">
                <a:solidFill>
                  <a:schemeClr val="tx1">
                    <a:tint val="75000"/>
                  </a:schemeClr>
                </a:solidFill>
              </a:defRPr>
            </a:lvl5pPr>
            <a:lvl6pPr marL="12801600" indent="0">
              <a:buNone/>
              <a:defRPr sz="7800">
                <a:solidFill>
                  <a:schemeClr val="tx1">
                    <a:tint val="75000"/>
                  </a:schemeClr>
                </a:solidFill>
              </a:defRPr>
            </a:lvl6pPr>
            <a:lvl7pPr marL="15361920" indent="0">
              <a:buNone/>
              <a:defRPr sz="7800">
                <a:solidFill>
                  <a:schemeClr val="tx1">
                    <a:tint val="75000"/>
                  </a:schemeClr>
                </a:solidFill>
              </a:defRPr>
            </a:lvl7pPr>
            <a:lvl8pPr marL="17922240" indent="0">
              <a:buNone/>
              <a:defRPr sz="7800">
                <a:solidFill>
                  <a:schemeClr val="tx1">
                    <a:tint val="75000"/>
                  </a:schemeClr>
                </a:solidFill>
              </a:defRPr>
            </a:lvl8pPr>
            <a:lvl9pPr marL="20482560"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F614AD-F5A4-3940-87D4-1172031E7C61}" type="datetimeFigureOut">
              <a:rPr lang="en-US" smtClean="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148681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339573" y="50184056"/>
            <a:ext cx="128611627" cy="141928847"/>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3804643" y="50184056"/>
            <a:ext cx="128611633" cy="141928847"/>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F614AD-F5A4-3940-87D4-1172031E7C61}" type="datetimeFigureOut">
              <a:rPr lang="en-US" smtClean="0"/>
              <a:t>4/27/2021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596750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537973"/>
            <a:ext cx="46085760" cy="640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320" y="8596633"/>
            <a:ext cx="22625053" cy="3582667"/>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a:t>Click to edit Master text styles</a:t>
            </a:r>
          </a:p>
        </p:txBody>
      </p:sp>
      <p:sp>
        <p:nvSpPr>
          <p:cNvPr id="4" name="Content Placeholder 3"/>
          <p:cNvSpPr>
            <a:spLocks noGrp="1"/>
          </p:cNvSpPr>
          <p:nvPr>
            <p:ph sz="half" idx="2"/>
          </p:nvPr>
        </p:nvSpPr>
        <p:spPr>
          <a:xfrm>
            <a:off x="2560320" y="12179300"/>
            <a:ext cx="22625053"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143" y="8596633"/>
            <a:ext cx="22633940" cy="3582667"/>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a:t>Click to edit Master text styles</a:t>
            </a:r>
          </a:p>
        </p:txBody>
      </p:sp>
      <p:sp>
        <p:nvSpPr>
          <p:cNvPr id="6" name="Content Placeholder 5"/>
          <p:cNvSpPr>
            <a:spLocks noGrp="1"/>
          </p:cNvSpPr>
          <p:nvPr>
            <p:ph sz="quarter" idx="4"/>
          </p:nvPr>
        </p:nvSpPr>
        <p:spPr>
          <a:xfrm>
            <a:off x="26012143" y="12179300"/>
            <a:ext cx="22633940"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F614AD-F5A4-3940-87D4-1172031E7C61}" type="datetimeFigureOut">
              <a:rPr lang="en-US" smtClean="0"/>
              <a:t>4/27/2021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897906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F614AD-F5A4-3940-87D4-1172031E7C61}" type="datetimeFigureOut">
              <a:rPr lang="en-US" smtClean="0"/>
              <a:t>4/27/2021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872914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F614AD-F5A4-3940-87D4-1172031E7C61}" type="datetimeFigureOut">
              <a:rPr lang="en-US" smtClean="0"/>
              <a:t>4/27/2021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4146427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3" y="1529080"/>
            <a:ext cx="16846553" cy="6507480"/>
          </a:xfrm>
        </p:spPr>
        <p:txBody>
          <a:bodyPr anchor="b"/>
          <a:lstStyle>
            <a:lvl1pPr algn="l">
              <a:defRPr sz="11200" b="1"/>
            </a:lvl1pPr>
          </a:lstStyle>
          <a:p>
            <a:r>
              <a:rPr lang="en-US"/>
              <a:t>Click to edit Master title style</a:t>
            </a:r>
          </a:p>
        </p:txBody>
      </p:sp>
      <p:sp>
        <p:nvSpPr>
          <p:cNvPr id="3" name="Content Placeholder 2"/>
          <p:cNvSpPr>
            <a:spLocks noGrp="1"/>
          </p:cNvSpPr>
          <p:nvPr>
            <p:ph idx="1"/>
          </p:nvPr>
        </p:nvSpPr>
        <p:spPr>
          <a:xfrm>
            <a:off x="20020280" y="1529083"/>
            <a:ext cx="28625800" cy="32777433"/>
          </a:xfrm>
        </p:spPr>
        <p:txBody>
          <a:bodyPr/>
          <a:lstStyle>
            <a:lvl1pPr>
              <a:defRPr sz="17900"/>
            </a:lvl1pPr>
            <a:lvl2pPr>
              <a:defRPr sz="15700"/>
            </a:lvl2pPr>
            <a:lvl3pPr>
              <a:defRPr sz="13400"/>
            </a:lvl3pPr>
            <a:lvl4pPr>
              <a:defRPr sz="11200"/>
            </a:lvl4pPr>
            <a:lvl5pPr>
              <a:defRPr sz="11200"/>
            </a:lvl5pPr>
            <a:lvl6pPr>
              <a:defRPr sz="11200"/>
            </a:lvl6pPr>
            <a:lvl7pPr>
              <a:defRPr sz="11200"/>
            </a:lvl7pPr>
            <a:lvl8pPr>
              <a:defRPr sz="11200"/>
            </a:lvl8pPr>
            <a:lvl9pPr>
              <a:defRPr sz="1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3" y="8036563"/>
            <a:ext cx="16846553" cy="26269953"/>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a:t>Click to edit Master text styles</a:t>
            </a:r>
          </a:p>
        </p:txBody>
      </p:sp>
      <p:sp>
        <p:nvSpPr>
          <p:cNvPr id="5" name="Date Placeholder 4"/>
          <p:cNvSpPr>
            <a:spLocks noGrp="1"/>
          </p:cNvSpPr>
          <p:nvPr>
            <p:ph type="dt" sz="half" idx="10"/>
          </p:nvPr>
        </p:nvSpPr>
        <p:spPr/>
        <p:txBody>
          <a:bodyPr/>
          <a:lstStyle/>
          <a:p>
            <a:fld id="{C4F614AD-F5A4-3940-87D4-1172031E7C61}" type="datetimeFigureOut">
              <a:rPr lang="en-US" smtClean="0"/>
              <a:t>4/27/2021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793171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6883360"/>
            <a:ext cx="30723840" cy="3173733"/>
          </a:xfrm>
        </p:spPr>
        <p:txBody>
          <a:bodyPr anchor="b"/>
          <a:lstStyle>
            <a:lvl1pPr algn="l">
              <a:defRPr sz="11200" b="1"/>
            </a:lvl1pPr>
          </a:lstStyle>
          <a:p>
            <a:r>
              <a:rPr lang="en-US"/>
              <a:t>Click to edit Master title style</a:t>
            </a:r>
          </a:p>
        </p:txBody>
      </p:sp>
      <p:sp>
        <p:nvSpPr>
          <p:cNvPr id="3" name="Picture Placeholder 2"/>
          <p:cNvSpPr>
            <a:spLocks noGrp="1"/>
          </p:cNvSpPr>
          <p:nvPr>
            <p:ph type="pic" idx="1"/>
          </p:nvPr>
        </p:nvSpPr>
        <p:spPr>
          <a:xfrm>
            <a:off x="10036813" y="3431540"/>
            <a:ext cx="30723840" cy="23042880"/>
          </a:xfrm>
        </p:spPr>
        <p:txBody>
          <a:bodyPr/>
          <a:lstStyle>
            <a:lvl1pPr marL="0" indent="0">
              <a:buNone/>
              <a:defRPr sz="17900"/>
            </a:lvl1pPr>
            <a:lvl2pPr marL="2560320" indent="0">
              <a:buNone/>
              <a:defRPr sz="15700"/>
            </a:lvl2pPr>
            <a:lvl3pPr marL="5120640" indent="0">
              <a:buNone/>
              <a:defRPr sz="13400"/>
            </a:lvl3pPr>
            <a:lvl4pPr marL="7680960" indent="0">
              <a:buNone/>
              <a:defRPr sz="11200"/>
            </a:lvl4pPr>
            <a:lvl5pPr marL="10241280" indent="0">
              <a:buNone/>
              <a:defRPr sz="11200"/>
            </a:lvl5pPr>
            <a:lvl6pPr marL="12801600" indent="0">
              <a:buNone/>
              <a:defRPr sz="11200"/>
            </a:lvl6pPr>
            <a:lvl7pPr marL="15361920" indent="0">
              <a:buNone/>
              <a:defRPr sz="11200"/>
            </a:lvl7pPr>
            <a:lvl8pPr marL="17922240" indent="0">
              <a:buNone/>
              <a:defRPr sz="11200"/>
            </a:lvl8pPr>
            <a:lvl9pPr marL="20482560" indent="0">
              <a:buNone/>
              <a:defRPr sz="11200"/>
            </a:lvl9pPr>
          </a:lstStyle>
          <a:p>
            <a:endParaRPr lang="en-US"/>
          </a:p>
        </p:txBody>
      </p:sp>
      <p:sp>
        <p:nvSpPr>
          <p:cNvPr id="4" name="Text Placeholder 3"/>
          <p:cNvSpPr>
            <a:spLocks noGrp="1"/>
          </p:cNvSpPr>
          <p:nvPr>
            <p:ph type="body" sz="half" idx="2"/>
          </p:nvPr>
        </p:nvSpPr>
        <p:spPr>
          <a:xfrm>
            <a:off x="10036813" y="30057093"/>
            <a:ext cx="30723840" cy="4507227"/>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a:t>Click to edit Master text styles</a:t>
            </a:r>
          </a:p>
        </p:txBody>
      </p:sp>
      <p:sp>
        <p:nvSpPr>
          <p:cNvPr id="5" name="Date Placeholder 4"/>
          <p:cNvSpPr>
            <a:spLocks noGrp="1"/>
          </p:cNvSpPr>
          <p:nvPr>
            <p:ph type="dt" sz="half" idx="10"/>
          </p:nvPr>
        </p:nvSpPr>
        <p:spPr/>
        <p:txBody>
          <a:bodyPr/>
          <a:lstStyle/>
          <a:p>
            <a:fld id="{C4F614AD-F5A4-3940-87D4-1172031E7C61}" type="datetimeFigureOut">
              <a:rPr lang="en-US" smtClean="0"/>
              <a:t>4/27/2021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961480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537973"/>
            <a:ext cx="46085760" cy="6400800"/>
          </a:xfrm>
          <a:prstGeom prst="rect">
            <a:avLst/>
          </a:prstGeom>
        </p:spPr>
        <p:txBody>
          <a:bodyPr vert="horz" lIns="512064" tIns="256032" rIns="512064" bIns="256032" rtlCol="0" anchor="ctr">
            <a:normAutofit/>
          </a:bodyPr>
          <a:lstStyle/>
          <a:p>
            <a:r>
              <a:rPr lang="en-US"/>
              <a:t>Click to edit Master title style</a:t>
            </a:r>
          </a:p>
        </p:txBody>
      </p:sp>
      <p:sp>
        <p:nvSpPr>
          <p:cNvPr id="3" name="Text Placeholder 2"/>
          <p:cNvSpPr>
            <a:spLocks noGrp="1"/>
          </p:cNvSpPr>
          <p:nvPr>
            <p:ph type="body" idx="1"/>
          </p:nvPr>
        </p:nvSpPr>
        <p:spPr>
          <a:xfrm>
            <a:off x="2560320" y="8961123"/>
            <a:ext cx="46085760" cy="25345393"/>
          </a:xfrm>
          <a:prstGeom prst="rect">
            <a:avLst/>
          </a:prstGeom>
        </p:spPr>
        <p:txBody>
          <a:bodyPr vert="horz" lIns="512064" tIns="256032" rIns="512064" bIns="25603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60320" y="35595563"/>
            <a:ext cx="11948160" cy="2044700"/>
          </a:xfrm>
          <a:prstGeom prst="rect">
            <a:avLst/>
          </a:prstGeom>
        </p:spPr>
        <p:txBody>
          <a:bodyPr vert="horz" lIns="512064" tIns="256032" rIns="512064" bIns="256032" rtlCol="0" anchor="ctr"/>
          <a:lstStyle>
            <a:lvl1pPr algn="l">
              <a:defRPr sz="6700">
                <a:solidFill>
                  <a:schemeClr val="tx1">
                    <a:tint val="75000"/>
                  </a:schemeClr>
                </a:solidFill>
              </a:defRPr>
            </a:lvl1pPr>
          </a:lstStyle>
          <a:p>
            <a:fld id="{C4F614AD-F5A4-3940-87D4-1172031E7C61}" type="datetimeFigureOut">
              <a:rPr lang="en-US" smtClean="0"/>
              <a:t>4/27/2021</a:t>
            </a:fld>
            <a:endParaRPr lang="en-US"/>
          </a:p>
        </p:txBody>
      </p:sp>
      <p:sp>
        <p:nvSpPr>
          <p:cNvPr id="5" name="Footer Placeholder 4"/>
          <p:cNvSpPr>
            <a:spLocks noGrp="1"/>
          </p:cNvSpPr>
          <p:nvPr>
            <p:ph type="ftr" sz="quarter" idx="3"/>
          </p:nvPr>
        </p:nvSpPr>
        <p:spPr>
          <a:xfrm>
            <a:off x="17495520" y="35595563"/>
            <a:ext cx="16215360" cy="2044700"/>
          </a:xfrm>
          <a:prstGeom prst="rect">
            <a:avLst/>
          </a:prstGeom>
        </p:spPr>
        <p:txBody>
          <a:bodyPr vert="horz" lIns="512064" tIns="256032" rIns="512064" bIns="256032" rtlCol="0" anchor="ctr"/>
          <a:lstStyle>
            <a:lvl1pPr algn="ctr">
              <a:defRPr sz="6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35595563"/>
            <a:ext cx="11948160" cy="2044700"/>
          </a:xfrm>
          <a:prstGeom prst="rect">
            <a:avLst/>
          </a:prstGeom>
        </p:spPr>
        <p:txBody>
          <a:bodyPr vert="horz" lIns="512064" tIns="256032" rIns="512064" bIns="256032" rtlCol="0" anchor="ctr"/>
          <a:lstStyle>
            <a:lvl1pPr algn="r">
              <a:defRPr sz="6700">
                <a:solidFill>
                  <a:schemeClr val="tx1">
                    <a:tint val="75000"/>
                  </a:schemeClr>
                </a:solidFill>
              </a:defRPr>
            </a:lvl1pPr>
          </a:lstStyle>
          <a:p>
            <a:fld id="{443581D4-F1BD-9840-A13F-0578135BD8DE}" type="slidenum">
              <a:rPr lang="en-US" smtClean="0"/>
              <a:t>‹#›</a:t>
            </a:fld>
            <a:endParaRPr lang="en-US"/>
          </a:p>
        </p:txBody>
      </p:sp>
    </p:spTree>
    <p:extLst>
      <p:ext uri="{BB962C8B-B14F-4D97-AF65-F5344CB8AC3E}">
        <p14:creationId xmlns:p14="http://schemas.microsoft.com/office/powerpoint/2010/main" val="4178461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560320" rtl="0" eaLnBrk="1" latinLnBrk="0" hangingPunct="1">
        <a:spcBef>
          <a:spcPct val="0"/>
        </a:spcBef>
        <a:buNone/>
        <a:defRPr sz="24600" kern="1200">
          <a:solidFill>
            <a:schemeClr val="tx1"/>
          </a:solidFill>
          <a:latin typeface="+mj-lt"/>
          <a:ea typeface="+mj-ea"/>
          <a:cs typeface="+mj-cs"/>
        </a:defRPr>
      </a:lvl1pPr>
    </p:titleStyle>
    <p:bodyStyle>
      <a:lvl1pPr marL="1920240" indent="-1920240" algn="l" defTabSz="2560320" rtl="0" eaLnBrk="1" latinLnBrk="0" hangingPunct="1">
        <a:spcBef>
          <a:spcPct val="20000"/>
        </a:spcBef>
        <a:buFont typeface="Arial"/>
        <a:buChar char="•"/>
        <a:defRPr sz="17900" kern="1200">
          <a:solidFill>
            <a:schemeClr val="tx1"/>
          </a:solidFill>
          <a:latin typeface="+mn-lt"/>
          <a:ea typeface="+mn-ea"/>
          <a:cs typeface="+mn-cs"/>
        </a:defRPr>
      </a:lvl1pPr>
      <a:lvl2pPr marL="4160520" indent="-1600200" algn="l" defTabSz="2560320" rtl="0" eaLnBrk="1" latinLnBrk="0" hangingPunct="1">
        <a:spcBef>
          <a:spcPct val="20000"/>
        </a:spcBef>
        <a:buFont typeface="Arial"/>
        <a:buChar char="–"/>
        <a:defRPr sz="15700" kern="1200">
          <a:solidFill>
            <a:schemeClr val="tx1"/>
          </a:solidFill>
          <a:latin typeface="+mn-lt"/>
          <a:ea typeface="+mn-ea"/>
          <a:cs typeface="+mn-cs"/>
        </a:defRPr>
      </a:lvl2pPr>
      <a:lvl3pPr marL="6400800" indent="-1280160" algn="l" defTabSz="2560320" rtl="0" eaLnBrk="1" latinLnBrk="0" hangingPunct="1">
        <a:spcBef>
          <a:spcPct val="20000"/>
        </a:spcBef>
        <a:buFont typeface="Arial"/>
        <a:buChar char="•"/>
        <a:defRPr sz="13400" kern="1200">
          <a:solidFill>
            <a:schemeClr val="tx1"/>
          </a:solidFill>
          <a:latin typeface="+mn-lt"/>
          <a:ea typeface="+mn-ea"/>
          <a:cs typeface="+mn-cs"/>
        </a:defRPr>
      </a:lvl3pPr>
      <a:lvl4pPr marL="8961120" indent="-1280160" algn="l" defTabSz="2560320" rtl="0" eaLnBrk="1" latinLnBrk="0" hangingPunct="1">
        <a:spcBef>
          <a:spcPct val="20000"/>
        </a:spcBef>
        <a:buFont typeface="Arial"/>
        <a:buChar char="–"/>
        <a:defRPr sz="11200" kern="1200">
          <a:solidFill>
            <a:schemeClr val="tx1"/>
          </a:solidFill>
          <a:latin typeface="+mn-lt"/>
          <a:ea typeface="+mn-ea"/>
          <a:cs typeface="+mn-cs"/>
        </a:defRPr>
      </a:lvl4pPr>
      <a:lvl5pPr marL="11521440" indent="-1280160" algn="l" defTabSz="2560320" rtl="0" eaLnBrk="1" latinLnBrk="0" hangingPunct="1">
        <a:spcBef>
          <a:spcPct val="20000"/>
        </a:spcBef>
        <a:buFont typeface="Arial"/>
        <a:buChar char="»"/>
        <a:defRPr sz="11200" kern="1200">
          <a:solidFill>
            <a:schemeClr val="tx1"/>
          </a:solidFill>
          <a:latin typeface="+mn-lt"/>
          <a:ea typeface="+mn-ea"/>
          <a:cs typeface="+mn-cs"/>
        </a:defRPr>
      </a:lvl5pPr>
      <a:lvl6pPr marL="14081760" indent="-1280160" algn="l" defTabSz="2560320" rtl="0" eaLnBrk="1" latinLnBrk="0" hangingPunct="1">
        <a:spcBef>
          <a:spcPct val="20000"/>
        </a:spcBef>
        <a:buFont typeface="Arial"/>
        <a:buChar char="•"/>
        <a:defRPr sz="11200" kern="1200">
          <a:solidFill>
            <a:schemeClr val="tx1"/>
          </a:solidFill>
          <a:latin typeface="+mn-lt"/>
          <a:ea typeface="+mn-ea"/>
          <a:cs typeface="+mn-cs"/>
        </a:defRPr>
      </a:lvl6pPr>
      <a:lvl7pPr marL="16642080" indent="-1280160" algn="l" defTabSz="2560320" rtl="0" eaLnBrk="1" latinLnBrk="0" hangingPunct="1">
        <a:spcBef>
          <a:spcPct val="20000"/>
        </a:spcBef>
        <a:buFont typeface="Arial"/>
        <a:buChar char="•"/>
        <a:defRPr sz="11200" kern="1200">
          <a:solidFill>
            <a:schemeClr val="tx1"/>
          </a:solidFill>
          <a:latin typeface="+mn-lt"/>
          <a:ea typeface="+mn-ea"/>
          <a:cs typeface="+mn-cs"/>
        </a:defRPr>
      </a:lvl7pPr>
      <a:lvl8pPr marL="19202400" indent="-1280160" algn="l" defTabSz="2560320" rtl="0" eaLnBrk="1" latinLnBrk="0" hangingPunct="1">
        <a:spcBef>
          <a:spcPct val="20000"/>
        </a:spcBef>
        <a:buFont typeface="Arial"/>
        <a:buChar char="•"/>
        <a:defRPr sz="11200" kern="1200">
          <a:solidFill>
            <a:schemeClr val="tx1"/>
          </a:solidFill>
          <a:latin typeface="+mn-lt"/>
          <a:ea typeface="+mn-ea"/>
          <a:cs typeface="+mn-cs"/>
        </a:defRPr>
      </a:lvl8pPr>
      <a:lvl9pPr marL="21762720" indent="-1280160" algn="l" defTabSz="2560320" rtl="0" eaLnBrk="1" latinLnBrk="0" hangingPunct="1">
        <a:spcBef>
          <a:spcPct val="20000"/>
        </a:spcBef>
        <a:buFont typeface="Arial"/>
        <a:buChar char="•"/>
        <a:defRPr sz="11200" kern="1200">
          <a:solidFill>
            <a:schemeClr val="tx1"/>
          </a:solidFill>
          <a:latin typeface="+mn-lt"/>
          <a:ea typeface="+mn-ea"/>
          <a:cs typeface="+mn-cs"/>
        </a:defRPr>
      </a:lvl9pPr>
    </p:bodyStyle>
    <p:otherStyle>
      <a:defPPr>
        <a:defRPr lang="en-US"/>
      </a:defPPr>
      <a:lvl1pPr marL="0" algn="l" defTabSz="2560320" rtl="0" eaLnBrk="1" latinLnBrk="0" hangingPunct="1">
        <a:defRPr sz="10100" kern="1200">
          <a:solidFill>
            <a:schemeClr val="tx1"/>
          </a:solidFill>
          <a:latin typeface="+mn-lt"/>
          <a:ea typeface="+mn-ea"/>
          <a:cs typeface="+mn-cs"/>
        </a:defRPr>
      </a:lvl1pPr>
      <a:lvl2pPr marL="2560320" algn="l" defTabSz="2560320" rtl="0" eaLnBrk="1" latinLnBrk="0" hangingPunct="1">
        <a:defRPr sz="10100" kern="1200">
          <a:solidFill>
            <a:schemeClr val="tx1"/>
          </a:solidFill>
          <a:latin typeface="+mn-lt"/>
          <a:ea typeface="+mn-ea"/>
          <a:cs typeface="+mn-cs"/>
        </a:defRPr>
      </a:lvl2pPr>
      <a:lvl3pPr marL="5120640" algn="l" defTabSz="2560320" rtl="0" eaLnBrk="1" latinLnBrk="0" hangingPunct="1">
        <a:defRPr sz="10100" kern="1200">
          <a:solidFill>
            <a:schemeClr val="tx1"/>
          </a:solidFill>
          <a:latin typeface="+mn-lt"/>
          <a:ea typeface="+mn-ea"/>
          <a:cs typeface="+mn-cs"/>
        </a:defRPr>
      </a:lvl3pPr>
      <a:lvl4pPr marL="7680960" algn="l" defTabSz="2560320" rtl="0" eaLnBrk="1" latinLnBrk="0" hangingPunct="1">
        <a:defRPr sz="10100" kern="1200">
          <a:solidFill>
            <a:schemeClr val="tx1"/>
          </a:solidFill>
          <a:latin typeface="+mn-lt"/>
          <a:ea typeface="+mn-ea"/>
          <a:cs typeface="+mn-cs"/>
        </a:defRPr>
      </a:lvl4pPr>
      <a:lvl5pPr marL="10241280" algn="l" defTabSz="2560320" rtl="0" eaLnBrk="1" latinLnBrk="0" hangingPunct="1">
        <a:defRPr sz="10100" kern="1200">
          <a:solidFill>
            <a:schemeClr val="tx1"/>
          </a:solidFill>
          <a:latin typeface="+mn-lt"/>
          <a:ea typeface="+mn-ea"/>
          <a:cs typeface="+mn-cs"/>
        </a:defRPr>
      </a:lvl5pPr>
      <a:lvl6pPr marL="12801600" algn="l" defTabSz="2560320" rtl="0" eaLnBrk="1" latinLnBrk="0" hangingPunct="1">
        <a:defRPr sz="10100" kern="1200">
          <a:solidFill>
            <a:schemeClr val="tx1"/>
          </a:solidFill>
          <a:latin typeface="+mn-lt"/>
          <a:ea typeface="+mn-ea"/>
          <a:cs typeface="+mn-cs"/>
        </a:defRPr>
      </a:lvl6pPr>
      <a:lvl7pPr marL="15361920" algn="l" defTabSz="2560320" rtl="0" eaLnBrk="1" latinLnBrk="0" hangingPunct="1">
        <a:defRPr sz="10100" kern="1200">
          <a:solidFill>
            <a:schemeClr val="tx1"/>
          </a:solidFill>
          <a:latin typeface="+mn-lt"/>
          <a:ea typeface="+mn-ea"/>
          <a:cs typeface="+mn-cs"/>
        </a:defRPr>
      </a:lvl7pPr>
      <a:lvl8pPr marL="17922240" algn="l" defTabSz="2560320" rtl="0" eaLnBrk="1" latinLnBrk="0" hangingPunct="1">
        <a:defRPr sz="10100" kern="1200">
          <a:solidFill>
            <a:schemeClr val="tx1"/>
          </a:solidFill>
          <a:latin typeface="+mn-lt"/>
          <a:ea typeface="+mn-ea"/>
          <a:cs typeface="+mn-cs"/>
        </a:defRPr>
      </a:lvl8pPr>
      <a:lvl9pPr marL="20482560" algn="l" defTabSz="2560320" rtl="0" eaLnBrk="1" latinLnBrk="0" hangingPunct="1">
        <a:defRPr sz="10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066799" y="8305800"/>
            <a:ext cx="17068519" cy="1190917"/>
          </a:xfrm>
          <a:prstGeom prst="rect">
            <a:avLst/>
          </a:prstGeom>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Arial" panose="020B0604020202020204" pitchFamily="34" charset="0"/>
                <a:cs typeface="Arial" panose="020B0604020202020204" pitchFamily="34" charset="0"/>
              </a:rPr>
              <a:t>Abstract</a:t>
            </a:r>
            <a:endParaRPr lang="en-US" sz="6000" b="1" dirty="0">
              <a:latin typeface="Arial" panose="020B0604020202020204" pitchFamily="34" charset="0"/>
              <a:cs typeface="Arial" panose="020B0604020202020204" pitchFamily="34" charset="0"/>
            </a:endParaRPr>
          </a:p>
        </p:txBody>
      </p:sp>
      <p:sp>
        <p:nvSpPr>
          <p:cNvPr id="11" name="Rectangle 10"/>
          <p:cNvSpPr/>
          <p:nvPr/>
        </p:nvSpPr>
        <p:spPr>
          <a:xfrm>
            <a:off x="1066800" y="9449336"/>
            <a:ext cx="16992320" cy="624786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Schizophrenia is a complex </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disorder </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that arises from a combination of factors that affects the way a person behaves, thinks, and perceives. It has no cure, but it has several options for treatment including medications, psychotherapy, and education. There is little evidence of how often psychotherapy is practiced to properly treat negative symptoms. The combination of these symptoms can have an impact on the functional capacity of an individual; this means that they may have less of an ability to proceed in a typical manner in social situations, carry out and continue having a career and social life, as well as manage the stress and residual symptoms disrupting their life or their families’ lives. </a:t>
            </a:r>
            <a:endParaRPr lang="en-US" sz="4000" dirty="0">
              <a:latin typeface="Arial" panose="020B0604020202020204" pitchFamily="34" charset="0"/>
              <a:cs typeface="Arial" panose="020B0604020202020204" pitchFamily="34" charset="0"/>
            </a:endParaRPr>
          </a:p>
        </p:txBody>
      </p:sp>
      <p:sp>
        <p:nvSpPr>
          <p:cNvPr id="20" name="TextBox 19"/>
          <p:cNvSpPr txBox="1"/>
          <p:nvPr/>
        </p:nvSpPr>
        <p:spPr>
          <a:xfrm>
            <a:off x="11608981" y="4507736"/>
            <a:ext cx="27988438" cy="3300904"/>
          </a:xfrm>
          <a:prstGeom prst="rect">
            <a:avLst/>
          </a:prstGeom>
          <a:noFill/>
        </p:spPr>
        <p:txBody>
          <a:bodyPr wrap="square" rtlCol="0">
            <a:spAutoFit/>
          </a:bodyPr>
          <a:lstStyle/>
          <a:p>
            <a:pPr algn="ctr"/>
            <a:r>
              <a:rPr lang="en-US" sz="6000" b="1" dirty="0">
                <a:latin typeface="Arial" panose="020B0604020202020204" pitchFamily="34" charset="0"/>
                <a:cs typeface="Arial" panose="020B0604020202020204" pitchFamily="34" charset="0"/>
              </a:rPr>
              <a:t>Lisa Roth, MMS (c)</a:t>
            </a:r>
          </a:p>
          <a:p>
            <a:pPr algn="ctr"/>
            <a:endParaRPr lang="en-US" sz="1050" b="1" dirty="0">
              <a:latin typeface="Arial" panose="020B0604020202020204" pitchFamily="34" charset="0"/>
              <a:cs typeface="Arial" panose="020B0604020202020204" pitchFamily="34" charset="0"/>
            </a:endParaRPr>
          </a:p>
          <a:p>
            <a:pPr algn="ctr"/>
            <a:r>
              <a:rPr lang="en-US" sz="6000" b="1" dirty="0">
                <a:latin typeface="Arial" panose="020B0604020202020204" pitchFamily="34" charset="0"/>
                <a:cs typeface="Arial" panose="020B0604020202020204" pitchFamily="34" charset="0"/>
              </a:rPr>
              <a:t>Faculty Advisor: ToriAnne Yetter, PA-C</a:t>
            </a:r>
          </a:p>
          <a:p>
            <a:pPr algn="ctr"/>
            <a:endParaRPr lang="en-US" sz="1600" b="1" dirty="0">
              <a:latin typeface="Arial" panose="020B0604020202020204" pitchFamily="34" charset="0"/>
              <a:cs typeface="Arial" panose="020B0604020202020204" pitchFamily="34" charset="0"/>
            </a:endParaRPr>
          </a:p>
          <a:p>
            <a:pPr algn="ctr"/>
            <a:r>
              <a:rPr lang="en-US" sz="5400" b="1" dirty="0">
                <a:latin typeface="Arial" panose="020B0604020202020204" pitchFamily="34" charset="0"/>
                <a:cs typeface="Arial" panose="020B0604020202020204" pitchFamily="34" charset="0"/>
              </a:rPr>
              <a:t>Department of Medical Science</a:t>
            </a:r>
            <a:endParaRPr lang="en-US" sz="7200" b="1" dirty="0">
              <a:latin typeface="Arial" panose="020B0604020202020204" pitchFamily="34" charset="0"/>
              <a:cs typeface="Arial" panose="020B0604020202020204" pitchFamily="34" charset="0"/>
            </a:endParaRPr>
          </a:p>
        </p:txBody>
      </p:sp>
      <p:grpSp>
        <p:nvGrpSpPr>
          <p:cNvPr id="2" name="Group 1"/>
          <p:cNvGrpSpPr/>
          <p:nvPr/>
        </p:nvGrpSpPr>
        <p:grpSpPr>
          <a:xfrm>
            <a:off x="990600" y="15925800"/>
            <a:ext cx="17097985" cy="12135749"/>
            <a:chOff x="1133573" y="17430043"/>
            <a:chExt cx="17097985" cy="10075246"/>
          </a:xfrm>
        </p:grpSpPr>
        <p:sp>
          <p:nvSpPr>
            <p:cNvPr id="37" name="TextBox 36"/>
            <p:cNvSpPr txBox="1"/>
            <p:nvPr/>
          </p:nvSpPr>
          <p:spPr>
            <a:xfrm>
              <a:off x="1143000" y="18440399"/>
              <a:ext cx="17088558" cy="906489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r>
                <a:rPr lang="en-US" sz="4000" b="1"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Schizophrenia</a:t>
              </a:r>
            </a:p>
            <a:p>
              <a:r>
                <a:rPr lang="en-US" sz="4000" u="sng" dirty="0">
                  <a:solidFill>
                    <a:srgbClr val="000000"/>
                  </a:solidFill>
                  <a:latin typeface="Arial" panose="020B0604020202020204" pitchFamily="34" charset="0"/>
                  <a:cs typeface="Arial" panose="020B0604020202020204" pitchFamily="34" charset="0"/>
                </a:rPr>
                <a:t>Overview</a:t>
              </a:r>
            </a:p>
            <a:p>
              <a:pPr marL="457200" indent="-457200">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Abnormalities in neurotransmission- atypical number of neurotransmitters </a:t>
              </a:r>
            </a:p>
            <a:p>
              <a:pPr marL="914400" lvl="1" indent="-457200">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Serotonin and dopamine</a:t>
              </a:r>
              <a:endParaRPr lang="en-US" sz="4000" u="sng" dirty="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Can alter how an individual thinks, feels, and behaves</a:t>
              </a:r>
            </a:p>
            <a:p>
              <a:pPr marL="457200" indent="-457200">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Signs and symptoms are placed into three categories: positive, negative, and cognitive </a:t>
              </a:r>
            </a:p>
            <a:p>
              <a:pPr marL="914400" lvl="1" indent="-457200">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Positive symptoms are an extra behavior or a behavior that is not seen in healthy individuals (hallucinations, delusions, and thought disorders)</a:t>
              </a:r>
            </a:p>
            <a:p>
              <a:pPr marL="914400" lvl="1" indent="-457200">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Negative symptoms interfere with typical feelings or behaviors (</a:t>
              </a:r>
              <a:r>
                <a:rPr lang="en-US" sz="4000" dirty="0">
                  <a:latin typeface="Arial" panose="020B0604020202020204" pitchFamily="34" charset="0"/>
                  <a:cs typeface="Arial" panose="020B0604020202020204" pitchFamily="34" charset="0"/>
                </a:rPr>
                <a:t>reduced feelings of pleasure in daily life, and difficulty starting and continuing activities</a:t>
              </a:r>
              <a:r>
                <a:rPr lang="en-US" sz="4000" dirty="0">
                  <a:solidFill>
                    <a:srgbClr val="000000"/>
                  </a:solidFill>
                  <a:latin typeface="Arial" panose="020B0604020202020204" pitchFamily="34" charset="0"/>
                  <a:cs typeface="Arial" panose="020B0604020202020204" pitchFamily="34" charset="0"/>
                </a:rPr>
                <a:t>)</a:t>
              </a:r>
            </a:p>
            <a:p>
              <a:pPr marL="914400" lvl="1" indent="-457200">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Cognitive symptoms affect memory or the way of thinking</a:t>
              </a:r>
            </a:p>
            <a:p>
              <a:r>
                <a:rPr lang="en-US" sz="4000" u="sng" dirty="0">
                  <a:solidFill>
                    <a:srgbClr val="000000"/>
                  </a:solidFill>
                  <a:latin typeface="Arial" panose="020B0604020202020204" pitchFamily="34" charset="0"/>
                  <a:cs typeface="Arial" panose="020B0604020202020204" pitchFamily="34" charset="0"/>
                </a:rPr>
                <a:t>Treatment</a:t>
              </a:r>
            </a:p>
            <a:p>
              <a:pPr marL="457200" indent="-457200">
                <a:buFont typeface="Arial" panose="020B0604020202020204" pitchFamily="34" charset="0"/>
                <a:buChar char="•"/>
              </a:pPr>
              <a:r>
                <a:rPr lang="en-US" sz="4000" dirty="0">
                  <a:latin typeface="Arial" panose="020B0604020202020204" pitchFamily="34" charset="0"/>
                  <a:cs typeface="Arial" panose="020B0604020202020204" pitchFamily="34" charset="0"/>
                </a:rPr>
                <a:t>There is no definitive treatment for negative symptoms </a:t>
              </a:r>
            </a:p>
            <a:p>
              <a:pPr marL="457200" indent="-457200">
                <a:buFont typeface="Arial" panose="020B0604020202020204" pitchFamily="34" charset="0"/>
                <a:buChar char="•"/>
              </a:pPr>
              <a:r>
                <a:rPr lang="en-US" sz="4000" dirty="0">
                  <a:latin typeface="Arial" panose="020B0604020202020204" pitchFamily="34" charset="0"/>
                  <a:cs typeface="Arial" panose="020B0604020202020204" pitchFamily="34" charset="0"/>
                </a:rPr>
                <a:t>There is little evidence for improving cognitive symptoms</a:t>
              </a:r>
            </a:p>
          </p:txBody>
        </p:sp>
        <p:sp>
          <p:nvSpPr>
            <p:cNvPr id="36" name="TextBox 35"/>
            <p:cNvSpPr txBox="1"/>
            <p:nvPr/>
          </p:nvSpPr>
          <p:spPr>
            <a:xfrm>
              <a:off x="1133573" y="17430043"/>
              <a:ext cx="17068520" cy="996528"/>
            </a:xfrm>
            <a:prstGeom prst="rect">
              <a:avLst/>
            </a:prstGeom>
            <a:solidFill>
              <a:schemeClr val="accent1">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Arial" panose="020B0604020202020204" pitchFamily="34" charset="0"/>
                  <a:cs typeface="Arial" panose="020B0604020202020204" pitchFamily="34" charset="0"/>
                </a:rPr>
                <a:t>Introduction</a:t>
              </a:r>
            </a:p>
          </p:txBody>
        </p:sp>
      </p:grpSp>
      <p:sp>
        <p:nvSpPr>
          <p:cNvPr id="41" name="TextBox 40"/>
          <p:cNvSpPr txBox="1"/>
          <p:nvPr/>
        </p:nvSpPr>
        <p:spPr>
          <a:xfrm>
            <a:off x="990599" y="28264462"/>
            <a:ext cx="17095101" cy="1200329"/>
          </a:xfrm>
          <a:prstGeom prst="rect">
            <a:avLst/>
          </a:prstGeom>
          <a:solidFill>
            <a:schemeClr val="accent1">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Arial" panose="020B0604020202020204" pitchFamily="34" charset="0"/>
                <a:cs typeface="Arial" panose="020B0604020202020204" pitchFamily="34" charset="0"/>
              </a:rPr>
              <a:t>Methods</a:t>
            </a:r>
          </a:p>
        </p:txBody>
      </p:sp>
      <p:sp>
        <p:nvSpPr>
          <p:cNvPr id="42" name="Rectangle 41"/>
          <p:cNvSpPr/>
          <p:nvPr/>
        </p:nvSpPr>
        <p:spPr>
          <a:xfrm>
            <a:off x="1000026" y="29520654"/>
            <a:ext cx="17068521" cy="8731745"/>
          </a:xfrm>
          <a:prstGeom prst="rect">
            <a:avLst/>
          </a:prstGeom>
        </p:spPr>
        <p:style>
          <a:lnRef idx="1">
            <a:schemeClr val="accent1"/>
          </a:lnRef>
          <a:fillRef idx="2">
            <a:schemeClr val="accent1"/>
          </a:fillRef>
          <a:effectRef idx="1">
            <a:schemeClr val="accent1"/>
          </a:effectRef>
          <a:fontRef idx="minor">
            <a:schemeClr val="dk1"/>
          </a:fontRef>
        </p:style>
        <p:txBody>
          <a:bodyPr wrap="square">
            <a:noAutofit/>
          </a:bodyPr>
          <a:lstStyle/>
          <a:p>
            <a:pPr marR="0" lvl="0" indent="-342900">
              <a:buFont typeface="Symbol"/>
              <a:buChar char=""/>
            </a:pPr>
            <a:r>
              <a:rPr lang="en-US" sz="4000" dirty="0">
                <a:latin typeface="Arial" panose="020B0604020202020204" pitchFamily="34" charset="0"/>
                <a:ea typeface="Calibri"/>
                <a:cs typeface="Arial" panose="020B0604020202020204" pitchFamily="34" charset="0"/>
              </a:rPr>
              <a:t>Literature search done in November 2019 using</a:t>
            </a:r>
          </a:p>
          <a:p>
            <a:pPr marL="2560320" lvl="2" indent="-342900">
              <a:buFont typeface="Symbol"/>
              <a:buChar char=""/>
            </a:pPr>
            <a:r>
              <a:rPr lang="en-US" sz="4000" dirty="0">
                <a:latin typeface="Arial" panose="020B0604020202020204" pitchFamily="34" charset="0"/>
                <a:ea typeface="Calibri"/>
                <a:cs typeface="Arial" panose="020B0604020202020204" pitchFamily="34" charset="0"/>
              </a:rPr>
              <a:t>PubMed</a:t>
            </a:r>
          </a:p>
          <a:p>
            <a:pPr marL="2560320" lvl="2" indent="-342900">
              <a:buFont typeface="Symbol"/>
              <a:buChar char=""/>
            </a:pPr>
            <a:r>
              <a:rPr lang="en-US" sz="4000" dirty="0">
                <a:latin typeface="Arial" panose="020B0604020202020204" pitchFamily="34" charset="0"/>
                <a:ea typeface="Calibri"/>
                <a:cs typeface="Arial" panose="020B0604020202020204" pitchFamily="34" charset="0"/>
              </a:rPr>
              <a:t>EBSCO</a:t>
            </a:r>
          </a:p>
          <a:p>
            <a:pPr marL="2560320" lvl="2" indent="-342900">
              <a:buFont typeface="Symbol"/>
              <a:buChar char=""/>
            </a:pPr>
            <a:r>
              <a:rPr lang="en-US" sz="4000" dirty="0">
                <a:latin typeface="Arial" panose="020B0604020202020204" pitchFamily="34" charset="0"/>
                <a:ea typeface="Calibri"/>
                <a:cs typeface="Arial" panose="020B0604020202020204" pitchFamily="34" charset="0"/>
              </a:rPr>
              <a:t>Google Scholar</a:t>
            </a:r>
          </a:p>
          <a:p>
            <a:pPr marR="0" lvl="0" indent="-342900">
              <a:buFont typeface="Symbol"/>
              <a:buChar char=""/>
            </a:pPr>
            <a:r>
              <a:rPr lang="en-US" sz="4000" dirty="0">
                <a:latin typeface="Arial" panose="020B0604020202020204" pitchFamily="34" charset="0"/>
                <a:cs typeface="Arial" panose="020B0604020202020204" pitchFamily="34" charset="0"/>
              </a:rPr>
              <a:t>Search terms</a:t>
            </a:r>
          </a:p>
          <a:p>
            <a:pPr marL="2560320" lvl="2" indent="-342900">
              <a:buFont typeface="Symbol"/>
              <a:buChar char=""/>
            </a:pPr>
            <a:r>
              <a:rPr lang="en-US" sz="4000" dirty="0">
                <a:effectLst/>
                <a:latin typeface="Arial" panose="020B0604020202020204" pitchFamily="34" charset="0"/>
                <a:ea typeface="Calibri" panose="020F0502020204030204" pitchFamily="34" charset="0"/>
                <a:cs typeface="Arial" panose="020B0604020202020204" pitchFamily="34" charset="0"/>
              </a:rPr>
              <a:t>“schizophrenia AND psychosocial therapy”</a:t>
            </a:r>
            <a:endParaRPr lang="en-US" sz="4000" dirty="0">
              <a:latin typeface="Arial" panose="020B0604020202020204" pitchFamily="34" charset="0"/>
              <a:cs typeface="Arial" panose="020B0604020202020204" pitchFamily="34" charset="0"/>
            </a:endParaRPr>
          </a:p>
          <a:p>
            <a:pPr marR="0" lvl="0" indent="-342900">
              <a:buFont typeface="Symbol"/>
              <a:buChar char=""/>
            </a:pPr>
            <a:r>
              <a:rPr lang="en-US" sz="4000" dirty="0">
                <a:latin typeface="Arial" panose="020B0604020202020204" pitchFamily="34" charset="0"/>
                <a:cs typeface="Arial" panose="020B0604020202020204" pitchFamily="34" charset="0"/>
              </a:rPr>
              <a:t>Exclusion Criteria</a:t>
            </a:r>
          </a:p>
          <a:p>
            <a:pPr lvl="1" indent="-514350">
              <a:buAutoNum type="arabicPeriod"/>
            </a:pPr>
            <a:r>
              <a:rPr lang="en-US" sz="4000" dirty="0">
                <a:effectLst/>
                <a:latin typeface="Arial" panose="020B0604020202020204" pitchFamily="34" charset="0"/>
                <a:ea typeface="Calibri" panose="020F0502020204030204" pitchFamily="34" charset="0"/>
                <a:cs typeface="Arial" panose="020B0604020202020204" pitchFamily="34" charset="0"/>
              </a:rPr>
              <a:t>Studies that were a systematic review </a:t>
            </a:r>
          </a:p>
          <a:p>
            <a:pPr lvl="1" indent="-514350">
              <a:buAutoNum type="arabicPeriod"/>
            </a:pPr>
            <a:r>
              <a:rPr lang="en-US" sz="4000" dirty="0">
                <a:effectLst/>
                <a:latin typeface="Arial" panose="020B0604020202020204" pitchFamily="34" charset="0"/>
                <a:ea typeface="Calibri" panose="020F0502020204030204" pitchFamily="34" charset="0"/>
                <a:cs typeface="Arial" panose="020B0604020202020204" pitchFamily="34" charset="0"/>
              </a:rPr>
              <a:t>Studies that involved animals </a:t>
            </a:r>
          </a:p>
          <a:p>
            <a:pPr lvl="1" indent="-514350">
              <a:buAutoNum type="arabicPeriod"/>
            </a:pPr>
            <a:r>
              <a:rPr lang="en-US" sz="4000" dirty="0">
                <a:effectLst/>
                <a:latin typeface="Arial" panose="020B0604020202020204" pitchFamily="34" charset="0"/>
                <a:ea typeface="Calibri" panose="020F0502020204030204" pitchFamily="34" charset="0"/>
                <a:cs typeface="Arial" panose="020B0604020202020204" pitchFamily="34" charset="0"/>
              </a:rPr>
              <a:t>Studies that did not include a clinical trial </a:t>
            </a:r>
          </a:p>
          <a:p>
            <a:pPr lvl="1" indent="-514350">
              <a:buAutoNum type="arabicPeriod"/>
            </a:pPr>
            <a:r>
              <a:rPr lang="en-US" sz="4000" dirty="0">
                <a:effectLst/>
                <a:latin typeface="Arial" panose="020B0604020202020204" pitchFamily="34" charset="0"/>
                <a:ea typeface="Calibri" panose="020F0502020204030204" pitchFamily="34" charset="0"/>
                <a:cs typeface="Arial" panose="020B0604020202020204" pitchFamily="34" charset="0"/>
              </a:rPr>
              <a:t>Studies that were not related to the specific topic of this search </a:t>
            </a:r>
          </a:p>
          <a:p>
            <a:pPr lvl="1" indent="-514350">
              <a:buAutoNum type="arabicPeriod"/>
            </a:pPr>
            <a:r>
              <a:rPr lang="en-US" sz="4000" dirty="0">
                <a:effectLst/>
                <a:latin typeface="Arial" panose="020B0604020202020204" pitchFamily="34" charset="0"/>
                <a:ea typeface="Calibri" panose="020F0502020204030204" pitchFamily="34" charset="0"/>
                <a:cs typeface="Arial" panose="020B0604020202020204" pitchFamily="34" charset="0"/>
              </a:rPr>
              <a:t>Studies that were ongoing </a:t>
            </a:r>
          </a:p>
          <a:p>
            <a:pPr lvl="1" indent="-514350">
              <a:buAutoNum type="arabicPeriod"/>
            </a:pPr>
            <a:r>
              <a:rPr lang="en-US" sz="4000" dirty="0">
                <a:effectLst/>
                <a:latin typeface="Arial" panose="020B0604020202020204" pitchFamily="34" charset="0"/>
                <a:ea typeface="Calibri" panose="020F0502020204030204" pitchFamily="34" charset="0"/>
                <a:cs typeface="Arial" panose="020B0604020202020204" pitchFamily="34" charset="0"/>
              </a:rPr>
              <a:t>Studies that specifically looked at adolescent age onset of schizophrenia. </a:t>
            </a:r>
            <a:endParaRPr lang="en-US" sz="4000" dirty="0">
              <a:latin typeface="Arial" panose="020B0604020202020204" pitchFamily="34" charset="0"/>
              <a:ea typeface="Calibri"/>
              <a:cs typeface="Arial" panose="020B0604020202020204" pitchFamily="34" charset="0"/>
            </a:endParaRPr>
          </a:p>
          <a:p>
            <a:pPr marL="342900" marR="0" lvl="0" indent="-342900">
              <a:spcBef>
                <a:spcPts val="0"/>
              </a:spcBef>
              <a:spcAft>
                <a:spcPts val="0"/>
              </a:spcAft>
              <a:buFont typeface="Symbol"/>
              <a:buChar char=""/>
            </a:pPr>
            <a:endParaRPr lang="en-US" sz="4000" dirty="0">
              <a:latin typeface="Arial" panose="020B0604020202020204" pitchFamily="34" charset="0"/>
              <a:cs typeface="Arial" panose="020B0604020202020204" pitchFamily="34" charset="0"/>
            </a:endParaRPr>
          </a:p>
          <a:p>
            <a:pPr marL="342900" marR="0" lvl="0" indent="-342900">
              <a:spcBef>
                <a:spcPts val="0"/>
              </a:spcBef>
              <a:spcAft>
                <a:spcPts val="0"/>
              </a:spcAft>
              <a:buFont typeface="Symbol"/>
              <a:buChar char=""/>
            </a:pPr>
            <a:endParaRPr lang="en-US" sz="4000" dirty="0">
              <a:latin typeface="Arial" panose="020B0604020202020204" pitchFamily="34" charset="0"/>
              <a:ea typeface="Calibri"/>
              <a:cs typeface="Arial" panose="020B0604020202020204" pitchFamily="34" charset="0"/>
            </a:endParaRPr>
          </a:p>
        </p:txBody>
      </p:sp>
      <p:sp>
        <p:nvSpPr>
          <p:cNvPr id="49" name="TextBox 48"/>
          <p:cNvSpPr txBox="1"/>
          <p:nvPr/>
        </p:nvSpPr>
        <p:spPr>
          <a:xfrm>
            <a:off x="33147000" y="9601200"/>
            <a:ext cx="16916400" cy="597221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a:lnSpc>
                <a:spcPct val="107000"/>
              </a:lnSpc>
              <a:spcBef>
                <a:spcPts val="600"/>
              </a:spcBef>
              <a:spcAft>
                <a:spcPts val="600"/>
              </a:spcAft>
            </a:pPr>
            <a:r>
              <a:rPr lang="en-US" sz="4000" dirty="0">
                <a:effectLst/>
                <a:latin typeface="Arial" panose="020B0604020202020204" pitchFamily="34" charset="0"/>
                <a:ea typeface="Calibri" panose="020F0502020204030204" pitchFamily="34" charset="0"/>
                <a:cs typeface="Arial" panose="020B0604020202020204" pitchFamily="34" charset="0"/>
              </a:rPr>
              <a:t>Most of the studies found psychosocial therapy to be beneficial for quality of life. Outcome measures were varied among the studies, with Brief Psychiatric Rating Scale (BPRS), Wing Negative Symptom Scale (WNSS), Positive and Negative Syndrome Scale (PANSS), and Global Assessment of Functioning Scale being the most commonly used. The use of seven unique forms of psychosocial therapy makes it difficult to translate into real world clinical changes. However, these studies may allow for a more general approach to treatment with further studies providing more evidence on a step-wise approach. </a:t>
            </a:r>
            <a:endParaRPr lang="en-US" altLang="en-US" sz="8000" b="1" u="sng" dirty="0">
              <a:latin typeface="Arial" panose="020B0604020202020204" pitchFamily="34" charset="0"/>
              <a:cs typeface="Arial" panose="020B0604020202020204" pitchFamily="34" charset="0"/>
            </a:endParaRPr>
          </a:p>
        </p:txBody>
      </p:sp>
      <p:sp>
        <p:nvSpPr>
          <p:cNvPr id="58" name="TextBox 57"/>
          <p:cNvSpPr txBox="1"/>
          <p:nvPr/>
        </p:nvSpPr>
        <p:spPr>
          <a:xfrm>
            <a:off x="33147000" y="8305800"/>
            <a:ext cx="16916400" cy="1200329"/>
          </a:xfrm>
          <a:prstGeom prst="rect">
            <a:avLst/>
          </a:prstGeom>
          <a:solidFill>
            <a:srgbClr val="95B3D7"/>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Arial" panose="020B0604020202020204" pitchFamily="34" charset="0"/>
                <a:cs typeface="Arial" panose="020B0604020202020204" pitchFamily="34" charset="0"/>
              </a:rPr>
              <a:t>Discussion </a:t>
            </a:r>
          </a:p>
        </p:txBody>
      </p:sp>
      <p:pic>
        <p:nvPicPr>
          <p:cNvPr id="27" name="Picture 26" descr="au_logo_4C_castle_f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3412015"/>
            <a:ext cx="10287000" cy="4005072"/>
          </a:xfrm>
          <a:prstGeom prst="rect">
            <a:avLst/>
          </a:prstGeom>
        </p:spPr>
      </p:pic>
      <p:sp>
        <p:nvSpPr>
          <p:cNvPr id="23" name="TextBox 22"/>
          <p:cNvSpPr txBox="1"/>
          <p:nvPr/>
        </p:nvSpPr>
        <p:spPr>
          <a:xfrm>
            <a:off x="18525744" y="17907000"/>
            <a:ext cx="14154912" cy="590931"/>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nSpc>
                <a:spcPct val="90000"/>
              </a:lnSpc>
            </a:pPr>
            <a:r>
              <a:rPr lang="en-US" sz="3600" dirty="0">
                <a:latin typeface="Arial" panose="020B0604020202020204" pitchFamily="34" charset="0"/>
                <a:cs typeface="Arial" panose="020B0604020202020204" pitchFamily="34" charset="0"/>
              </a:rPr>
              <a:t>Table 1. Comparison of Results</a:t>
            </a:r>
          </a:p>
        </p:txBody>
      </p:sp>
      <p:sp>
        <p:nvSpPr>
          <p:cNvPr id="45" name="TextBox 44"/>
          <p:cNvSpPr txBox="1"/>
          <p:nvPr/>
        </p:nvSpPr>
        <p:spPr>
          <a:xfrm>
            <a:off x="18516600" y="8305800"/>
            <a:ext cx="14173200" cy="1200329"/>
          </a:xfrm>
          <a:prstGeom prst="rect">
            <a:avLst/>
          </a:prstGeom>
          <a:solidFill>
            <a:schemeClr val="accent1">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Arial" panose="020B0604020202020204" pitchFamily="34" charset="0"/>
                <a:cs typeface="Arial" panose="020B0604020202020204" pitchFamily="34" charset="0"/>
              </a:rPr>
              <a:t>Results </a:t>
            </a:r>
          </a:p>
        </p:txBody>
      </p:sp>
      <p:sp>
        <p:nvSpPr>
          <p:cNvPr id="86" name="TextBox 85"/>
          <p:cNvSpPr txBox="1"/>
          <p:nvPr/>
        </p:nvSpPr>
        <p:spPr>
          <a:xfrm>
            <a:off x="33129847" y="26517600"/>
            <a:ext cx="16916400" cy="1076903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dirty="0">
                <a:latin typeface="Arial" panose="020B0604020202020204" pitchFamily="34" charset="0"/>
                <a:cs typeface="Arial" panose="020B0604020202020204" pitchFamily="34" charset="0"/>
              </a:rPr>
              <a:t>References:</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200000"/>
              </a:lnSpc>
              <a:spcBef>
                <a:spcPts val="0"/>
              </a:spcBef>
              <a:spcAft>
                <a:spcPts val="0"/>
              </a:spcAft>
              <a:buFont typeface="+mj-lt"/>
              <a:buAutoNum type="arabicPeriod"/>
            </a:pP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Eack</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SM,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Mesholam</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-Gately RI, Greenwald DP, Hogarty SS,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Keshavan</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MS. Negative symptom improvement during cognitive rehabilitation: Results from a 2-year trial of Cognitive Enhancement Therapy. </a:t>
            </a:r>
            <a:r>
              <a:rPr lang="en-US" sz="2000" i="1" dirty="0">
                <a:effectLst/>
                <a:latin typeface="Arial" panose="020B0604020202020204" pitchFamily="34" charset="0"/>
                <a:ea typeface="Calibri" panose="020F0502020204030204" pitchFamily="34" charset="0"/>
                <a:cs typeface="Arial" panose="020B0604020202020204" pitchFamily="34" charset="0"/>
              </a:rPr>
              <a:t>Psychiatry Research</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2013;209(1):21-26. doi:10.1016/j.psychres.2013.03.020.</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200000"/>
              </a:lnSpc>
              <a:spcBef>
                <a:spcPts val="0"/>
              </a:spcBef>
              <a:spcAft>
                <a:spcPts val="0"/>
              </a:spcAft>
              <a:buFont typeface="+mj-lt"/>
              <a:buAutoNum type="arabicPeriod"/>
            </a:pP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Gaughran</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F, Stahl D, Ismail K, et al.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Randomised</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control trial of the effectiveness of an integrated psychosocial health promotion intervention aimed at improving health and reducing substance use in established psychosis (IMPaCT). </a:t>
            </a:r>
            <a:r>
              <a:rPr lang="en-US"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BMC Psychiatry</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2017;17(1). doi:10.1186/s12888-017-1571-0.</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200000"/>
              </a:lnSpc>
              <a:spcBef>
                <a:spcPts val="0"/>
              </a:spcBef>
              <a:spcAft>
                <a:spcPts val="0"/>
              </a:spcAft>
              <a:buFont typeface="+mj-lt"/>
              <a:buAutoNum type="arabicPeriod"/>
            </a:pP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Hogarty GE, Greenwald DP,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Eack</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SM. Durability and Mechanism of Effects of Cognitive Enhancement Therapy. </a:t>
            </a:r>
            <a:r>
              <a:rPr lang="en-US" sz="2000" i="1" dirty="0">
                <a:effectLst/>
                <a:latin typeface="Arial" panose="020B0604020202020204" pitchFamily="34" charset="0"/>
                <a:ea typeface="Calibri" panose="020F0502020204030204" pitchFamily="34" charset="0"/>
                <a:cs typeface="Arial" panose="020B0604020202020204" pitchFamily="34" charset="0"/>
              </a:rPr>
              <a:t>Psychiatric Services</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2006;57(12):1751-1757. doi:10.1176/appi.ps.57.12.1751.</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200000"/>
              </a:lnSpc>
              <a:spcBef>
                <a:spcPts val="0"/>
              </a:spcBef>
              <a:spcAft>
                <a:spcPts val="0"/>
              </a:spcAft>
              <a:buFont typeface="+mj-lt"/>
              <a:buAutoNum type="arabicPeriod"/>
            </a:pP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Inchausti F, García-Poveda NV, Ballesteros-</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Prados</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et al. The Effects of Metacognition-Oriented Social Skills Training on Psychosocial Outcome in Schizophrenia-Spectrum Disorders: A Randomized Controlled Trial. </a:t>
            </a:r>
            <a:r>
              <a:rPr lang="en-US"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Schizophrenia Bulletin</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2017;44(6):1235-1244. doi:10.1093/</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schbul</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/sbx168.</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200000"/>
              </a:lnSpc>
              <a:spcBef>
                <a:spcPts val="0"/>
              </a:spcBef>
              <a:spcAft>
                <a:spcPts val="0"/>
              </a:spcAft>
              <a:buFont typeface="+mj-lt"/>
              <a:buAutoNum type="arabicPeriod"/>
            </a:pP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Kurtz MM,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Mueser</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KT,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Thime</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WR,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Corbera</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 Wexler BE. Social skills training and computer-assisted cognitive remediation in schizophrenia. </a:t>
            </a:r>
            <a:r>
              <a:rPr lang="en-US"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Schizophrenia Research</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2015;162(1-3):35-41. doi:10.1016/j.schres.2015.01.020.</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200000"/>
              </a:lnSpc>
              <a:spcBef>
                <a:spcPts val="0"/>
              </a:spcBef>
              <a:spcAft>
                <a:spcPts val="0"/>
              </a:spcAft>
              <a:buFont typeface="+mj-lt"/>
              <a:buAutoNum type="arabicPeriod"/>
            </a:pP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Li J, Huang Y-G, Ran M-S, et al. Community-based comprehensive intervention for people with schizophrenia in Guangzhou, China: Effects on clinical symptoms, social functioning, internalized stigma and discrimination. </a:t>
            </a:r>
            <a:r>
              <a:rPr lang="en-US"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Asian Journal of Psychiatry</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2018;34:21-30. doi:10.1016/j.ajp.2018.04.017.</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200000"/>
              </a:lnSpc>
              <a:spcBef>
                <a:spcPts val="0"/>
              </a:spcBef>
              <a:spcAft>
                <a:spcPts val="800"/>
              </a:spcAft>
              <a:buFont typeface="+mj-lt"/>
              <a:buAutoNum type="arabicPeriod"/>
            </a:pP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Schaub A,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Mueser</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KT, Werder TV, Engel R,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Möller</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H-J,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Falkai</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 A Randomized Controlled Trial of Group Coping-Oriented Therapy vs Supportive Therapy in Schizophrenia: Results of a 2-Year Follow-up. </a:t>
            </a:r>
            <a:r>
              <a:rPr lang="en-US"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Schizophrenia Bulletin</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2016;42(suppl 1). doi:10.1093/</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schbul</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/sbw032.</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9" name="TextBox 18"/>
          <p:cNvSpPr txBox="1"/>
          <p:nvPr/>
        </p:nvSpPr>
        <p:spPr>
          <a:xfrm>
            <a:off x="6248400" y="698480"/>
            <a:ext cx="39202002" cy="3416320"/>
          </a:xfrm>
          <a:prstGeom prst="rect">
            <a:avLst/>
          </a:prstGeom>
          <a:noFill/>
        </p:spPr>
        <p:txBody>
          <a:bodyPr wrap="square" rtlCol="0">
            <a:spAutoFit/>
          </a:bodyPr>
          <a:lstStyle/>
          <a:p>
            <a:pPr algn="ctr"/>
            <a:r>
              <a:rPr lang="en-US" sz="7200" b="1" dirty="0">
                <a:latin typeface="Arial" panose="020B0604020202020204" pitchFamily="34" charset="0"/>
                <a:cs typeface="Arial" panose="020B0604020202020204" pitchFamily="34" charset="0"/>
              </a:rPr>
              <a:t>The Efficacy of Combination of Psychosocial Interventions and Pharmacotherapeutic Intervention compared to Standard Care in Patients age 16-40 Diagnosed with Schizophrenia When Looking at Functional Capacity</a:t>
            </a:r>
          </a:p>
        </p:txBody>
      </p:sp>
      <p:grpSp>
        <p:nvGrpSpPr>
          <p:cNvPr id="4" name="Group 3"/>
          <p:cNvGrpSpPr/>
          <p:nvPr/>
        </p:nvGrpSpPr>
        <p:grpSpPr>
          <a:xfrm>
            <a:off x="33137868" y="15849600"/>
            <a:ext cx="16925532" cy="10305413"/>
            <a:chOff x="33137868" y="19656832"/>
            <a:chExt cx="16925532" cy="10305413"/>
          </a:xfrm>
        </p:grpSpPr>
        <p:sp>
          <p:nvSpPr>
            <p:cNvPr id="38" name="TextBox 37"/>
            <p:cNvSpPr txBox="1"/>
            <p:nvPr/>
          </p:nvSpPr>
          <p:spPr>
            <a:xfrm>
              <a:off x="33147000" y="20778192"/>
              <a:ext cx="16916400" cy="918405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en-US" sz="4000" dirty="0">
                <a:latin typeface="Arial" panose="020B0604020202020204" pitchFamily="34" charset="0"/>
                <a:cs typeface="Arial" panose="020B0604020202020204" pitchFamily="34" charset="0"/>
              </a:endParaRPr>
            </a:p>
            <a:p>
              <a:pPr marL="571500" marR="0" indent="-571500">
                <a:lnSpc>
                  <a:spcPct val="107000"/>
                </a:lnSpc>
                <a:spcBef>
                  <a:spcPts val="600"/>
                </a:spcBef>
                <a:spcAft>
                  <a:spcPts val="600"/>
                </a:spcAft>
                <a:buFont typeface="Arial" panose="020B0604020202020204" pitchFamily="34" charset="0"/>
                <a:buChar char="•"/>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S</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tudies were statistically significant, with the current amount of research and data, there is not enough evidence to change clinical practice to provide a higher quality of life and healthier lifestyle</a:t>
              </a:r>
            </a:p>
            <a:p>
              <a:pPr marL="571500" marR="0" indent="-571500">
                <a:lnSpc>
                  <a:spcPct val="107000"/>
                </a:lnSpc>
                <a:spcBef>
                  <a:spcPts val="600"/>
                </a:spcBef>
                <a:spcAft>
                  <a:spcPts val="600"/>
                </a:spcAft>
                <a:buFont typeface="Arial" panose="020B0604020202020204" pitchFamily="34" charset="0"/>
                <a:buChar char="•"/>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More inclusive studies must be done looking at all the approaches that were reviewed here to provide a more rounded approach to treatment instead of the seven unique interventions</a:t>
              </a:r>
            </a:p>
            <a:p>
              <a:pPr marL="571500" marR="0" indent="-571500">
                <a:lnSpc>
                  <a:spcPct val="107000"/>
                </a:lnSpc>
                <a:spcBef>
                  <a:spcPts val="600"/>
                </a:spcBef>
                <a:spcAft>
                  <a:spcPts val="600"/>
                </a:spcAft>
                <a:buFont typeface="Arial" panose="020B0604020202020204" pitchFamily="34" charset="0"/>
                <a:buChar char="•"/>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M</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ore research needs to be done that specifically looks at functional capacity instead of just treating the negative symptoms</a:t>
              </a:r>
            </a:p>
            <a:p>
              <a:pPr marL="571500" marR="0" indent="-571500">
                <a:lnSpc>
                  <a:spcPct val="107000"/>
                </a:lnSpc>
                <a:spcBef>
                  <a:spcPts val="600"/>
                </a:spcBef>
                <a:spcAft>
                  <a:spcPts val="600"/>
                </a:spcAft>
                <a:buFont typeface="Arial" panose="020B0604020202020204" pitchFamily="34" charset="0"/>
                <a:buChar char="•"/>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Although this review has found that no standard can be set as of yet; providers should continue to remain informed on the progression of treatments for schizophrenia</a:t>
              </a:r>
              <a:endParaRPr lang="en-US" sz="4000" dirty="0">
                <a:latin typeface="Arial" panose="020B0604020202020204" pitchFamily="34" charset="0"/>
                <a:cs typeface="Arial" panose="020B0604020202020204" pitchFamily="34" charset="0"/>
              </a:endParaRPr>
            </a:p>
            <a:p>
              <a:endParaRPr lang="en-US" sz="4000" dirty="0">
                <a:latin typeface="Arial" panose="020B0604020202020204" pitchFamily="34" charset="0"/>
                <a:cs typeface="Arial" panose="020B0604020202020204" pitchFamily="34" charset="0"/>
              </a:endParaRPr>
            </a:p>
          </p:txBody>
        </p:sp>
        <p:sp>
          <p:nvSpPr>
            <p:cNvPr id="39" name="TextBox 38"/>
            <p:cNvSpPr txBox="1"/>
            <p:nvPr/>
          </p:nvSpPr>
          <p:spPr>
            <a:xfrm>
              <a:off x="33137868" y="19656832"/>
              <a:ext cx="16916400" cy="1200329"/>
            </a:xfrm>
            <a:prstGeom prst="rect">
              <a:avLst/>
            </a:prstGeom>
            <a:solidFill>
              <a:srgbClr val="95B3D7"/>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Arial" panose="020B0604020202020204" pitchFamily="34" charset="0"/>
                  <a:cs typeface="Arial" panose="020B0604020202020204" pitchFamily="34" charset="0"/>
                </a:rPr>
                <a:t>Conclusion</a:t>
              </a:r>
            </a:p>
          </p:txBody>
        </p:sp>
      </p:grpSp>
      <p:sp>
        <p:nvSpPr>
          <p:cNvPr id="52" name="Rectangle 51"/>
          <p:cNvSpPr/>
          <p:nvPr/>
        </p:nvSpPr>
        <p:spPr>
          <a:xfrm>
            <a:off x="18545797" y="9580995"/>
            <a:ext cx="14134859" cy="769441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4000" dirty="0">
                <a:solidFill>
                  <a:schemeClr val="tx1"/>
                </a:solidFill>
                <a:latin typeface="Arial" panose="020B0604020202020204" pitchFamily="34" charset="0"/>
                <a:cs typeface="Arial" panose="020B0604020202020204" pitchFamily="34" charset="0"/>
              </a:rPr>
              <a:t>The seven studies chosen for this analysis show evidence that psychosocial therapy is effective for treating schizophrenia to provide for a higher quality of life. The studies found no negative or unforeseen effects associated with the treatments. Overall, the results show that further research should be done on these psychosocial interventions for the treatment of schizophrenia. Most of the studies were not generalizable out of the research setting because they did not all include socioeconomic level, race, and location that were evenly spread amongst the different areas. More studies should be done to include a more diverse group when considering cultural backgrounds and family support systems. </a:t>
            </a:r>
            <a:endParaRPr lang="en-US" sz="4000" dirty="0">
              <a:latin typeface="Arial" panose="020B0604020202020204" pitchFamily="34" charset="0"/>
              <a:cs typeface="Arial" panose="020B0604020202020204" pitchFamily="34" charset="0"/>
            </a:endParaRPr>
          </a:p>
        </p:txBody>
      </p:sp>
      <p:graphicFrame>
        <p:nvGraphicFramePr>
          <p:cNvPr id="28" name="Table 27">
            <a:extLst>
              <a:ext uri="{FF2B5EF4-FFF2-40B4-BE49-F238E27FC236}">
                <a16:creationId xmlns:a16="http://schemas.microsoft.com/office/drawing/2014/main" id="{36A66BA9-2D0E-4D68-A787-B9D24AD7B250}"/>
              </a:ext>
            </a:extLst>
          </p:cNvPr>
          <p:cNvGraphicFramePr>
            <a:graphicFrameLocks noGrp="1"/>
          </p:cNvGraphicFramePr>
          <p:nvPr>
            <p:extLst>
              <p:ext uri="{D42A27DB-BD31-4B8C-83A1-F6EECF244321}">
                <p14:modId xmlns:p14="http://schemas.microsoft.com/office/powerpoint/2010/main" val="147383212"/>
              </p:ext>
            </p:extLst>
          </p:nvPr>
        </p:nvGraphicFramePr>
        <p:xfrm>
          <a:off x="18525744" y="18516600"/>
          <a:ext cx="14164060" cy="11312615"/>
        </p:xfrm>
        <a:graphic>
          <a:graphicData uri="http://schemas.openxmlformats.org/drawingml/2006/table">
            <a:tbl>
              <a:tblPr/>
              <a:tblGrid>
                <a:gridCol w="2802710">
                  <a:extLst>
                    <a:ext uri="{9D8B030D-6E8A-4147-A177-3AD203B41FA5}">
                      <a16:colId xmlns:a16="http://schemas.microsoft.com/office/drawing/2014/main" val="835044128"/>
                    </a:ext>
                  </a:extLst>
                </a:gridCol>
                <a:gridCol w="2272270">
                  <a:extLst>
                    <a:ext uri="{9D8B030D-6E8A-4147-A177-3AD203B41FA5}">
                      <a16:colId xmlns:a16="http://schemas.microsoft.com/office/drawing/2014/main" val="1817667256"/>
                    </a:ext>
                  </a:extLst>
                </a:gridCol>
                <a:gridCol w="2272270">
                  <a:extLst>
                    <a:ext uri="{9D8B030D-6E8A-4147-A177-3AD203B41FA5}">
                      <a16:colId xmlns:a16="http://schemas.microsoft.com/office/drawing/2014/main" val="2045146712"/>
                    </a:ext>
                  </a:extLst>
                </a:gridCol>
                <a:gridCol w="2272270">
                  <a:extLst>
                    <a:ext uri="{9D8B030D-6E8A-4147-A177-3AD203B41FA5}">
                      <a16:colId xmlns:a16="http://schemas.microsoft.com/office/drawing/2014/main" val="1435394408"/>
                    </a:ext>
                  </a:extLst>
                </a:gridCol>
                <a:gridCol w="2272270">
                  <a:extLst>
                    <a:ext uri="{9D8B030D-6E8A-4147-A177-3AD203B41FA5}">
                      <a16:colId xmlns:a16="http://schemas.microsoft.com/office/drawing/2014/main" val="1198652158"/>
                    </a:ext>
                  </a:extLst>
                </a:gridCol>
                <a:gridCol w="2272270">
                  <a:extLst>
                    <a:ext uri="{9D8B030D-6E8A-4147-A177-3AD203B41FA5}">
                      <a16:colId xmlns:a16="http://schemas.microsoft.com/office/drawing/2014/main" val="2697421375"/>
                    </a:ext>
                  </a:extLst>
                </a:gridCol>
              </a:tblGrid>
              <a:tr h="2503514">
                <a:tc>
                  <a:txBody>
                    <a:bodyPr/>
                    <a:lstStyle/>
                    <a:p>
                      <a:pPr marL="0" marR="0" algn="ctr">
                        <a:lnSpc>
                          <a:spcPct val="107000"/>
                        </a:lnSpc>
                        <a:spcBef>
                          <a:spcPts val="0"/>
                        </a:spcBef>
                        <a:spcAft>
                          <a:spcPts val="800"/>
                        </a:spcAft>
                      </a:pPr>
                      <a:r>
                        <a:rPr lang="en-US"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Study</a:t>
                      </a:r>
                      <a:endParaRPr lang="en-US" sz="3600" dirty="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07000"/>
                        </a:lnSpc>
                        <a:spcBef>
                          <a:spcPts val="0"/>
                        </a:spcBef>
                        <a:spcAft>
                          <a:spcPts val="800"/>
                        </a:spcAft>
                      </a:pPr>
                      <a:r>
                        <a:rPr lang="en-US" sz="3600" dirty="0">
                          <a:effectLst/>
                          <a:latin typeface="Arial" panose="020B0604020202020204" pitchFamily="34" charset="0"/>
                          <a:ea typeface="Times New Roman" panose="02020603050405020304" pitchFamily="18" charset="0"/>
                          <a:cs typeface="Arial" panose="020B0604020202020204" pitchFamily="34" charset="0"/>
                        </a:rPr>
                        <a:t>Negative Symptom Improvement</a:t>
                      </a:r>
                      <a:endParaRPr lang="en-US" sz="3600" dirty="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07000"/>
                        </a:lnSpc>
                        <a:spcBef>
                          <a:spcPts val="0"/>
                        </a:spcBef>
                        <a:spcAft>
                          <a:spcPts val="800"/>
                        </a:spcAft>
                      </a:pPr>
                      <a:r>
                        <a:rPr lang="en-US" sz="3600" dirty="0">
                          <a:effectLst/>
                          <a:latin typeface="Arial" panose="020B0604020202020204" pitchFamily="34" charset="0"/>
                          <a:ea typeface="Times New Roman" panose="02020603050405020304" pitchFamily="18" charset="0"/>
                          <a:cs typeface="Arial" panose="020B0604020202020204" pitchFamily="34" charset="0"/>
                        </a:rPr>
                        <a:t>Neurocognition Improvement </a:t>
                      </a:r>
                      <a:endParaRPr lang="en-US" sz="3600" dirty="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07000"/>
                        </a:lnSpc>
                        <a:spcBef>
                          <a:spcPts val="0"/>
                        </a:spcBef>
                        <a:spcAft>
                          <a:spcPts val="800"/>
                        </a:spcAft>
                      </a:pPr>
                      <a:r>
                        <a:rPr lang="en-US" sz="3600" dirty="0">
                          <a:effectLst/>
                          <a:latin typeface="Arial" panose="020B0604020202020204" pitchFamily="34" charset="0"/>
                          <a:ea typeface="Calibri" panose="020F0502020204030204" pitchFamily="34" charset="0"/>
                          <a:cs typeface="Arial" panose="020B0604020202020204" pitchFamily="34" charset="0"/>
                        </a:rPr>
                        <a:t>Physical Health Improvement</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07000"/>
                        </a:lnSpc>
                        <a:spcBef>
                          <a:spcPts val="0"/>
                        </a:spcBef>
                        <a:spcAft>
                          <a:spcPts val="800"/>
                        </a:spcAft>
                      </a:pPr>
                      <a:r>
                        <a:rPr lang="en-US" sz="3600" dirty="0">
                          <a:effectLst/>
                          <a:latin typeface="Arial" panose="020B0604020202020204" pitchFamily="34" charset="0"/>
                          <a:ea typeface="Calibri" panose="020F0502020204030204" pitchFamily="34" charset="0"/>
                          <a:cs typeface="Arial" panose="020B0604020202020204" pitchFamily="34" charset="0"/>
                        </a:rPr>
                        <a:t>Social Skill Improvement</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07000"/>
                        </a:lnSpc>
                        <a:spcBef>
                          <a:spcPts val="0"/>
                        </a:spcBef>
                        <a:spcAft>
                          <a:spcPts val="800"/>
                        </a:spcAft>
                      </a:pPr>
                      <a:r>
                        <a:rPr lang="en-US" sz="3600" dirty="0">
                          <a:effectLst/>
                          <a:latin typeface="Arial" panose="020B0604020202020204" pitchFamily="34" charset="0"/>
                          <a:ea typeface="Calibri" panose="020F0502020204030204" pitchFamily="34" charset="0"/>
                          <a:cs typeface="Arial" panose="020B0604020202020204" pitchFamily="34" charset="0"/>
                        </a:rPr>
                        <a:t>Total</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739913314"/>
                  </a:ext>
                </a:extLst>
              </a:tr>
              <a:tr h="1038309">
                <a:tc>
                  <a:txBody>
                    <a:bodyPr/>
                    <a:lstStyle/>
                    <a:p>
                      <a:pPr marL="0" marR="0" algn="l">
                        <a:lnSpc>
                          <a:spcPct val="107000"/>
                        </a:lnSpc>
                        <a:spcBef>
                          <a:spcPts val="0"/>
                        </a:spcBef>
                        <a:spcAft>
                          <a:spcPts val="800"/>
                        </a:spcAft>
                      </a:pPr>
                      <a:r>
                        <a:rPr lang="en-US"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Eack</a:t>
                      </a:r>
                      <a:r>
                        <a:rPr lang="en-US"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et al (2013)</a:t>
                      </a:r>
                      <a:endParaRPr lang="en-US" sz="3600" dirty="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3600">
                          <a:effectLst/>
                          <a:latin typeface="Arial" panose="020B0604020202020204" pitchFamily="34" charset="0"/>
                          <a:ea typeface="Calibri" panose="020F0502020204030204" pitchFamily="34" charset="0"/>
                          <a:cs typeface="Arial" panose="020B0604020202020204" pitchFamily="34" charset="0"/>
                        </a:rPr>
                        <a:t>S</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3600" dirty="0">
                          <a:effectLst/>
                          <a:latin typeface="Arial" panose="020B0604020202020204" pitchFamily="34" charset="0"/>
                          <a:ea typeface="Calibri" panose="020F0502020204030204" pitchFamily="34" charset="0"/>
                          <a:cs typeface="Arial" panose="020B0604020202020204" pitchFamily="34" charset="0"/>
                        </a:rPr>
                        <a:t>S</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3600">
                          <a:effectLst/>
                          <a:latin typeface="Arial" panose="020B0604020202020204" pitchFamily="34" charset="0"/>
                          <a:ea typeface="Calibri" panose="020F0502020204030204" pitchFamily="34" charset="0"/>
                          <a:cs typeface="Arial" panose="020B0604020202020204" pitchFamily="34" charset="0"/>
                        </a:rPr>
                        <a:t>N/A</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3600" dirty="0">
                          <a:effectLst/>
                          <a:latin typeface="Arial" panose="020B0604020202020204" pitchFamily="34" charset="0"/>
                          <a:ea typeface="Calibri" panose="020F0502020204030204" pitchFamily="34" charset="0"/>
                          <a:cs typeface="Arial" panose="020B0604020202020204" pitchFamily="34" charset="0"/>
                        </a:rPr>
                        <a:t>S</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3600">
                          <a:effectLst/>
                          <a:latin typeface="Arial" panose="020B0604020202020204" pitchFamily="34" charset="0"/>
                          <a:ea typeface="Calibri" panose="020F0502020204030204" pitchFamily="34" charset="0"/>
                          <a:cs typeface="Arial" panose="020B0604020202020204" pitchFamily="34" charset="0"/>
                        </a:rPr>
                        <a:t>S</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2420176"/>
                  </a:ext>
                </a:extLst>
              </a:tr>
              <a:tr h="1223281">
                <a:tc>
                  <a:txBody>
                    <a:bodyPr/>
                    <a:lstStyle/>
                    <a:p>
                      <a:pPr marL="0" marR="0" algn="l">
                        <a:lnSpc>
                          <a:spcPct val="107000"/>
                        </a:lnSpc>
                        <a:spcBef>
                          <a:spcPts val="0"/>
                        </a:spcBef>
                        <a:spcAft>
                          <a:spcPts val="800"/>
                        </a:spcAft>
                      </a:pPr>
                      <a:r>
                        <a:rPr lang="en-US" sz="3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Gaughran</a:t>
                      </a:r>
                      <a:r>
                        <a:rPr lang="en-US"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et al (2017)</a:t>
                      </a:r>
                      <a:endParaRPr lang="en-US" sz="3600" dirty="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800"/>
                        </a:spcAft>
                      </a:pPr>
                      <a:r>
                        <a:rPr lang="en-US" sz="3600" dirty="0">
                          <a:effectLst/>
                          <a:latin typeface="Arial" panose="020B0604020202020204" pitchFamily="34" charset="0"/>
                          <a:ea typeface="Calibri" panose="020F0502020204030204" pitchFamily="34" charset="0"/>
                          <a:cs typeface="Arial" panose="020B0604020202020204" pitchFamily="34" charset="0"/>
                        </a:rPr>
                        <a:t>N/A</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800"/>
                        </a:spcAft>
                      </a:pPr>
                      <a:r>
                        <a:rPr lang="en-US" sz="3600" dirty="0">
                          <a:effectLst/>
                          <a:latin typeface="Arial" panose="020B0604020202020204" pitchFamily="34" charset="0"/>
                          <a:ea typeface="Calibri" panose="020F0502020204030204" pitchFamily="34" charset="0"/>
                          <a:cs typeface="Arial" panose="020B0604020202020204" pitchFamily="34" charset="0"/>
                        </a:rPr>
                        <a:t>NS </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800"/>
                        </a:spcAft>
                      </a:pPr>
                      <a:r>
                        <a:rPr lang="en-US" sz="3600" dirty="0">
                          <a:effectLst/>
                          <a:latin typeface="Arial" panose="020B0604020202020204" pitchFamily="34" charset="0"/>
                          <a:ea typeface="Calibri" panose="020F0502020204030204" pitchFamily="34" charset="0"/>
                          <a:cs typeface="Arial" panose="020B0604020202020204" pitchFamily="34" charset="0"/>
                        </a:rPr>
                        <a:t>S</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800"/>
                        </a:spcAft>
                      </a:pPr>
                      <a:r>
                        <a:rPr lang="en-US" sz="3600" dirty="0">
                          <a:effectLst/>
                          <a:latin typeface="Arial" panose="020B0604020202020204" pitchFamily="34" charset="0"/>
                          <a:ea typeface="Calibri" panose="020F0502020204030204" pitchFamily="34" charset="0"/>
                          <a:cs typeface="Arial" panose="020B0604020202020204" pitchFamily="34" charset="0"/>
                        </a:rPr>
                        <a:t>N/A</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800"/>
                        </a:spcAft>
                      </a:pPr>
                      <a:r>
                        <a:rPr lang="en-US" sz="3600" dirty="0">
                          <a:effectLst/>
                          <a:latin typeface="Arial" panose="020B0604020202020204" pitchFamily="34" charset="0"/>
                          <a:ea typeface="Calibri" panose="020F0502020204030204" pitchFamily="34" charset="0"/>
                          <a:cs typeface="Arial" panose="020B0604020202020204" pitchFamily="34" charset="0"/>
                        </a:rPr>
                        <a:t>NS</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05880790"/>
                  </a:ext>
                </a:extLst>
              </a:tr>
              <a:tr h="1223281">
                <a:tc>
                  <a:txBody>
                    <a:bodyPr/>
                    <a:lstStyle/>
                    <a:p>
                      <a:pPr marL="0" marR="0" algn="l">
                        <a:lnSpc>
                          <a:spcPct val="107000"/>
                        </a:lnSpc>
                        <a:spcBef>
                          <a:spcPts val="0"/>
                        </a:spcBef>
                        <a:spcAft>
                          <a:spcPts val="800"/>
                        </a:spcAft>
                      </a:pPr>
                      <a:r>
                        <a:rPr lang="en-US" sz="3600">
                          <a:effectLst/>
                          <a:latin typeface="Arial" panose="020B0604020202020204" pitchFamily="34" charset="0"/>
                          <a:ea typeface="Calibri" panose="020F0502020204030204" pitchFamily="34" charset="0"/>
                          <a:cs typeface="Arial" panose="020B0604020202020204" pitchFamily="34" charset="0"/>
                        </a:rPr>
                        <a:t>Hogarty et al (2006)</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3600">
                          <a:effectLst/>
                          <a:latin typeface="Arial" panose="020B0604020202020204" pitchFamily="34" charset="0"/>
                          <a:ea typeface="Calibri" panose="020F0502020204030204" pitchFamily="34" charset="0"/>
                          <a:cs typeface="Arial" panose="020B0604020202020204" pitchFamily="34" charset="0"/>
                        </a:rPr>
                        <a:t>S</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3600" dirty="0">
                          <a:effectLst/>
                          <a:latin typeface="Arial" panose="020B0604020202020204" pitchFamily="34" charset="0"/>
                          <a:ea typeface="Calibri" panose="020F0502020204030204" pitchFamily="34" charset="0"/>
                          <a:cs typeface="Arial" panose="020B0604020202020204" pitchFamily="34" charset="0"/>
                        </a:rPr>
                        <a:t>NS</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3600">
                          <a:effectLst/>
                          <a:latin typeface="Arial" panose="020B0604020202020204" pitchFamily="34" charset="0"/>
                          <a:ea typeface="Calibri" panose="020F0502020204030204" pitchFamily="34" charset="0"/>
                          <a:cs typeface="Arial" panose="020B0604020202020204" pitchFamily="34" charset="0"/>
                        </a:rPr>
                        <a:t>N/A</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3600">
                          <a:effectLst/>
                          <a:latin typeface="Arial" panose="020B0604020202020204" pitchFamily="34" charset="0"/>
                          <a:ea typeface="Calibri" panose="020F0502020204030204" pitchFamily="34" charset="0"/>
                          <a:cs typeface="Arial" panose="020B0604020202020204" pitchFamily="34" charset="0"/>
                        </a:rPr>
                        <a:t>S</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3600">
                          <a:effectLst/>
                          <a:latin typeface="Arial" panose="020B0604020202020204" pitchFamily="34" charset="0"/>
                          <a:ea typeface="Calibri" panose="020F0502020204030204" pitchFamily="34" charset="0"/>
                          <a:cs typeface="Arial" panose="020B0604020202020204" pitchFamily="34" charset="0"/>
                        </a:rPr>
                        <a:t>S</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2140588"/>
                  </a:ext>
                </a:extLst>
              </a:tr>
              <a:tr h="1223281">
                <a:tc>
                  <a:txBody>
                    <a:bodyPr/>
                    <a:lstStyle/>
                    <a:p>
                      <a:pPr marL="0" marR="0" algn="l">
                        <a:lnSpc>
                          <a:spcPct val="107000"/>
                        </a:lnSpc>
                        <a:spcBef>
                          <a:spcPts val="0"/>
                        </a:spcBef>
                        <a:spcAft>
                          <a:spcPts val="800"/>
                        </a:spcAft>
                      </a:pPr>
                      <a:r>
                        <a:rPr lang="en-US"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Inchausti et al (2017)</a:t>
                      </a:r>
                      <a:endParaRPr lang="en-US" sz="3600" dirty="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800"/>
                        </a:spcAft>
                      </a:pPr>
                      <a:r>
                        <a:rPr lang="en-US" sz="3600" dirty="0">
                          <a:effectLst/>
                          <a:latin typeface="Arial" panose="020B0604020202020204" pitchFamily="34" charset="0"/>
                          <a:ea typeface="Calibri" panose="020F0502020204030204" pitchFamily="34" charset="0"/>
                          <a:cs typeface="Arial" panose="020B0604020202020204" pitchFamily="34" charset="0"/>
                        </a:rPr>
                        <a:t>S</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800"/>
                        </a:spcAft>
                      </a:pPr>
                      <a:r>
                        <a:rPr lang="en-US" sz="3600" dirty="0">
                          <a:effectLst/>
                          <a:latin typeface="Arial" panose="020B0604020202020204" pitchFamily="34" charset="0"/>
                          <a:ea typeface="Calibri" panose="020F0502020204030204" pitchFamily="34" charset="0"/>
                          <a:cs typeface="Arial" panose="020B0604020202020204" pitchFamily="34" charset="0"/>
                        </a:rPr>
                        <a:t>S</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800"/>
                        </a:spcAft>
                      </a:pPr>
                      <a:r>
                        <a:rPr lang="en-US" sz="3600" dirty="0">
                          <a:effectLst/>
                          <a:latin typeface="Arial" panose="020B0604020202020204" pitchFamily="34" charset="0"/>
                          <a:ea typeface="Calibri" panose="020F0502020204030204" pitchFamily="34" charset="0"/>
                          <a:cs typeface="Arial" panose="020B0604020202020204" pitchFamily="34" charset="0"/>
                        </a:rPr>
                        <a:t>N/A</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800"/>
                        </a:spcAft>
                      </a:pPr>
                      <a:r>
                        <a:rPr lang="en-US" sz="3600" dirty="0">
                          <a:effectLst/>
                          <a:latin typeface="Arial" panose="020B0604020202020204" pitchFamily="34" charset="0"/>
                          <a:ea typeface="Calibri" panose="020F0502020204030204" pitchFamily="34" charset="0"/>
                          <a:cs typeface="Arial" panose="020B0604020202020204" pitchFamily="34" charset="0"/>
                        </a:rPr>
                        <a:t>S</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800"/>
                        </a:spcAft>
                      </a:pPr>
                      <a:r>
                        <a:rPr lang="en-US" sz="3600" dirty="0">
                          <a:effectLst/>
                          <a:latin typeface="Arial" panose="020B0604020202020204" pitchFamily="34" charset="0"/>
                          <a:ea typeface="Calibri" panose="020F0502020204030204" pitchFamily="34" charset="0"/>
                          <a:cs typeface="Arial" panose="020B0604020202020204" pitchFamily="34" charset="0"/>
                        </a:rPr>
                        <a:t>S </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793407566"/>
                  </a:ext>
                </a:extLst>
              </a:tr>
              <a:tr h="1223281">
                <a:tc>
                  <a:txBody>
                    <a:bodyPr/>
                    <a:lstStyle/>
                    <a:p>
                      <a:pPr marL="0" marR="0" algn="l">
                        <a:lnSpc>
                          <a:spcPct val="107000"/>
                        </a:lnSpc>
                        <a:spcBef>
                          <a:spcPts val="0"/>
                        </a:spcBef>
                        <a:spcAft>
                          <a:spcPts val="800"/>
                        </a:spcAft>
                      </a:pPr>
                      <a:r>
                        <a:rPr lang="en-US"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Kurtz et al (2015)</a:t>
                      </a:r>
                      <a:endParaRPr lang="en-US" sz="3600" dirty="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3600">
                          <a:effectLst/>
                          <a:latin typeface="Arial" panose="020B0604020202020204" pitchFamily="34" charset="0"/>
                          <a:ea typeface="Calibri" panose="020F0502020204030204" pitchFamily="34" charset="0"/>
                          <a:cs typeface="Arial" panose="020B0604020202020204" pitchFamily="34" charset="0"/>
                        </a:rPr>
                        <a:t>NS</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3600" dirty="0">
                          <a:effectLst/>
                          <a:latin typeface="Arial" panose="020B0604020202020204" pitchFamily="34" charset="0"/>
                          <a:ea typeface="Calibri" panose="020F0502020204030204" pitchFamily="34" charset="0"/>
                          <a:cs typeface="Arial" panose="020B0604020202020204" pitchFamily="34" charset="0"/>
                        </a:rPr>
                        <a:t>S</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3600">
                          <a:effectLst/>
                          <a:latin typeface="Arial" panose="020B0604020202020204" pitchFamily="34" charset="0"/>
                          <a:ea typeface="Calibri" panose="020F0502020204030204" pitchFamily="34" charset="0"/>
                          <a:cs typeface="Arial" panose="020B0604020202020204" pitchFamily="34" charset="0"/>
                        </a:rPr>
                        <a:t>N/A</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3600">
                          <a:effectLst/>
                          <a:latin typeface="Arial" panose="020B0604020202020204" pitchFamily="34" charset="0"/>
                          <a:ea typeface="Calibri" panose="020F0502020204030204" pitchFamily="34" charset="0"/>
                          <a:cs typeface="Arial" panose="020B0604020202020204" pitchFamily="34" charset="0"/>
                        </a:rPr>
                        <a:t>S</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3600">
                          <a:effectLst/>
                          <a:latin typeface="Arial" panose="020B0604020202020204" pitchFamily="34" charset="0"/>
                          <a:ea typeface="Calibri" panose="020F0502020204030204" pitchFamily="34" charset="0"/>
                          <a:cs typeface="Arial" panose="020B0604020202020204" pitchFamily="34" charset="0"/>
                        </a:rPr>
                        <a:t>NS</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5470353"/>
                  </a:ext>
                </a:extLst>
              </a:tr>
              <a:tr h="1009770">
                <a:tc>
                  <a:txBody>
                    <a:bodyPr/>
                    <a:lstStyle/>
                    <a:p>
                      <a:pPr marL="0" marR="0" algn="l">
                        <a:lnSpc>
                          <a:spcPct val="107000"/>
                        </a:lnSpc>
                        <a:spcBef>
                          <a:spcPts val="0"/>
                        </a:spcBef>
                        <a:spcAft>
                          <a:spcPts val="800"/>
                        </a:spcAft>
                      </a:pPr>
                      <a:r>
                        <a:rPr lang="en-US"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Li et al (2018)</a:t>
                      </a:r>
                      <a:endParaRPr lang="en-US" sz="3600" dirty="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800"/>
                        </a:spcAft>
                      </a:pPr>
                      <a:r>
                        <a:rPr lang="en-US" sz="3600" dirty="0">
                          <a:effectLst/>
                          <a:latin typeface="Arial" panose="020B0604020202020204" pitchFamily="34" charset="0"/>
                          <a:ea typeface="Calibri" panose="020F0502020204030204" pitchFamily="34" charset="0"/>
                          <a:cs typeface="Arial" panose="020B0604020202020204" pitchFamily="34" charset="0"/>
                        </a:rPr>
                        <a:t>S</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800"/>
                        </a:spcAft>
                      </a:pPr>
                      <a:r>
                        <a:rPr lang="en-US" sz="3600" dirty="0">
                          <a:effectLst/>
                          <a:latin typeface="Arial" panose="020B0604020202020204" pitchFamily="34" charset="0"/>
                          <a:ea typeface="Calibri" panose="020F0502020204030204" pitchFamily="34" charset="0"/>
                          <a:cs typeface="Arial" panose="020B0604020202020204" pitchFamily="34" charset="0"/>
                        </a:rPr>
                        <a:t>S </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800"/>
                        </a:spcAft>
                      </a:pPr>
                      <a:r>
                        <a:rPr lang="en-US" sz="3600" dirty="0">
                          <a:effectLst/>
                          <a:latin typeface="Arial" panose="020B0604020202020204" pitchFamily="34" charset="0"/>
                          <a:ea typeface="Calibri" panose="020F0502020204030204" pitchFamily="34" charset="0"/>
                          <a:cs typeface="Arial" panose="020B0604020202020204" pitchFamily="34" charset="0"/>
                        </a:rPr>
                        <a:t>N/A</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800"/>
                        </a:spcAft>
                      </a:pPr>
                      <a:r>
                        <a:rPr lang="en-US" sz="3600" dirty="0">
                          <a:effectLst/>
                          <a:latin typeface="Arial" panose="020B0604020202020204" pitchFamily="34" charset="0"/>
                          <a:ea typeface="Calibri" panose="020F0502020204030204" pitchFamily="34" charset="0"/>
                          <a:cs typeface="Arial" panose="020B0604020202020204" pitchFamily="34" charset="0"/>
                        </a:rPr>
                        <a:t>S </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800"/>
                        </a:spcAft>
                      </a:pPr>
                      <a:r>
                        <a:rPr lang="en-US" sz="3600" dirty="0">
                          <a:effectLst/>
                          <a:latin typeface="Arial" panose="020B0604020202020204" pitchFamily="34" charset="0"/>
                          <a:ea typeface="Calibri" panose="020F0502020204030204" pitchFamily="34" charset="0"/>
                          <a:cs typeface="Arial" panose="020B0604020202020204" pitchFamily="34" charset="0"/>
                        </a:rPr>
                        <a:t>S</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588001223"/>
                  </a:ext>
                </a:extLst>
              </a:tr>
              <a:tr h="461283">
                <a:tc>
                  <a:txBody>
                    <a:bodyPr/>
                    <a:lstStyle/>
                    <a:p>
                      <a:pPr marL="0" marR="0" algn="l">
                        <a:lnSpc>
                          <a:spcPct val="107000"/>
                        </a:lnSpc>
                        <a:spcBef>
                          <a:spcPts val="0"/>
                        </a:spcBef>
                        <a:spcAft>
                          <a:spcPts val="800"/>
                        </a:spcAft>
                      </a:pPr>
                      <a:r>
                        <a:rPr lang="en-US"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Schaub et al (2016)</a:t>
                      </a:r>
                      <a:endParaRPr lang="en-US" sz="3600" dirty="0">
                        <a:effectLst/>
                        <a:latin typeface="Arial" panose="020B0604020202020204" pitchFamily="34" charset="0"/>
                        <a:ea typeface="Calibri" panose="020F0502020204030204" pitchFamily="34" charset="0"/>
                        <a:cs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3600" dirty="0">
                          <a:effectLst/>
                          <a:latin typeface="Arial" panose="020B0604020202020204" pitchFamily="34" charset="0"/>
                          <a:ea typeface="Calibri" panose="020F0502020204030204" pitchFamily="34" charset="0"/>
                          <a:cs typeface="Arial" panose="020B0604020202020204" pitchFamily="34" charset="0"/>
                        </a:rPr>
                        <a:t>S</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3600" dirty="0">
                          <a:effectLst/>
                          <a:latin typeface="Arial" panose="020B0604020202020204" pitchFamily="34" charset="0"/>
                          <a:ea typeface="Calibri" panose="020F0502020204030204" pitchFamily="34" charset="0"/>
                          <a:cs typeface="Arial" panose="020B0604020202020204" pitchFamily="34" charset="0"/>
                        </a:rPr>
                        <a:t>S</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3600" dirty="0">
                          <a:effectLst/>
                          <a:latin typeface="Arial" panose="020B0604020202020204" pitchFamily="34" charset="0"/>
                          <a:ea typeface="Calibri" panose="020F0502020204030204" pitchFamily="34" charset="0"/>
                          <a:cs typeface="Arial" panose="020B0604020202020204" pitchFamily="34" charset="0"/>
                        </a:rPr>
                        <a:t>N/A</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3600">
                          <a:effectLst/>
                          <a:latin typeface="Arial" panose="020B0604020202020204" pitchFamily="34" charset="0"/>
                          <a:ea typeface="Calibri" panose="020F0502020204030204" pitchFamily="34" charset="0"/>
                          <a:cs typeface="Arial" panose="020B0604020202020204" pitchFamily="34" charset="0"/>
                        </a:rPr>
                        <a:t>S</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3600" dirty="0">
                          <a:effectLst/>
                          <a:latin typeface="Arial" panose="020B0604020202020204" pitchFamily="34" charset="0"/>
                          <a:ea typeface="Calibri" panose="020F0502020204030204" pitchFamily="34" charset="0"/>
                          <a:cs typeface="Arial" panose="020B0604020202020204" pitchFamily="34" charset="0"/>
                        </a:rPr>
                        <a:t>S</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0893860"/>
                  </a:ext>
                </a:extLst>
              </a:tr>
            </a:tbl>
          </a:graphicData>
        </a:graphic>
      </p:graphicFrame>
      <p:graphicFrame>
        <p:nvGraphicFramePr>
          <p:cNvPr id="29" name="Table 28">
            <a:extLst>
              <a:ext uri="{FF2B5EF4-FFF2-40B4-BE49-F238E27FC236}">
                <a16:creationId xmlns:a16="http://schemas.microsoft.com/office/drawing/2014/main" id="{CAAAAFD2-98BC-4A31-9229-5885E2011D1A}"/>
              </a:ext>
            </a:extLst>
          </p:cNvPr>
          <p:cNvGraphicFramePr>
            <a:graphicFrameLocks noGrp="1"/>
          </p:cNvGraphicFramePr>
          <p:nvPr>
            <p:extLst>
              <p:ext uri="{D42A27DB-BD31-4B8C-83A1-F6EECF244321}">
                <p14:modId xmlns:p14="http://schemas.microsoft.com/office/powerpoint/2010/main" val="3824018987"/>
              </p:ext>
            </p:extLst>
          </p:nvPr>
        </p:nvGraphicFramePr>
        <p:xfrm>
          <a:off x="18545796" y="30175200"/>
          <a:ext cx="14144004" cy="7899146"/>
        </p:xfrm>
        <a:graphic>
          <a:graphicData uri="http://schemas.openxmlformats.org/drawingml/2006/table">
            <a:tbl>
              <a:tblPr/>
              <a:tblGrid>
                <a:gridCol w="2942604">
                  <a:extLst>
                    <a:ext uri="{9D8B030D-6E8A-4147-A177-3AD203B41FA5}">
                      <a16:colId xmlns:a16="http://schemas.microsoft.com/office/drawing/2014/main" val="3457788277"/>
                    </a:ext>
                  </a:extLst>
                </a:gridCol>
                <a:gridCol w="2080500">
                  <a:extLst>
                    <a:ext uri="{9D8B030D-6E8A-4147-A177-3AD203B41FA5}">
                      <a16:colId xmlns:a16="http://schemas.microsoft.com/office/drawing/2014/main" val="3698938904"/>
                    </a:ext>
                  </a:extLst>
                </a:gridCol>
                <a:gridCol w="3040300">
                  <a:extLst>
                    <a:ext uri="{9D8B030D-6E8A-4147-A177-3AD203B41FA5}">
                      <a16:colId xmlns:a16="http://schemas.microsoft.com/office/drawing/2014/main" val="2667666739"/>
                    </a:ext>
                  </a:extLst>
                </a:gridCol>
                <a:gridCol w="3040300">
                  <a:extLst>
                    <a:ext uri="{9D8B030D-6E8A-4147-A177-3AD203B41FA5}">
                      <a16:colId xmlns:a16="http://schemas.microsoft.com/office/drawing/2014/main" val="1437240388"/>
                    </a:ext>
                  </a:extLst>
                </a:gridCol>
                <a:gridCol w="3040300">
                  <a:extLst>
                    <a:ext uri="{9D8B030D-6E8A-4147-A177-3AD203B41FA5}">
                      <a16:colId xmlns:a16="http://schemas.microsoft.com/office/drawing/2014/main" val="2039165991"/>
                    </a:ext>
                  </a:extLst>
                </a:gridCol>
              </a:tblGrid>
              <a:tr h="504875">
                <a:tc gridSpan="5">
                  <a:txBody>
                    <a:bodyPr/>
                    <a:lstStyle/>
                    <a:p>
                      <a:pPr marL="0" marR="0" algn="l">
                        <a:lnSpc>
                          <a:spcPct val="107000"/>
                        </a:lnSpc>
                        <a:spcBef>
                          <a:spcPts val="0"/>
                        </a:spcBef>
                        <a:spcAft>
                          <a:spcPts val="800"/>
                        </a:spcAft>
                      </a:pPr>
                      <a:r>
                        <a:rPr lang="en-US" sz="2800" b="1" u="sng" dirty="0">
                          <a:effectLst/>
                          <a:latin typeface="Arial" panose="020B0604020202020204" pitchFamily="34" charset="0"/>
                          <a:ea typeface="Calibri" panose="020F0502020204030204" pitchFamily="34" charset="0"/>
                          <a:cs typeface="Arial" panose="020B0604020202020204" pitchFamily="34" charset="0"/>
                        </a:rPr>
                        <a:t>Key:</a:t>
                      </a:r>
                      <a:r>
                        <a:rPr lang="en-US" sz="2800" dirty="0">
                          <a:effectLst/>
                          <a:latin typeface="Arial" panose="020B0604020202020204" pitchFamily="34" charset="0"/>
                          <a:ea typeface="Calibri" panose="020F0502020204030204" pitchFamily="34" charset="0"/>
                          <a:cs typeface="Arial" panose="020B0604020202020204" pitchFamily="34" charset="0"/>
                        </a:rPr>
                        <a:t> S = significant; NS = not significant, N/A: results not available</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62407473"/>
                  </a:ext>
                </a:extLst>
              </a:tr>
              <a:tr h="4816804">
                <a:tc>
                  <a:txBody>
                    <a:bodyPr/>
                    <a:lstStyle/>
                    <a:p>
                      <a:pPr marL="0" marR="0" algn="l">
                        <a:lnSpc>
                          <a:spcPct val="107000"/>
                        </a:lnSpc>
                        <a:spcBef>
                          <a:spcPts val="0"/>
                        </a:spcBef>
                        <a:spcAft>
                          <a:spcPts val="800"/>
                        </a:spcAft>
                      </a:pPr>
                      <a:r>
                        <a:rPr lang="en-US" sz="2800" b="1" dirty="0">
                          <a:effectLst/>
                          <a:latin typeface="Arial" panose="020B0604020202020204" pitchFamily="34" charset="0"/>
                          <a:ea typeface="Calibri" panose="020F0502020204030204" pitchFamily="34" charset="0"/>
                          <a:cs typeface="Arial" panose="020B0604020202020204" pitchFamily="34" charset="0"/>
                        </a:rPr>
                        <a:t>Negative Symptoms</a:t>
                      </a:r>
                      <a:endParaRPr lang="en-US" sz="2800" dirty="0">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107000"/>
                        </a:lnSpc>
                        <a:spcBef>
                          <a:spcPts val="0"/>
                        </a:spcBef>
                        <a:spcAft>
                          <a:spcPts val="800"/>
                        </a:spcAft>
                      </a:pPr>
                      <a:r>
                        <a:rPr lang="en-US" sz="2800" dirty="0">
                          <a:effectLst/>
                          <a:latin typeface="Arial" panose="020B0604020202020204" pitchFamily="34" charset="0"/>
                          <a:ea typeface="Calibri" panose="020F0502020204030204" pitchFamily="34" charset="0"/>
                          <a:cs typeface="Arial" panose="020B0604020202020204" pitchFamily="34" charset="0"/>
                        </a:rPr>
                        <a:t>S = improvement in negative symptoms</a:t>
                      </a:r>
                      <a:r>
                        <a:rPr lang="en-US" sz="2800" dirty="0">
                          <a:effectLst/>
                          <a:latin typeface="Arial" panose="020B0604020202020204" pitchFamily="34" charset="0"/>
                          <a:ea typeface="Arial Unicode MS"/>
                          <a:cs typeface="Arial" panose="020B0604020202020204" pitchFamily="34" charset="0"/>
                        </a:rPr>
                        <a:t> P ≤ 0.05</a:t>
                      </a:r>
                      <a:endParaRPr lang="en-US" sz="2800" dirty="0">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107000"/>
                        </a:lnSpc>
                        <a:spcBef>
                          <a:spcPts val="0"/>
                        </a:spcBef>
                        <a:spcAft>
                          <a:spcPts val="800"/>
                        </a:spcAft>
                      </a:pPr>
                      <a:r>
                        <a:rPr lang="en-US" sz="2800" dirty="0">
                          <a:effectLst/>
                          <a:latin typeface="Arial" panose="020B0604020202020204" pitchFamily="34" charset="0"/>
                          <a:ea typeface="Calibri" panose="020F0502020204030204" pitchFamily="34" charset="0"/>
                          <a:cs typeface="Arial" panose="020B0604020202020204" pitchFamily="34" charset="0"/>
                        </a:rPr>
                        <a:t>NS = no improvement in negative symptoms P &gt; 0.05</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2800" b="1" dirty="0">
                          <a:effectLst/>
                          <a:latin typeface="Arial" panose="020B0604020202020204" pitchFamily="34" charset="0"/>
                          <a:ea typeface="Calibri" panose="020F0502020204030204" pitchFamily="34" charset="0"/>
                          <a:cs typeface="Arial" panose="020B0604020202020204" pitchFamily="34" charset="0"/>
                        </a:rPr>
                        <a:t>Neurocognition</a:t>
                      </a:r>
                      <a:endParaRPr lang="en-US" sz="2800" dirty="0">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107000"/>
                        </a:lnSpc>
                        <a:spcBef>
                          <a:spcPts val="0"/>
                        </a:spcBef>
                        <a:spcAft>
                          <a:spcPts val="800"/>
                        </a:spcAft>
                      </a:pPr>
                      <a:r>
                        <a:rPr lang="en-US" sz="2800" dirty="0">
                          <a:effectLst/>
                          <a:latin typeface="Arial" panose="020B0604020202020204" pitchFamily="34" charset="0"/>
                          <a:ea typeface="Calibri" panose="020F0502020204030204" pitchFamily="34" charset="0"/>
                          <a:cs typeface="Arial" panose="020B0604020202020204" pitchFamily="34" charset="0"/>
                        </a:rPr>
                        <a:t>S = Improvement in neurocognition </a:t>
                      </a:r>
                    </a:p>
                    <a:p>
                      <a:pPr marL="0" marR="0" algn="l">
                        <a:lnSpc>
                          <a:spcPct val="107000"/>
                        </a:lnSpc>
                        <a:spcBef>
                          <a:spcPts val="0"/>
                        </a:spcBef>
                        <a:spcAft>
                          <a:spcPts val="800"/>
                        </a:spcAft>
                      </a:pPr>
                      <a:r>
                        <a:rPr lang="en-US" sz="2800" dirty="0">
                          <a:effectLst/>
                          <a:latin typeface="Arial" panose="020B0604020202020204" pitchFamily="34" charset="0"/>
                          <a:ea typeface="Calibri" panose="020F0502020204030204" pitchFamily="34" charset="0"/>
                          <a:cs typeface="Arial" panose="020B0604020202020204" pitchFamily="34" charset="0"/>
                        </a:rPr>
                        <a:t>NS = no Improvement in neurocognition</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2800" b="1" dirty="0">
                          <a:effectLst/>
                          <a:latin typeface="Arial" panose="020B0604020202020204" pitchFamily="34" charset="0"/>
                          <a:ea typeface="Calibri" panose="020F0502020204030204" pitchFamily="34" charset="0"/>
                          <a:cs typeface="Arial" panose="020B0604020202020204" pitchFamily="34" charset="0"/>
                        </a:rPr>
                        <a:t>Physical Health</a:t>
                      </a:r>
                      <a:endParaRPr lang="en-US" sz="2800" dirty="0">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107000"/>
                        </a:lnSpc>
                        <a:spcBef>
                          <a:spcPts val="0"/>
                        </a:spcBef>
                        <a:spcAft>
                          <a:spcPts val="800"/>
                        </a:spcAft>
                      </a:pPr>
                      <a:r>
                        <a:rPr lang="en-US" sz="2800" dirty="0">
                          <a:effectLst/>
                          <a:latin typeface="Arial" panose="020B0604020202020204" pitchFamily="34" charset="0"/>
                          <a:ea typeface="Calibri" panose="020F0502020204030204" pitchFamily="34" charset="0"/>
                          <a:cs typeface="Arial" panose="020B0604020202020204" pitchFamily="34" charset="0"/>
                        </a:rPr>
                        <a:t>S = improvement in health measures including cholesterol levels, HbA1c, BMI, and blood pressure </a:t>
                      </a:r>
                    </a:p>
                    <a:p>
                      <a:pPr marL="0" marR="0" algn="l">
                        <a:lnSpc>
                          <a:spcPct val="107000"/>
                        </a:lnSpc>
                        <a:spcBef>
                          <a:spcPts val="0"/>
                        </a:spcBef>
                        <a:spcAft>
                          <a:spcPts val="800"/>
                        </a:spcAft>
                      </a:pPr>
                      <a:r>
                        <a:rPr lang="en-US" sz="2800" dirty="0">
                          <a:effectLst/>
                          <a:latin typeface="Arial" panose="020B0604020202020204" pitchFamily="34" charset="0"/>
                          <a:ea typeface="Calibri" panose="020F0502020204030204" pitchFamily="34" charset="0"/>
                          <a:cs typeface="Arial" panose="020B0604020202020204" pitchFamily="34" charset="0"/>
                        </a:rPr>
                        <a:t>NS = no improvement in health measures</a:t>
                      </a:r>
                    </a:p>
                    <a:p>
                      <a:pPr marL="0" marR="0" algn="l">
                        <a:lnSpc>
                          <a:spcPct val="107000"/>
                        </a:lnSpc>
                        <a:spcBef>
                          <a:spcPts val="0"/>
                        </a:spcBef>
                        <a:spcAft>
                          <a:spcPts val="800"/>
                        </a:spcAft>
                      </a:pPr>
                      <a:r>
                        <a:rPr lang="en-US" sz="2800" dirty="0">
                          <a:effectLst/>
                          <a:latin typeface="Arial" panose="020B0604020202020204" pitchFamily="34" charset="0"/>
                          <a:ea typeface="Calibri" panose="020F0502020204030204" pitchFamily="34" charset="0"/>
                          <a:cs typeface="Arial" panose="020B0604020202020204" pitchFamily="34" charset="0"/>
                        </a:rPr>
                        <a:t> </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2800" b="1" dirty="0">
                          <a:effectLst/>
                          <a:latin typeface="Arial" panose="020B0604020202020204" pitchFamily="34" charset="0"/>
                          <a:ea typeface="Calibri" panose="020F0502020204030204" pitchFamily="34" charset="0"/>
                          <a:cs typeface="Arial" panose="020B0604020202020204" pitchFamily="34" charset="0"/>
                        </a:rPr>
                        <a:t>Social</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b="1" dirty="0">
                          <a:effectLst/>
                          <a:latin typeface="Arial" panose="020B0604020202020204" pitchFamily="34" charset="0"/>
                          <a:ea typeface="Calibri" panose="020F0502020204030204" pitchFamily="34" charset="0"/>
                          <a:cs typeface="Arial" panose="020B0604020202020204" pitchFamily="34" charset="0"/>
                        </a:rPr>
                        <a:t>Skill</a:t>
                      </a:r>
                      <a:r>
                        <a:rPr lang="en-US" sz="2800" dirty="0">
                          <a:effectLst/>
                          <a:latin typeface="Arial" panose="020B0604020202020204" pitchFamily="34" charset="0"/>
                          <a:ea typeface="Calibri" panose="020F0502020204030204" pitchFamily="34" charset="0"/>
                          <a:cs typeface="Arial" panose="020B0604020202020204" pitchFamily="34" charset="0"/>
                        </a:rPr>
                        <a:t> </a:t>
                      </a:r>
                    </a:p>
                    <a:p>
                      <a:pPr marL="0" marR="0" algn="l">
                        <a:lnSpc>
                          <a:spcPct val="107000"/>
                        </a:lnSpc>
                        <a:spcBef>
                          <a:spcPts val="0"/>
                        </a:spcBef>
                        <a:spcAft>
                          <a:spcPts val="800"/>
                        </a:spcAft>
                      </a:pPr>
                      <a:r>
                        <a:rPr lang="en-US" sz="2800" dirty="0">
                          <a:effectLst/>
                          <a:latin typeface="Arial" panose="020B0604020202020204" pitchFamily="34" charset="0"/>
                          <a:ea typeface="Calibri" panose="020F0502020204030204" pitchFamily="34" charset="0"/>
                          <a:cs typeface="Arial" panose="020B0604020202020204" pitchFamily="34" charset="0"/>
                        </a:rPr>
                        <a:t>S = improvement in social skills including but not limited to emotion perception, conversation skills, and relationship building</a:t>
                      </a:r>
                    </a:p>
                    <a:p>
                      <a:pPr marL="0" marR="0" algn="l">
                        <a:lnSpc>
                          <a:spcPct val="107000"/>
                        </a:lnSpc>
                        <a:spcBef>
                          <a:spcPts val="0"/>
                        </a:spcBef>
                        <a:spcAft>
                          <a:spcPts val="800"/>
                        </a:spcAft>
                      </a:pPr>
                      <a:r>
                        <a:rPr lang="en-US" sz="2800" dirty="0">
                          <a:effectLst/>
                          <a:latin typeface="Arial" panose="020B0604020202020204" pitchFamily="34" charset="0"/>
                          <a:ea typeface="Calibri" panose="020F0502020204030204" pitchFamily="34" charset="0"/>
                          <a:cs typeface="Arial" panose="020B0604020202020204" pitchFamily="34" charset="0"/>
                        </a:rPr>
                        <a:t> </a:t>
                      </a:r>
                    </a:p>
                    <a:p>
                      <a:pPr marL="0" marR="0" algn="l">
                        <a:lnSpc>
                          <a:spcPct val="107000"/>
                        </a:lnSpc>
                        <a:spcBef>
                          <a:spcPts val="0"/>
                        </a:spcBef>
                        <a:spcAft>
                          <a:spcPts val="800"/>
                        </a:spcAft>
                      </a:pPr>
                      <a:r>
                        <a:rPr lang="en-US" sz="2800" dirty="0">
                          <a:effectLst/>
                          <a:latin typeface="Arial" panose="020B0604020202020204" pitchFamily="34" charset="0"/>
                          <a:ea typeface="Calibri" panose="020F0502020204030204" pitchFamily="34" charset="0"/>
                          <a:cs typeface="Arial" panose="020B0604020202020204" pitchFamily="34" charset="0"/>
                        </a:rPr>
                        <a:t>NS = no improvement in social skills</a:t>
                      </a:r>
                    </a:p>
                    <a:p>
                      <a:pPr marL="0" marR="0" algn="l">
                        <a:lnSpc>
                          <a:spcPct val="107000"/>
                        </a:lnSpc>
                        <a:spcBef>
                          <a:spcPts val="0"/>
                        </a:spcBef>
                        <a:spcAft>
                          <a:spcPts val="800"/>
                        </a:spcAft>
                      </a:pPr>
                      <a:r>
                        <a:rPr lang="en-US" sz="2800" dirty="0">
                          <a:effectLst/>
                          <a:latin typeface="Arial" panose="020B0604020202020204" pitchFamily="34" charset="0"/>
                          <a:ea typeface="Calibri" panose="020F0502020204030204" pitchFamily="34" charset="0"/>
                          <a:cs typeface="Arial" panose="020B0604020202020204" pitchFamily="34" charset="0"/>
                        </a:rPr>
                        <a:t> </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2800" b="1" dirty="0">
                          <a:effectLst/>
                          <a:latin typeface="Arial" panose="020B0604020202020204" pitchFamily="34" charset="0"/>
                          <a:ea typeface="Calibri" panose="020F0502020204030204" pitchFamily="34" charset="0"/>
                          <a:cs typeface="Arial" panose="020B0604020202020204" pitchFamily="34" charset="0"/>
                        </a:rPr>
                        <a:t>Total</a:t>
                      </a:r>
                      <a:endParaRPr lang="en-US" sz="2800" dirty="0">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107000"/>
                        </a:lnSpc>
                        <a:spcBef>
                          <a:spcPts val="0"/>
                        </a:spcBef>
                        <a:spcAft>
                          <a:spcPts val="800"/>
                        </a:spcAft>
                      </a:pPr>
                      <a:r>
                        <a:rPr lang="en-US" sz="2800" dirty="0">
                          <a:effectLst/>
                          <a:latin typeface="Arial" panose="020B0604020202020204" pitchFamily="34" charset="0"/>
                          <a:ea typeface="Calibri" panose="020F0502020204030204" pitchFamily="34" charset="0"/>
                          <a:cs typeface="Arial" panose="020B0604020202020204" pitchFamily="34" charset="0"/>
                        </a:rPr>
                        <a:t>S = study found to be significant with improvement in symptoms overall</a:t>
                      </a:r>
                    </a:p>
                    <a:p>
                      <a:pPr marL="0" marR="0" algn="l">
                        <a:lnSpc>
                          <a:spcPct val="107000"/>
                        </a:lnSpc>
                        <a:spcBef>
                          <a:spcPts val="0"/>
                        </a:spcBef>
                        <a:spcAft>
                          <a:spcPts val="800"/>
                        </a:spcAft>
                      </a:pPr>
                      <a:r>
                        <a:rPr lang="en-US" sz="2800" dirty="0">
                          <a:effectLst/>
                          <a:latin typeface="Arial" panose="020B0604020202020204" pitchFamily="34" charset="0"/>
                          <a:ea typeface="Calibri" panose="020F0502020204030204" pitchFamily="34" charset="0"/>
                          <a:cs typeface="Arial" panose="020B0604020202020204" pitchFamily="34" charset="0"/>
                        </a:rPr>
                        <a:t> </a:t>
                      </a:r>
                    </a:p>
                    <a:p>
                      <a:pPr marL="0" marR="0" algn="l">
                        <a:lnSpc>
                          <a:spcPct val="107000"/>
                        </a:lnSpc>
                        <a:spcBef>
                          <a:spcPts val="0"/>
                        </a:spcBef>
                        <a:spcAft>
                          <a:spcPts val="800"/>
                        </a:spcAft>
                      </a:pPr>
                      <a:r>
                        <a:rPr lang="en-US" sz="2800" dirty="0">
                          <a:effectLst/>
                          <a:latin typeface="Arial" panose="020B0604020202020204" pitchFamily="34" charset="0"/>
                          <a:ea typeface="Calibri" panose="020F0502020204030204" pitchFamily="34" charset="0"/>
                          <a:cs typeface="Arial" panose="020B0604020202020204" pitchFamily="34" charset="0"/>
                        </a:rPr>
                        <a:t>NS = study found to not change or improve symptoms overall</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4510762"/>
                  </a:ext>
                </a:extLst>
              </a:tr>
            </a:tbl>
          </a:graphicData>
        </a:graphic>
      </p:graphicFrame>
      <p:pic>
        <p:nvPicPr>
          <p:cNvPr id="3" name="Picture 2">
            <a:extLst>
              <a:ext uri="{FF2B5EF4-FFF2-40B4-BE49-F238E27FC236}">
                <a16:creationId xmlns:a16="http://schemas.microsoft.com/office/drawing/2014/main" id="{58A83E3B-D5DB-4BC4-AAAB-F8D934EC3767}"/>
              </a:ext>
            </a:extLst>
          </p:cNvPr>
          <p:cNvPicPr>
            <a:picLocks noChangeAspect="1"/>
          </p:cNvPicPr>
          <p:nvPr/>
        </p:nvPicPr>
        <p:blipFill>
          <a:blip r:embed="rId3"/>
          <a:stretch>
            <a:fillRect/>
          </a:stretch>
        </p:blipFill>
        <p:spPr>
          <a:xfrm>
            <a:off x="38938200" y="3138896"/>
            <a:ext cx="8763000" cy="4929188"/>
          </a:xfrm>
          <a:prstGeom prst="rect">
            <a:avLst/>
          </a:prstGeom>
        </p:spPr>
      </p:pic>
    </p:spTree>
    <p:extLst>
      <p:ext uri="{BB962C8B-B14F-4D97-AF65-F5344CB8AC3E}">
        <p14:creationId xmlns:p14="http://schemas.microsoft.com/office/powerpoint/2010/main" val="19252727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12046</TotalTime>
  <Words>921</Words>
  <Application>Microsoft Office PowerPoint</Application>
  <PresentationFormat>Custom</PresentationFormat>
  <Paragraphs>122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Unicode MS</vt:lpstr>
      <vt:lpstr>Calibri</vt:lpstr>
      <vt:lpstr>Symbol</vt:lpstr>
      <vt:lpstr>Times New Roman</vt:lpstr>
      <vt:lpstr>Office Theme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Monica Giacomucci</dc:creator>
  <cp:keywords/>
  <dc:description/>
  <cp:lastModifiedBy>Windows User</cp:lastModifiedBy>
  <cp:revision>140</cp:revision>
  <dcterms:created xsi:type="dcterms:W3CDTF">2017-04-15T00:49:32Z</dcterms:created>
  <dcterms:modified xsi:type="dcterms:W3CDTF">2021-04-27T15:13:24Z</dcterms:modified>
  <cp:category/>
</cp:coreProperties>
</file>