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Lst>
  <p:sldSz cx="51206400" cy="38404800"/>
  <p:notesSz cx="9144000" cy="6858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31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7B6"/>
    <a:srgbClr val="992A3D"/>
    <a:srgbClr val="00A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0"/>
    <p:restoredTop sz="98776" autoAdjust="0"/>
  </p:normalViewPr>
  <p:slideViewPr>
    <p:cSldViewPr>
      <p:cViewPr varScale="1">
        <p:scale>
          <a:sx n="15" d="100"/>
          <a:sy n="15" d="100"/>
        </p:scale>
        <p:origin x="1752" y="96"/>
      </p:cViewPr>
      <p:guideLst>
        <p:guide orient="horz" pos="5184"/>
        <p:guide pos="315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F614AD-F5A4-3940-87D4-1172031E7C61}"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7492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8746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5831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3923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a:t>Click to edit Master title style</a:t>
            </a:r>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F614AD-F5A4-3940-87D4-1172031E7C61}"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48681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F614AD-F5A4-3940-87D4-1172031E7C61}" type="datetimeFigureOut">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59675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F614AD-F5A4-3940-87D4-1172031E7C61}" type="datetimeFigureOut">
              <a:rPr lang="en-US" smtClean="0"/>
              <a:t>4/24/2021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9790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F614AD-F5A4-3940-87D4-1172031E7C61}" type="datetimeFigureOut">
              <a:rPr lang="en-US" smtClean="0"/>
              <a:t>4/24/2021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7291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614AD-F5A4-3940-87D4-1172031E7C61}" type="datetimeFigureOut">
              <a:rPr lang="en-US" smtClean="0"/>
              <a:t>4/24/2021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14642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a:t>Click to edit Master title style</a:t>
            </a:r>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7931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96148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a:t>Click to edit Master title style</a:t>
            </a:r>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C4F614AD-F5A4-3940-87D4-1172031E7C61}" type="datetimeFigureOut">
              <a:rPr lang="en-US" smtClean="0"/>
              <a:t>4/24/2021</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443581D4-F1BD-9840-A13F-0578135BD8DE}" type="slidenum">
              <a:rPr lang="en-US" smtClean="0"/>
              <a:t>‹#›</a:t>
            </a:fld>
            <a:endParaRPr lang="en-US"/>
          </a:p>
        </p:txBody>
      </p:sp>
    </p:spTree>
    <p:extLst>
      <p:ext uri="{BB962C8B-B14F-4D97-AF65-F5344CB8AC3E}">
        <p14:creationId xmlns:p14="http://schemas.microsoft.com/office/powerpoint/2010/main" val="417846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52198" y="8336475"/>
            <a:ext cx="14462290" cy="1190917"/>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Abstract</a:t>
            </a:r>
            <a:endParaRPr lang="en-US" sz="6000" b="1" dirty="0">
              <a:latin typeface="+mj-lt"/>
              <a:cs typeface="Arial"/>
            </a:endParaRPr>
          </a:p>
        </p:txBody>
      </p:sp>
      <p:sp>
        <p:nvSpPr>
          <p:cNvPr id="11" name="Rectangle 10"/>
          <p:cNvSpPr/>
          <p:nvPr/>
        </p:nvSpPr>
        <p:spPr>
          <a:xfrm>
            <a:off x="952198" y="9525000"/>
            <a:ext cx="14462290" cy="624786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4000" dirty="0">
                <a:effectLst/>
                <a:latin typeface="Arial" panose="020B0604020202020204" pitchFamily="34" charset="0"/>
                <a:ea typeface="Calibri" panose="020F0502020204030204" pitchFamily="34" charset="0"/>
                <a:cs typeface="Arial" panose="020B0604020202020204" pitchFamily="34" charset="0"/>
              </a:rPr>
              <a:t>Polycystic Ovarian Syndrome (PCOS) is an endocrine disorder found in women of reproductive age that often causes infertility. The first-line treatment for infertility in anovulatory PCOS patients is ovulation induction. In vitro fertilization (IVF) is a third line treatment often used as a last resort. PCOS patients have higher failure risks of first and second-line medications. Therefore, this review analyzes if adverse pregnancy outcomes (O) are reduced more with IVF (I) versus using letrozole for ovulation induction (C) in women aged 20-30 struggling with infertility due to anovulatory PCOS (P).</a:t>
            </a:r>
            <a:endParaRPr lang="en-US" sz="4000" dirty="0">
              <a:latin typeface="Arial" panose="020B0604020202020204" pitchFamily="34" charset="0"/>
              <a:cs typeface="Arial" panose="020B0604020202020204" pitchFamily="34" charset="0"/>
            </a:endParaRPr>
          </a:p>
        </p:txBody>
      </p:sp>
      <p:sp>
        <p:nvSpPr>
          <p:cNvPr id="20" name="TextBox 19"/>
          <p:cNvSpPr txBox="1"/>
          <p:nvPr/>
        </p:nvSpPr>
        <p:spPr>
          <a:xfrm>
            <a:off x="11608981" y="3886200"/>
            <a:ext cx="27988438" cy="4875181"/>
          </a:xfrm>
          <a:prstGeom prst="rect">
            <a:avLst/>
          </a:prstGeom>
          <a:noFill/>
        </p:spPr>
        <p:txBody>
          <a:bodyPr wrap="square" rtlCol="0">
            <a:spAutoFit/>
          </a:bodyPr>
          <a:lstStyle/>
          <a:p>
            <a:pPr algn="ctr"/>
            <a:r>
              <a:rPr lang="en-US" sz="9000" b="1" dirty="0">
                <a:latin typeface="+mj-lt"/>
                <a:cs typeface="Arial"/>
              </a:rPr>
              <a:t>Amanda Salay, MMS (c)</a:t>
            </a:r>
          </a:p>
          <a:p>
            <a:pPr algn="ctr"/>
            <a:endParaRPr lang="en-US" sz="1400" b="1" dirty="0">
              <a:latin typeface="+mj-lt"/>
              <a:cs typeface="Arial"/>
            </a:endParaRPr>
          </a:p>
          <a:p>
            <a:pPr algn="ctr">
              <a:lnSpc>
                <a:spcPct val="80000"/>
              </a:lnSpc>
            </a:pPr>
            <a:r>
              <a:rPr lang="en-US" sz="8000" b="1" dirty="0">
                <a:latin typeface="+mj-lt"/>
                <a:cs typeface="Arial"/>
              </a:rPr>
              <a:t>Faculty Advisor: Jodi Freeman, MMS, PA-C </a:t>
            </a:r>
          </a:p>
          <a:p>
            <a:pPr algn="ctr">
              <a:lnSpc>
                <a:spcPct val="80000"/>
              </a:lnSpc>
            </a:pPr>
            <a:endParaRPr lang="en-US" sz="2400" b="1" dirty="0">
              <a:latin typeface="+mj-lt"/>
              <a:cs typeface="Arial"/>
            </a:endParaRPr>
          </a:p>
          <a:p>
            <a:pPr algn="ctr">
              <a:lnSpc>
                <a:spcPct val="80000"/>
              </a:lnSpc>
            </a:pPr>
            <a:r>
              <a:rPr lang="en-US" sz="7200" b="1" dirty="0">
                <a:latin typeface="+mj-lt"/>
                <a:cs typeface="Arial"/>
              </a:rPr>
              <a:t>Department of Medical Science</a:t>
            </a:r>
          </a:p>
          <a:p>
            <a:endParaRPr lang="en-US" sz="6600" b="1" dirty="0">
              <a:latin typeface="+mj-lt"/>
              <a:cs typeface="Arial"/>
            </a:endParaRPr>
          </a:p>
        </p:txBody>
      </p:sp>
      <p:grpSp>
        <p:nvGrpSpPr>
          <p:cNvPr id="2" name="Group 1"/>
          <p:cNvGrpSpPr/>
          <p:nvPr/>
        </p:nvGrpSpPr>
        <p:grpSpPr>
          <a:xfrm>
            <a:off x="840443" y="16202323"/>
            <a:ext cx="14516402" cy="11784663"/>
            <a:chOff x="1104402" y="17600265"/>
            <a:chExt cx="14590089" cy="8083738"/>
          </a:xfrm>
        </p:grpSpPr>
        <p:sp>
          <p:nvSpPr>
            <p:cNvPr id="37" name="TextBox 36"/>
            <p:cNvSpPr txBox="1"/>
            <p:nvPr/>
          </p:nvSpPr>
          <p:spPr>
            <a:xfrm>
              <a:off x="1104402" y="18423931"/>
              <a:ext cx="14590089" cy="726007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buSzPct val="100000"/>
                <a:defRPr/>
              </a:pPr>
              <a:endParaRPr lang="en-US" sz="3600" kern="0" dirty="0">
                <a:latin typeface="Arial"/>
                <a:ea typeface="Arial"/>
                <a:cs typeface="Arial"/>
                <a:sym typeface="Arial"/>
              </a:endParaRPr>
            </a:p>
            <a:p>
              <a:pPr>
                <a:buSzPct val="100000"/>
                <a:defRPr/>
              </a:pPr>
              <a:endParaRPr lang="en-US" sz="3600" kern="0" dirty="0">
                <a:latin typeface="Arial"/>
                <a:ea typeface="Arial"/>
                <a:cs typeface="Arial"/>
                <a:sym typeface="Arial"/>
              </a:endParaRPr>
            </a:p>
            <a:p>
              <a:pPr>
                <a:buSzPct val="100000"/>
                <a:defRPr/>
              </a:pPr>
              <a:endParaRPr lang="en-US" sz="3600" kern="0" dirty="0">
                <a:latin typeface="Arial"/>
                <a:ea typeface="Arial"/>
                <a:cs typeface="Arial"/>
                <a:sym typeface="Arial"/>
              </a:endParaRPr>
            </a:p>
            <a:p>
              <a:pPr>
                <a:buSzPct val="100000"/>
                <a:defRPr/>
              </a:pPr>
              <a:endParaRPr lang="en-US" sz="3600" kern="0" dirty="0">
                <a:latin typeface="Arial"/>
                <a:ea typeface="Arial"/>
                <a:cs typeface="Arial"/>
                <a:sym typeface="Arial"/>
              </a:endParaRPr>
            </a:p>
            <a:p>
              <a:pPr>
                <a:buSzPct val="100000"/>
                <a:defRPr/>
              </a:pPr>
              <a:r>
                <a:rPr lang="en-US" sz="4000" b="1" kern="0" dirty="0">
                  <a:latin typeface="Arial"/>
                  <a:ea typeface="Arial"/>
                  <a:cs typeface="Arial"/>
                  <a:sym typeface="Arial"/>
                </a:rPr>
                <a:t>	   Polycystic Ovarian Syndrome (PCOS)</a:t>
              </a:r>
            </a:p>
            <a:p>
              <a:pPr>
                <a:buSzPct val="100000"/>
                <a:defRPr/>
              </a:pPr>
              <a:r>
                <a:rPr lang="en-US" sz="4000" b="1" u="sng" kern="0" dirty="0">
                  <a:latin typeface="Arial"/>
                  <a:ea typeface="Arial"/>
                  <a:cs typeface="Arial"/>
                  <a:sym typeface="Arial"/>
                </a:rPr>
                <a:t>Overview:</a:t>
              </a:r>
            </a:p>
            <a:p>
              <a:pPr marL="571500" indent="-571500">
                <a:buSzPct val="100000"/>
                <a:buFont typeface="Arial" panose="020B0604020202020204" pitchFamily="34" charset="0"/>
                <a:buChar char="•"/>
                <a:defRPr/>
              </a:pPr>
              <a:r>
                <a:rPr lang="en-US" sz="4000" kern="0" dirty="0">
                  <a:latin typeface="Arial"/>
                  <a:ea typeface="Arial"/>
                  <a:cs typeface="Arial"/>
                  <a:sym typeface="Arial"/>
                </a:rPr>
                <a:t>Endocrine disorder in women of reproductive age associated with anovulation, hyperandrogenism, and polycystic ovaries</a:t>
              </a:r>
            </a:p>
            <a:p>
              <a:pPr marL="571500" indent="-571500">
                <a:buSzPct val="100000"/>
                <a:buFont typeface="Arial" panose="020B0604020202020204" pitchFamily="34" charset="0"/>
                <a:buChar char="•"/>
                <a:defRPr/>
              </a:pPr>
              <a:r>
                <a:rPr lang="en-US" sz="4000" kern="0" dirty="0">
                  <a:latin typeface="Arial"/>
                  <a:ea typeface="Arial"/>
                  <a:cs typeface="Arial"/>
                  <a:sym typeface="Arial"/>
                </a:rPr>
                <a:t>Common cause of infertility and pregnancy complications</a:t>
              </a:r>
            </a:p>
            <a:p>
              <a:pPr marL="571500" indent="-571500">
                <a:buSzPct val="100000"/>
                <a:buFont typeface="Arial" panose="020B0604020202020204" pitchFamily="34" charset="0"/>
                <a:buChar char="•"/>
                <a:defRPr/>
              </a:pPr>
              <a:r>
                <a:rPr lang="en-US" sz="4000" kern="0" dirty="0">
                  <a:latin typeface="Arial"/>
                  <a:ea typeface="Arial"/>
                  <a:cs typeface="Arial"/>
                  <a:sym typeface="Arial"/>
                </a:rPr>
                <a:t>Associated with insulin resistance, T2DM, obesity, CV disease</a:t>
              </a:r>
            </a:p>
            <a:p>
              <a:pPr marL="571500" indent="-571500">
                <a:buSzPct val="100000"/>
                <a:buFont typeface="Arial" panose="020B0604020202020204" pitchFamily="34" charset="0"/>
                <a:buChar char="•"/>
                <a:defRPr/>
              </a:pPr>
              <a:r>
                <a:rPr lang="en-US" sz="4000" kern="0" dirty="0">
                  <a:latin typeface="Arial"/>
                  <a:ea typeface="Arial"/>
                  <a:cs typeface="Arial"/>
                  <a:sym typeface="Arial"/>
                </a:rPr>
                <a:t>Increased risk for endometrial cancer due to longer periods of elevated estrogen levels</a:t>
              </a:r>
              <a:br>
                <a:rPr lang="en-US" sz="4000" kern="0" dirty="0">
                  <a:latin typeface="Arial"/>
                  <a:ea typeface="Arial"/>
                  <a:cs typeface="Arial"/>
                  <a:sym typeface="Arial"/>
                </a:rPr>
              </a:br>
              <a:endParaRPr lang="en-US" sz="4000" kern="0" dirty="0">
                <a:latin typeface="Arial"/>
                <a:ea typeface="Arial"/>
                <a:cs typeface="Arial"/>
                <a:sym typeface="Arial"/>
              </a:endParaRPr>
            </a:p>
            <a:p>
              <a:pPr>
                <a:buSzPct val="100000"/>
                <a:defRPr/>
              </a:pPr>
              <a:r>
                <a:rPr lang="en-US" sz="4000" b="1" u="sng" kern="0" dirty="0">
                  <a:latin typeface="Arial"/>
                  <a:ea typeface="Arial"/>
                  <a:cs typeface="Arial"/>
                  <a:sym typeface="Arial"/>
                </a:rPr>
                <a:t>Current Treatments:</a:t>
              </a:r>
            </a:p>
            <a:p>
              <a:pPr marL="571500" indent="-571500">
                <a:buSzPct val="100000"/>
                <a:buFont typeface="Arial" panose="020B0604020202020204" pitchFamily="34" charset="0"/>
                <a:buChar char="•"/>
                <a:defRPr/>
              </a:pPr>
              <a:r>
                <a:rPr lang="en-US" sz="4000" b="1" u="sng" kern="0" dirty="0">
                  <a:latin typeface="Arial"/>
                  <a:ea typeface="Arial"/>
                  <a:cs typeface="Arial"/>
                  <a:sym typeface="Arial"/>
                </a:rPr>
                <a:t>First line:</a:t>
              </a:r>
              <a:r>
                <a:rPr lang="en-US" sz="4000" kern="0" dirty="0">
                  <a:latin typeface="Arial"/>
                  <a:ea typeface="Arial"/>
                  <a:cs typeface="Arial"/>
                  <a:sym typeface="Arial"/>
                </a:rPr>
                <a:t> ovulation induction via Clomiphene Citrate (CC)</a:t>
              </a:r>
            </a:p>
            <a:p>
              <a:pPr marL="571500" indent="-571500">
                <a:buSzPct val="100000"/>
                <a:buFont typeface="Arial" panose="020B0604020202020204" pitchFamily="34" charset="0"/>
                <a:buChar char="•"/>
                <a:defRPr/>
              </a:pPr>
              <a:r>
                <a:rPr lang="en-US" sz="4000" kern="0" dirty="0">
                  <a:latin typeface="Arial"/>
                  <a:ea typeface="Arial"/>
                  <a:cs typeface="Arial"/>
                  <a:sym typeface="Arial"/>
                </a:rPr>
                <a:t>Overwhelming evidence Letrozole (LE) is superior to CC</a:t>
              </a:r>
            </a:p>
            <a:p>
              <a:pPr marL="571500" indent="-571500">
                <a:buSzPct val="100000"/>
                <a:buFont typeface="Arial" panose="020B0604020202020204" pitchFamily="34" charset="0"/>
                <a:buChar char="•"/>
                <a:defRPr/>
              </a:pPr>
              <a:r>
                <a:rPr lang="en-US" sz="4000" b="1" u="sng" kern="0" dirty="0">
                  <a:latin typeface="Arial"/>
                  <a:ea typeface="Arial"/>
                  <a:cs typeface="Arial"/>
                  <a:sym typeface="Arial"/>
                </a:rPr>
                <a:t>Second Line</a:t>
              </a:r>
              <a:r>
                <a:rPr lang="en-US" sz="4000" u="sng" kern="0" dirty="0">
                  <a:latin typeface="Arial"/>
                  <a:ea typeface="Arial"/>
                  <a:cs typeface="Arial"/>
                  <a:sym typeface="Arial"/>
                </a:rPr>
                <a:t>:</a:t>
              </a:r>
              <a:r>
                <a:rPr lang="en-US" sz="4000" kern="0" dirty="0">
                  <a:latin typeface="Arial"/>
                  <a:ea typeface="Arial"/>
                  <a:cs typeface="Arial"/>
                  <a:sym typeface="Arial"/>
                </a:rPr>
                <a:t> exogenous gonadotropins or laparoscopic ovarian drilling</a:t>
              </a:r>
            </a:p>
            <a:p>
              <a:pPr marL="571500" indent="-571500">
                <a:buSzPct val="100000"/>
                <a:buFont typeface="Arial" panose="020B0604020202020204" pitchFamily="34" charset="0"/>
                <a:buChar char="•"/>
                <a:defRPr/>
              </a:pPr>
              <a:r>
                <a:rPr lang="en-US" sz="4000" b="1" u="sng" kern="0" dirty="0">
                  <a:latin typeface="Arial"/>
                  <a:ea typeface="Arial"/>
                  <a:cs typeface="Arial"/>
                  <a:sym typeface="Arial"/>
                </a:rPr>
                <a:t>Third Line:</a:t>
              </a:r>
              <a:r>
                <a:rPr lang="en-US" sz="4000" b="1" kern="0" dirty="0">
                  <a:latin typeface="Arial"/>
                  <a:ea typeface="Arial"/>
                  <a:cs typeface="Arial"/>
                  <a:sym typeface="Arial"/>
                </a:rPr>
                <a:t> </a:t>
              </a:r>
              <a:r>
                <a:rPr lang="en-US" sz="4000" kern="0" dirty="0">
                  <a:latin typeface="Arial"/>
                  <a:ea typeface="Arial"/>
                  <a:cs typeface="Arial"/>
                  <a:sym typeface="Arial"/>
                </a:rPr>
                <a:t>assisted reproductive techniques (ART)</a:t>
              </a:r>
              <a:r>
                <a:rPr lang="en-US" sz="4000" kern="0" dirty="0">
                  <a:latin typeface="Arial"/>
                  <a:ea typeface="Arial"/>
                  <a:cs typeface="Arial"/>
                  <a:sym typeface="Wingdings" panose="05000000000000000000" pitchFamily="2" charset="2"/>
                </a:rPr>
                <a:t> including in-vitro fertilization (IVF)</a:t>
              </a:r>
              <a:endParaRPr lang="en-US" sz="4000" kern="0" dirty="0">
                <a:latin typeface="Arial"/>
                <a:ea typeface="Arial"/>
                <a:cs typeface="Arial"/>
                <a:sym typeface="Arial"/>
              </a:endParaRPr>
            </a:p>
            <a:p>
              <a:pPr>
                <a:buSzPct val="100000"/>
                <a:defRPr/>
              </a:pPr>
              <a:endParaRPr lang="en-US" sz="4000" kern="0" dirty="0">
                <a:solidFill>
                  <a:srgbClr val="222222"/>
                </a:solidFill>
                <a:highlight>
                  <a:srgbClr val="FFFFFF"/>
                </a:highlight>
                <a:latin typeface="Times New Roman" panose="02020603050405020304" pitchFamily="18" charset="0"/>
                <a:ea typeface="Verdana" panose="020B0604030504040204" pitchFamily="34" charset="0"/>
                <a:cs typeface="Times New Roman" panose="02020603050405020304" pitchFamily="18" charset="0"/>
                <a:sym typeface="Arial"/>
              </a:endParaRPr>
            </a:p>
            <a:p>
              <a:pPr>
                <a:buSzPct val="100000"/>
                <a:defRPr/>
              </a:pPr>
              <a:endParaRPr lang="en-US" sz="4000" kern="0" dirty="0">
                <a:solidFill>
                  <a:srgbClr val="222222"/>
                </a:solidFill>
                <a:highlight>
                  <a:srgbClr val="FFFFFF"/>
                </a:highlight>
                <a:latin typeface="Comic Sans MS" panose="030F0702030302020204" pitchFamily="66" charset="0"/>
                <a:ea typeface="Verdana" panose="020B0604030504040204" pitchFamily="34" charset="0"/>
                <a:cs typeface="Times New Roman" panose="02020603050405020304" pitchFamily="18" charset="0"/>
                <a:sym typeface="Arial"/>
              </a:endParaRPr>
            </a:p>
            <a:p>
              <a:pPr>
                <a:buSzPct val="100000"/>
                <a:defRPr/>
              </a:pPr>
              <a:endParaRPr lang="en-US" sz="4000" kern="0" dirty="0">
                <a:solidFill>
                  <a:srgbClr val="222222"/>
                </a:solidFill>
                <a:highlight>
                  <a:srgbClr val="FFFFFF"/>
                </a:highlight>
                <a:latin typeface="Comic Sans MS" panose="030F0702030302020204" pitchFamily="66" charset="0"/>
                <a:ea typeface="Verdana" panose="020B0604030504040204" pitchFamily="34" charset="0"/>
                <a:cs typeface="Times New Roman" panose="02020603050405020304" pitchFamily="18" charset="0"/>
                <a:sym typeface="Arial"/>
              </a:endParaRPr>
            </a:p>
            <a:p>
              <a:endParaRPr lang="en-US" sz="1500" dirty="0"/>
            </a:p>
          </p:txBody>
        </p:sp>
        <p:sp>
          <p:nvSpPr>
            <p:cNvPr id="36" name="TextBox 35"/>
            <p:cNvSpPr txBox="1"/>
            <p:nvPr/>
          </p:nvSpPr>
          <p:spPr>
            <a:xfrm>
              <a:off x="1104402" y="17600265"/>
              <a:ext cx="14590089" cy="823667"/>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Introduction</a:t>
              </a:r>
            </a:p>
          </p:txBody>
        </p:sp>
      </p:grpSp>
      <p:sp>
        <p:nvSpPr>
          <p:cNvPr id="41" name="TextBox 40"/>
          <p:cNvSpPr txBox="1"/>
          <p:nvPr/>
        </p:nvSpPr>
        <p:spPr>
          <a:xfrm>
            <a:off x="905989" y="28587151"/>
            <a:ext cx="14480306"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Methods</a:t>
            </a:r>
          </a:p>
        </p:txBody>
      </p:sp>
      <p:sp>
        <p:nvSpPr>
          <p:cNvPr id="42" name="Rectangle 41"/>
          <p:cNvSpPr/>
          <p:nvPr/>
        </p:nvSpPr>
        <p:spPr>
          <a:xfrm>
            <a:off x="840443" y="29787480"/>
            <a:ext cx="14516402" cy="7894499"/>
          </a:xfrm>
          <a:prstGeom prst="rect">
            <a:avLst/>
          </a:prstGeom>
        </p:spPr>
        <p:style>
          <a:lnRef idx="1">
            <a:schemeClr val="accent1"/>
          </a:lnRef>
          <a:fillRef idx="2">
            <a:schemeClr val="accent1"/>
          </a:fillRef>
          <a:effectRef idx="1">
            <a:schemeClr val="accent1"/>
          </a:effectRef>
          <a:fontRef idx="minor">
            <a:schemeClr val="dk1"/>
          </a:fontRef>
        </p:style>
        <p:txBody>
          <a:bodyPr wrap="square">
            <a:noAutofit/>
          </a:bodyPr>
          <a:lstStyle/>
          <a:p>
            <a:pPr marR="0" lvl="0">
              <a:spcBef>
                <a:spcPts val="0"/>
              </a:spcBef>
              <a:spcAft>
                <a:spcPts val="0"/>
              </a:spcAft>
            </a:pPr>
            <a:r>
              <a:rPr lang="en-US" sz="3800" b="1" u="sng" dirty="0">
                <a:latin typeface="Arial" panose="020B0604020202020204" pitchFamily="34" charset="0"/>
                <a:ea typeface="Calibri"/>
                <a:cs typeface="Arial" panose="020B0604020202020204" pitchFamily="34" charset="0"/>
              </a:rPr>
              <a:t>Literature Search:</a:t>
            </a:r>
          </a:p>
          <a:p>
            <a:pPr marL="342900" marR="0" lvl="0" indent="-342900">
              <a:spcBef>
                <a:spcPts val="0"/>
              </a:spcBef>
              <a:spcAft>
                <a:spcPts val="0"/>
              </a:spcAft>
              <a:buFont typeface="Symbol"/>
              <a:buChar char=""/>
            </a:pPr>
            <a:r>
              <a:rPr lang="en-US" sz="3800" dirty="0">
                <a:latin typeface="Arial" panose="020B0604020202020204" pitchFamily="34" charset="0"/>
                <a:cs typeface="Arial" panose="020B0604020202020204" pitchFamily="34" charset="0"/>
              </a:rPr>
              <a:t>Performed in November 2019 using: </a:t>
            </a:r>
            <a:r>
              <a:rPr lang="en-US" sz="3800" dirty="0" err="1">
                <a:latin typeface="Arial" panose="020B0604020202020204" pitchFamily="34" charset="0"/>
                <a:cs typeface="Arial" panose="020B0604020202020204" pitchFamily="34" charset="0"/>
              </a:rPr>
              <a:t>Pubmed</a:t>
            </a:r>
            <a:r>
              <a:rPr lang="en-US" sz="3800" dirty="0">
                <a:latin typeface="Arial" panose="020B0604020202020204" pitchFamily="34" charset="0"/>
                <a:cs typeface="Arial" panose="020B0604020202020204" pitchFamily="34" charset="0"/>
              </a:rPr>
              <a:t>, EBSCOhost</a:t>
            </a:r>
            <a:br>
              <a:rPr lang="en-US" sz="3800" dirty="0">
                <a:latin typeface="Arial" panose="020B0604020202020204" pitchFamily="34" charset="0"/>
                <a:cs typeface="Arial" panose="020B0604020202020204" pitchFamily="34" charset="0"/>
              </a:rPr>
            </a:br>
            <a:endParaRPr lang="en-US" sz="3800" dirty="0">
              <a:latin typeface="Arial" panose="020B0604020202020204" pitchFamily="34" charset="0"/>
              <a:cs typeface="Arial" panose="020B0604020202020204" pitchFamily="34" charset="0"/>
            </a:endParaRPr>
          </a:p>
          <a:p>
            <a:pPr marL="342900" marR="0" lvl="0" indent="-342900">
              <a:spcBef>
                <a:spcPts val="0"/>
              </a:spcBef>
              <a:spcAft>
                <a:spcPts val="0"/>
              </a:spcAft>
              <a:buFont typeface="Symbol"/>
              <a:buChar char=""/>
            </a:pPr>
            <a:r>
              <a:rPr lang="en-US" sz="3800" b="1" u="sng" dirty="0">
                <a:latin typeface="Arial" panose="020B0604020202020204" pitchFamily="34" charset="0"/>
                <a:cs typeface="Arial" panose="020B0604020202020204" pitchFamily="34" charset="0"/>
              </a:rPr>
              <a:t>Search Terms:</a:t>
            </a:r>
          </a:p>
          <a:p>
            <a:pPr marL="3131820" lvl="1" indent="-571500">
              <a:buFont typeface="Wingdings" panose="05000000000000000000" pitchFamily="2" charset="2"/>
              <a:buChar char="v"/>
            </a:pPr>
            <a:r>
              <a:rPr lang="en-US" sz="3800" dirty="0">
                <a:latin typeface="Arial" panose="020B0604020202020204" pitchFamily="34" charset="0"/>
                <a:cs typeface="Arial" panose="020B0604020202020204" pitchFamily="34" charset="0"/>
              </a:rPr>
              <a:t>“Letrozole AND infertility”</a:t>
            </a:r>
          </a:p>
          <a:p>
            <a:pPr marL="3131820" lvl="1" indent="-571500">
              <a:buFont typeface="Wingdings" panose="05000000000000000000" pitchFamily="2" charset="2"/>
              <a:buChar char="v"/>
            </a:pPr>
            <a:r>
              <a:rPr lang="en-US" sz="3800" dirty="0">
                <a:latin typeface="Arial" panose="020B0604020202020204" pitchFamily="34" charset="0"/>
                <a:cs typeface="Arial" panose="020B0604020202020204" pitchFamily="34" charset="0"/>
              </a:rPr>
              <a:t>“IVF AND miscarriage” </a:t>
            </a:r>
            <a:br>
              <a:rPr lang="en-US" sz="3800" dirty="0">
                <a:latin typeface="Arial" panose="020B0604020202020204" pitchFamily="34" charset="0"/>
                <a:cs typeface="Arial" panose="020B0604020202020204" pitchFamily="34" charset="0"/>
              </a:rPr>
            </a:br>
            <a:endParaRPr lang="en-US" sz="3800" dirty="0">
              <a:latin typeface="Arial" panose="020B0604020202020204" pitchFamily="34" charset="0"/>
              <a:cs typeface="Arial" panose="020B0604020202020204" pitchFamily="34" charset="0"/>
            </a:endParaRPr>
          </a:p>
          <a:p>
            <a:pPr marL="342900" indent="-342900">
              <a:buFont typeface="Symbol"/>
              <a:buChar char=""/>
            </a:pPr>
            <a:r>
              <a:rPr lang="en-US" sz="3800" b="1" u="sng" dirty="0">
                <a:latin typeface="Arial" panose="020B0604020202020204" pitchFamily="34" charset="0"/>
                <a:cs typeface="Arial" panose="020B0604020202020204" pitchFamily="34" charset="0"/>
              </a:rPr>
              <a:t>Inclusion Criteria:</a:t>
            </a:r>
            <a:r>
              <a:rPr lang="en-US" sz="3800" b="1" dirty="0">
                <a:latin typeface="Arial" panose="020B0604020202020204" pitchFamily="34" charset="0"/>
                <a:cs typeface="Arial" panose="020B0604020202020204" pitchFamily="34" charset="0"/>
              </a:rPr>
              <a:t> </a:t>
            </a:r>
            <a:r>
              <a:rPr lang="en-US" sz="3800" dirty="0">
                <a:latin typeface="Arial" panose="020B0604020202020204" pitchFamily="34" charset="0"/>
                <a:cs typeface="Arial" panose="020B0604020202020204" pitchFamily="34" charset="0"/>
              </a:rPr>
              <a:t>Humans, full text, clinical trials, published in the past 5 years, female subjects aged 19-44, English</a:t>
            </a:r>
            <a:br>
              <a:rPr lang="en-US" sz="3800" dirty="0">
                <a:latin typeface="Arial" panose="020B0604020202020204" pitchFamily="34" charset="0"/>
                <a:cs typeface="Arial" panose="020B0604020202020204" pitchFamily="34" charset="0"/>
              </a:rPr>
            </a:br>
            <a:endParaRPr lang="en-US" sz="3800" dirty="0">
              <a:latin typeface="Arial" panose="020B0604020202020204" pitchFamily="34" charset="0"/>
              <a:cs typeface="Arial" panose="020B0604020202020204" pitchFamily="34" charset="0"/>
            </a:endParaRPr>
          </a:p>
          <a:p>
            <a:pPr marL="342900" indent="-342900">
              <a:buFont typeface="Symbol"/>
              <a:buChar char=""/>
            </a:pPr>
            <a:r>
              <a:rPr lang="en-US" sz="3800" b="1" u="sng" dirty="0">
                <a:latin typeface="Arial" panose="020B0604020202020204" pitchFamily="34" charset="0"/>
                <a:cs typeface="Arial" panose="020B0604020202020204" pitchFamily="34" charset="0"/>
              </a:rPr>
              <a:t>Exclusion Criteria:</a:t>
            </a:r>
            <a:r>
              <a:rPr lang="en-US" sz="3800" b="1" dirty="0">
                <a:latin typeface="Arial" panose="020B0604020202020204" pitchFamily="34" charset="0"/>
                <a:cs typeface="Arial" panose="020B0604020202020204" pitchFamily="34" charset="0"/>
              </a:rPr>
              <a:t> </a:t>
            </a:r>
            <a:r>
              <a:rPr lang="en-US" sz="3800" dirty="0">
                <a:latin typeface="Arial" panose="020B0604020202020204" pitchFamily="34" charset="0"/>
                <a:cs typeface="Arial" panose="020B0604020202020204" pitchFamily="34" charset="0"/>
              </a:rPr>
              <a:t>Unrelated disorders impacting infertility, less than 30 subjects, meta-analyses/systematic reviews, non-randomized clinical trials, regularly ovulatory females</a:t>
            </a:r>
          </a:p>
          <a:p>
            <a:pPr marL="2903220" lvl="1" indent="-342900">
              <a:buFont typeface="Symbol"/>
              <a:buChar char=""/>
            </a:pPr>
            <a:endParaRPr lang="en-US" sz="4400" dirty="0"/>
          </a:p>
          <a:p>
            <a:pPr marL="342900" marR="0" lvl="0" indent="-342900">
              <a:spcBef>
                <a:spcPts val="0"/>
              </a:spcBef>
              <a:spcAft>
                <a:spcPts val="0"/>
              </a:spcAft>
              <a:buFont typeface="Symbol"/>
              <a:buChar char=""/>
            </a:pPr>
            <a:endParaRPr lang="en-US" sz="4400" dirty="0"/>
          </a:p>
          <a:p>
            <a:pPr marL="342900" marR="0" lvl="0" indent="-342900">
              <a:spcBef>
                <a:spcPts val="0"/>
              </a:spcBef>
              <a:spcAft>
                <a:spcPts val="0"/>
              </a:spcAft>
              <a:buFont typeface="Symbol"/>
              <a:buChar char=""/>
            </a:pPr>
            <a:endParaRPr lang="en-US" sz="1050" dirty="0">
              <a:latin typeface="+mj-lt"/>
              <a:ea typeface="Calibri"/>
              <a:cs typeface="Arial" panose="020B0604020202020204" pitchFamily="34" charset="0"/>
            </a:endParaRPr>
          </a:p>
        </p:txBody>
      </p:sp>
      <p:sp>
        <p:nvSpPr>
          <p:cNvPr id="49" name="TextBox 48"/>
          <p:cNvSpPr txBox="1"/>
          <p:nvPr/>
        </p:nvSpPr>
        <p:spPr>
          <a:xfrm>
            <a:off x="36906838" y="9448803"/>
            <a:ext cx="13347364" cy="1508105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endParaRPr lang="en-US" sz="1400" dirty="0"/>
          </a:p>
          <a:p>
            <a:r>
              <a:rPr lang="en-US" altLang="en-US" sz="4000" dirty="0">
                <a:latin typeface="Arial" panose="020B0604020202020204" pitchFamily="34" charset="0"/>
                <a:cs typeface="Arial" panose="020B0604020202020204" pitchFamily="34" charset="0"/>
              </a:rPr>
              <a:t>There is strong evidence that LE is superior to CC for ovulation induction in women with PCOS. </a:t>
            </a:r>
            <a:r>
              <a:rPr lang="en-US" sz="4000" dirty="0">
                <a:latin typeface="Arial" panose="020B0604020202020204" pitchFamily="34" charset="0"/>
                <a:cs typeface="Arial" panose="020B0604020202020204" pitchFamily="34" charset="0"/>
              </a:rPr>
              <a:t>IVF has comparable outcome measurements to medication but has increased risks associated with the procedure. </a:t>
            </a:r>
            <a:r>
              <a:rPr lang="en-US" altLang="en-US" sz="4000" dirty="0">
                <a:latin typeface="Arial" panose="020B0604020202020204" pitchFamily="34" charset="0"/>
                <a:cs typeface="Arial" panose="020B0604020202020204" pitchFamily="34" charset="0"/>
              </a:rPr>
              <a:t>There is a deficit in the literature directly comparing IVF and ovulation induction. There is also a lack of studies featuring women &lt;30 years old in IVF trials.</a:t>
            </a:r>
            <a:endParaRPr lang="en-US" altLang="en-US" sz="4000" b="1" u="sng" dirty="0">
              <a:latin typeface="Arial" panose="020B0604020202020204" pitchFamily="34" charset="0"/>
              <a:cs typeface="Arial" panose="020B0604020202020204" pitchFamily="34" charset="0"/>
            </a:endParaRPr>
          </a:p>
          <a:p>
            <a:pPr marR="0" lvl="0">
              <a:spcBef>
                <a:spcPts val="0"/>
              </a:spcBef>
              <a:spcAft>
                <a:spcPts val="0"/>
              </a:spcAft>
            </a:pPr>
            <a:r>
              <a:rPr lang="en-US" altLang="en-US" sz="4000" b="1" u="sng" dirty="0">
                <a:latin typeface="Arial" panose="020B0604020202020204" pitchFamily="34" charset="0"/>
                <a:cs typeface="Arial" panose="020B0604020202020204" pitchFamily="34" charset="0"/>
              </a:rPr>
              <a:t>Strengths:</a:t>
            </a:r>
          </a:p>
          <a:p>
            <a:pPr marL="571500" marR="0" lvl="0" indent="-571500">
              <a:spcBef>
                <a:spcPts val="0"/>
              </a:spcBef>
              <a:spcAft>
                <a:spcPts val="0"/>
              </a:spcAft>
              <a:buFont typeface="Arial"/>
              <a:buChar char="•"/>
            </a:pPr>
            <a:r>
              <a:rPr lang="en-US" altLang="en-US" sz="4000" dirty="0">
                <a:latin typeface="Arial" panose="020B0604020202020204" pitchFamily="34" charset="0"/>
                <a:cs typeface="Arial" panose="020B0604020202020204" pitchFamily="34" charset="0"/>
              </a:rPr>
              <a:t>RCT studies have more detailed information</a:t>
            </a:r>
          </a:p>
          <a:p>
            <a:pPr marL="571500" marR="0" lvl="0" indent="-571500">
              <a:spcBef>
                <a:spcPts val="0"/>
              </a:spcBef>
              <a:spcAft>
                <a:spcPts val="0"/>
              </a:spcAft>
              <a:buFont typeface="Arial"/>
              <a:buChar char="•"/>
            </a:pPr>
            <a:r>
              <a:rPr lang="en-US" altLang="en-US" sz="4000" dirty="0">
                <a:latin typeface="Arial" panose="020B0604020202020204" pitchFamily="34" charset="0"/>
                <a:cs typeface="Arial" panose="020B0604020202020204" pitchFamily="34" charset="0"/>
              </a:rPr>
              <a:t>Adequate sample sizes</a:t>
            </a:r>
          </a:p>
          <a:p>
            <a:pPr marL="571500" marR="0" lvl="0" indent="-571500">
              <a:spcBef>
                <a:spcPts val="0"/>
              </a:spcBef>
              <a:spcAft>
                <a:spcPts val="0"/>
              </a:spcAft>
              <a:buFont typeface="Arial"/>
              <a:buChar char="•"/>
            </a:pPr>
            <a:r>
              <a:rPr lang="en-US" altLang="en-US" sz="4000" dirty="0">
                <a:latin typeface="Arial" panose="020B0604020202020204" pitchFamily="34" charset="0"/>
                <a:cs typeface="Arial" panose="020B0604020202020204" pitchFamily="34" charset="0"/>
              </a:rPr>
              <a:t>Study duration</a:t>
            </a:r>
            <a:br>
              <a:rPr lang="en-US" altLang="en-US" sz="4000" dirty="0">
                <a:latin typeface="Arial" panose="020B0604020202020204" pitchFamily="34" charset="0"/>
                <a:cs typeface="Arial" panose="020B0604020202020204" pitchFamily="34" charset="0"/>
              </a:rPr>
            </a:br>
            <a:endParaRPr lang="en-US" altLang="en-US" sz="4000" b="1" u="sng" dirty="0">
              <a:latin typeface="Arial" panose="020B0604020202020204" pitchFamily="34" charset="0"/>
              <a:cs typeface="Arial" panose="020B0604020202020204" pitchFamily="34" charset="0"/>
            </a:endParaRPr>
          </a:p>
          <a:p>
            <a:pPr marR="0" lvl="0">
              <a:spcBef>
                <a:spcPts val="0"/>
              </a:spcBef>
              <a:spcAft>
                <a:spcPts val="0"/>
              </a:spcAft>
            </a:pPr>
            <a:r>
              <a:rPr lang="en-US" altLang="en-US" sz="4000" b="1" u="sng" dirty="0">
                <a:latin typeface="Arial" panose="020B0604020202020204" pitchFamily="34" charset="0"/>
                <a:cs typeface="Arial" panose="020B0604020202020204" pitchFamily="34" charset="0"/>
              </a:rPr>
              <a:t>Weaknesses:</a:t>
            </a:r>
          </a:p>
          <a:p>
            <a:pPr marL="571500" marR="0" lvl="0" indent="-571500">
              <a:spcBef>
                <a:spcPts val="0"/>
              </a:spcBef>
              <a:spcAft>
                <a:spcPts val="0"/>
              </a:spcAft>
              <a:buFont typeface="Arial"/>
              <a:buChar char="•"/>
            </a:pPr>
            <a:r>
              <a:rPr lang="en-US" altLang="en-US" sz="4000" dirty="0">
                <a:latin typeface="Arial" panose="020B0604020202020204" pitchFamily="34" charset="0"/>
                <a:cs typeface="Arial" panose="020B0604020202020204" pitchFamily="34" charset="0"/>
              </a:rPr>
              <a:t>Surveys and observational studies are less detailed</a:t>
            </a:r>
          </a:p>
          <a:p>
            <a:pPr marL="571500" marR="0" lvl="0" indent="-571500">
              <a:spcBef>
                <a:spcPts val="0"/>
              </a:spcBef>
              <a:spcAft>
                <a:spcPts val="0"/>
              </a:spcAft>
              <a:buFont typeface="Arial"/>
              <a:buChar char="•"/>
            </a:pPr>
            <a:r>
              <a:rPr lang="en-US" altLang="en-US" sz="4000" dirty="0">
                <a:latin typeface="Arial" panose="020B0604020202020204" pitchFamily="34" charset="0"/>
                <a:cs typeface="Arial" panose="020B0604020202020204" pitchFamily="34" charset="0"/>
              </a:rPr>
              <a:t>Most of the IVF groups had average age &gt;30 years</a:t>
            </a:r>
          </a:p>
          <a:p>
            <a:pPr marL="571500" marR="0" lvl="0" indent="-571500">
              <a:spcBef>
                <a:spcPts val="0"/>
              </a:spcBef>
              <a:spcAft>
                <a:spcPts val="0"/>
              </a:spcAft>
              <a:buFont typeface="Arial"/>
              <a:buChar char="•"/>
            </a:pPr>
            <a:r>
              <a:rPr lang="en-US" altLang="en-US" sz="4000" dirty="0">
                <a:latin typeface="Arial" panose="020B0604020202020204" pitchFamily="34" charset="0"/>
                <a:cs typeface="Arial" panose="020B0604020202020204" pitchFamily="34" charset="0"/>
              </a:rPr>
              <a:t>Lack of detail on the causes of infertility</a:t>
            </a:r>
          </a:p>
          <a:p>
            <a:pPr marL="571500" marR="0" lvl="0" indent="-571500">
              <a:spcBef>
                <a:spcPts val="0"/>
              </a:spcBef>
              <a:spcAft>
                <a:spcPts val="0"/>
              </a:spcAft>
              <a:buFont typeface="Arial"/>
              <a:buChar char="•"/>
            </a:pPr>
            <a:r>
              <a:rPr lang="en-US" altLang="en-US" sz="4000" dirty="0">
                <a:latin typeface="Arial" panose="020B0604020202020204" pitchFamily="34" charset="0"/>
                <a:cs typeface="Arial" panose="020B0604020202020204" pitchFamily="34" charset="0"/>
              </a:rPr>
              <a:t>Inconsistent blinding techniques</a:t>
            </a:r>
          </a:p>
          <a:p>
            <a:pPr marL="571500" marR="0" lvl="0" indent="-571500">
              <a:spcBef>
                <a:spcPts val="0"/>
              </a:spcBef>
              <a:spcAft>
                <a:spcPts val="0"/>
              </a:spcAft>
              <a:buFont typeface="Arial"/>
              <a:buChar char="•"/>
            </a:pPr>
            <a:r>
              <a:rPr lang="en-US" altLang="en-US" sz="4000" dirty="0">
                <a:latin typeface="Arial" panose="020B0604020202020204" pitchFamily="34" charset="0"/>
                <a:cs typeface="Arial" panose="020B0604020202020204" pitchFamily="34" charset="0"/>
              </a:rPr>
              <a:t>Large age differences between groups of subjects</a:t>
            </a:r>
            <a:br>
              <a:rPr lang="en-US" altLang="en-US" sz="4000" dirty="0">
                <a:latin typeface="Arial" panose="020B0604020202020204" pitchFamily="34" charset="0"/>
                <a:cs typeface="Arial" panose="020B0604020202020204" pitchFamily="34" charset="0"/>
              </a:rPr>
            </a:br>
            <a:endParaRPr lang="en-US" altLang="en-US" sz="4000" b="1" u="sng" dirty="0">
              <a:latin typeface="Arial" panose="020B0604020202020204" pitchFamily="34" charset="0"/>
              <a:cs typeface="Arial" panose="020B0604020202020204" pitchFamily="34" charset="0"/>
            </a:endParaRPr>
          </a:p>
          <a:p>
            <a:pPr marR="0" lvl="0">
              <a:spcBef>
                <a:spcPts val="0"/>
              </a:spcBef>
              <a:spcAft>
                <a:spcPts val="0"/>
              </a:spcAft>
            </a:pPr>
            <a:r>
              <a:rPr lang="en-US" altLang="en-US" sz="4000" b="1" u="sng" dirty="0">
                <a:latin typeface="Arial" panose="020B0604020202020204" pitchFamily="34" charset="0"/>
                <a:cs typeface="Arial" panose="020B0604020202020204" pitchFamily="34" charset="0"/>
              </a:rPr>
              <a:t>Future Research:</a:t>
            </a:r>
          </a:p>
          <a:p>
            <a:pPr marL="571500" marR="0" lvl="0" indent="-571500">
              <a:spcBef>
                <a:spcPts val="0"/>
              </a:spcBef>
              <a:spcAft>
                <a:spcPts val="0"/>
              </a:spcAft>
              <a:buFont typeface="Arial"/>
              <a:buChar char="•"/>
            </a:pPr>
            <a:r>
              <a:rPr lang="en-US" altLang="en-US" sz="4000" dirty="0">
                <a:latin typeface="Arial" panose="020B0604020202020204" pitchFamily="34" charset="0"/>
                <a:cs typeface="Arial" panose="020B0604020202020204" pitchFamily="34" charset="0"/>
              </a:rPr>
              <a:t>Complete trials of IVF in women &lt;30 </a:t>
            </a:r>
          </a:p>
          <a:p>
            <a:pPr marL="571500" marR="0" lvl="0" indent="-571500">
              <a:spcBef>
                <a:spcPts val="0"/>
              </a:spcBef>
              <a:spcAft>
                <a:spcPts val="0"/>
              </a:spcAft>
              <a:buFont typeface="Arial"/>
              <a:buChar char="•"/>
            </a:pPr>
            <a:r>
              <a:rPr lang="en-US" altLang="en-US" sz="4000" dirty="0">
                <a:latin typeface="Arial" panose="020B0604020202020204" pitchFamily="34" charset="0"/>
                <a:cs typeface="Arial" panose="020B0604020202020204" pitchFamily="34" charset="0"/>
              </a:rPr>
              <a:t>Compare outcomes of IVF vs ovulation induction in groups with an equal average age</a:t>
            </a:r>
          </a:p>
          <a:p>
            <a:pPr marL="571500" marR="0" lvl="0" indent="-571500">
              <a:spcBef>
                <a:spcPts val="0"/>
              </a:spcBef>
              <a:spcAft>
                <a:spcPts val="0"/>
              </a:spcAft>
              <a:buFont typeface="Arial"/>
              <a:buChar char="•"/>
            </a:pPr>
            <a:r>
              <a:rPr lang="en-US" altLang="en-US" sz="4000" dirty="0">
                <a:latin typeface="Arial" panose="020B0604020202020204" pitchFamily="34" charset="0"/>
                <a:cs typeface="Arial" panose="020B0604020202020204" pitchFamily="34" charset="0"/>
              </a:rPr>
              <a:t>Complete studies specifically on PCOS and infertility</a:t>
            </a:r>
            <a:endParaRPr lang="en-US" sz="4000" dirty="0">
              <a:latin typeface="Arial" panose="020B0604020202020204" pitchFamily="34" charset="0"/>
              <a:cs typeface="Arial" panose="020B0604020202020204" pitchFamily="34" charset="0"/>
            </a:endParaRPr>
          </a:p>
        </p:txBody>
      </p:sp>
      <p:sp>
        <p:nvSpPr>
          <p:cNvPr id="58" name="TextBox 57"/>
          <p:cNvSpPr txBox="1"/>
          <p:nvPr/>
        </p:nvSpPr>
        <p:spPr>
          <a:xfrm>
            <a:off x="36924854" y="8305800"/>
            <a:ext cx="13329348" cy="1200329"/>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Discussion </a:t>
            </a:r>
          </a:p>
        </p:txBody>
      </p:sp>
      <p:pic>
        <p:nvPicPr>
          <p:cNvPr id="27" name="Picture 26" descr="au_logo_4C_castle_f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877335"/>
            <a:ext cx="10287000" cy="4005072"/>
          </a:xfrm>
          <a:prstGeom prst="rect">
            <a:avLst/>
          </a:prstGeom>
        </p:spPr>
      </p:pic>
      <p:sp>
        <p:nvSpPr>
          <p:cNvPr id="45" name="TextBox 44"/>
          <p:cNvSpPr txBox="1"/>
          <p:nvPr/>
        </p:nvSpPr>
        <p:spPr>
          <a:xfrm>
            <a:off x="16294737" y="8305800"/>
            <a:ext cx="19826068"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Results </a:t>
            </a:r>
          </a:p>
        </p:txBody>
      </p:sp>
      <p:sp>
        <p:nvSpPr>
          <p:cNvPr id="19" name="TextBox 18"/>
          <p:cNvSpPr txBox="1"/>
          <p:nvPr/>
        </p:nvSpPr>
        <p:spPr>
          <a:xfrm>
            <a:off x="13334999" y="839212"/>
            <a:ext cx="34366201" cy="2554545"/>
          </a:xfrm>
          <a:prstGeom prst="rect">
            <a:avLst/>
          </a:prstGeom>
          <a:noFill/>
        </p:spPr>
        <p:txBody>
          <a:bodyPr wrap="square" rtlCol="0">
            <a:spAutoFit/>
          </a:bodyPr>
          <a:lstStyle/>
          <a:p>
            <a:pPr algn="ctr"/>
            <a:r>
              <a:rPr lang="en-US" sz="8000" b="1" dirty="0">
                <a:latin typeface="Arial" panose="020B0604020202020204" pitchFamily="34" charset="0"/>
                <a:cs typeface="Arial" panose="020B0604020202020204" pitchFamily="34" charset="0"/>
              </a:rPr>
              <a:t>The Efficacy of In Vitro Fertilization in Treating Infertility due to Anovulatory PCOS in Comparison to Ovulation Induction via Letrozole</a:t>
            </a:r>
          </a:p>
        </p:txBody>
      </p:sp>
      <p:grpSp>
        <p:nvGrpSpPr>
          <p:cNvPr id="4" name="Group 3"/>
          <p:cNvGrpSpPr/>
          <p:nvPr/>
        </p:nvGrpSpPr>
        <p:grpSpPr>
          <a:xfrm>
            <a:off x="36906838" y="24871865"/>
            <a:ext cx="13245066" cy="12862990"/>
            <a:chOff x="37009136" y="26112191"/>
            <a:chExt cx="13245066" cy="15992876"/>
          </a:xfrm>
        </p:grpSpPr>
        <p:sp>
          <p:nvSpPr>
            <p:cNvPr id="38" name="TextBox 37"/>
            <p:cNvSpPr txBox="1"/>
            <p:nvPr/>
          </p:nvSpPr>
          <p:spPr>
            <a:xfrm>
              <a:off x="37009137" y="27200216"/>
              <a:ext cx="13245064" cy="1490485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sz="3800" dirty="0"/>
            </a:p>
            <a:p>
              <a:r>
                <a:rPr lang="en-US" sz="4000" dirty="0">
                  <a:latin typeface="Arial" panose="020B0604020202020204" pitchFamily="34" charset="0"/>
                  <a:cs typeface="Arial" panose="020B0604020202020204" pitchFamily="34" charset="0"/>
                </a:rPr>
                <a:t>There is sufficient evidence showing how LE is superior to CC which could decrease the time and hormonal interventions needed for women with PCOS to become pregnant. However, the research lacks information on IVF outcomes for younger women with PCOS. Studies often do not separate reasons for infertility nor tell the reader what treatments the subjects have tried. </a:t>
              </a:r>
            </a:p>
            <a:p>
              <a:endParaRPr lang="en-US" sz="4000" dirty="0">
                <a:latin typeface="Arial" panose="020B0604020202020204" pitchFamily="34" charset="0"/>
                <a:cs typeface="Arial" panose="020B0604020202020204" pitchFamily="34" charset="0"/>
              </a:endParaRPr>
            </a:p>
            <a:p>
              <a:r>
                <a:rPr lang="en-US" sz="4000" b="1" u="sng" dirty="0">
                  <a:latin typeface="Arial" panose="020B0604020202020204" pitchFamily="34" charset="0"/>
                  <a:cs typeface="Arial" panose="020B0604020202020204" pitchFamily="34" charset="0"/>
                </a:rPr>
                <a:t>What is needed for the future: </a:t>
              </a:r>
            </a:p>
            <a:p>
              <a:pPr marL="571500" indent="-571500">
                <a:buFont typeface="Wingdings" panose="05000000000000000000" pitchFamily="2" charset="2"/>
                <a:buChar char="v"/>
              </a:pPr>
              <a:r>
                <a:rPr lang="en-US" sz="4000" dirty="0">
                  <a:latin typeface="Arial" panose="020B0604020202020204" pitchFamily="34" charset="0"/>
                  <a:cs typeface="Arial" panose="020B0604020202020204" pitchFamily="34" charset="0"/>
                </a:rPr>
                <a:t>Studies on individualizing treatments for infertility according to their underlying diagnosis</a:t>
              </a:r>
            </a:p>
            <a:p>
              <a:pPr marL="571500" indent="-571500">
                <a:buFont typeface="Wingdings" panose="05000000000000000000" pitchFamily="2" charset="2"/>
                <a:buChar char="v"/>
              </a:pPr>
              <a:r>
                <a:rPr lang="en-US" sz="4000" dirty="0">
                  <a:latin typeface="Arial" panose="020B0604020202020204" pitchFamily="34" charset="0"/>
                  <a:cs typeface="Arial" panose="020B0604020202020204" pitchFamily="34" charset="0"/>
                </a:rPr>
                <a:t>Studies on younger women undergoing IVF and comparing these results to the different lines of treatment offered</a:t>
              </a:r>
            </a:p>
            <a:p>
              <a:pPr marL="571500" indent="-571500">
                <a:buFont typeface="Wingdings" panose="05000000000000000000" pitchFamily="2" charset="2"/>
                <a:buChar char="v"/>
              </a:pPr>
              <a:r>
                <a:rPr lang="en-US" sz="4000" dirty="0">
                  <a:latin typeface="Arial" panose="020B0604020202020204" pitchFamily="34" charset="0"/>
                  <a:cs typeface="Arial" panose="020B0604020202020204" pitchFamily="34" charset="0"/>
                </a:rPr>
                <a:t>More studies on women with PCOS that focus on women with BMI &lt;30</a:t>
              </a:r>
            </a:p>
            <a:p>
              <a:r>
                <a:rPr lang="en-US" sz="4000" dirty="0">
                  <a:latin typeface="Arial" panose="020B0604020202020204" pitchFamily="34" charset="0"/>
                  <a:cs typeface="Arial" panose="020B0604020202020204" pitchFamily="34" charset="0"/>
                </a:rPr>
                <a:t>These recommendations can help women with PCOS get better care and have an easier time becoming pregnant. </a:t>
              </a:r>
            </a:p>
            <a:p>
              <a:pPr marL="571500" indent="-571500">
                <a:buFont typeface="Arial"/>
                <a:buChar char="•"/>
              </a:pPr>
              <a:endParaRPr lang="en-US" sz="1500" dirty="0"/>
            </a:p>
          </p:txBody>
        </p:sp>
        <p:sp>
          <p:nvSpPr>
            <p:cNvPr id="39" name="TextBox 38"/>
            <p:cNvSpPr txBox="1"/>
            <p:nvPr/>
          </p:nvSpPr>
          <p:spPr>
            <a:xfrm>
              <a:off x="37009136" y="26112191"/>
              <a:ext cx="13245066" cy="1200329"/>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Conclusion</a:t>
              </a:r>
            </a:p>
          </p:txBody>
        </p:sp>
      </p:grpSp>
      <p:graphicFrame>
        <p:nvGraphicFramePr>
          <p:cNvPr id="46" name="Table 45"/>
          <p:cNvGraphicFramePr>
            <a:graphicFrameLocks noGrp="1"/>
          </p:cNvGraphicFramePr>
          <p:nvPr>
            <p:extLst>
              <p:ext uri="{D42A27DB-BD31-4B8C-83A1-F6EECF244321}">
                <p14:modId xmlns:p14="http://schemas.microsoft.com/office/powerpoint/2010/main" val="2030379267"/>
              </p:ext>
            </p:extLst>
          </p:nvPr>
        </p:nvGraphicFramePr>
        <p:xfrm>
          <a:off x="16381020" y="24504741"/>
          <a:ext cx="19862165" cy="8749058"/>
        </p:xfrm>
        <a:graphic>
          <a:graphicData uri="http://schemas.openxmlformats.org/drawingml/2006/table">
            <a:tbl>
              <a:tblPr firstRow="1" bandRow="1">
                <a:tableStyleId>{0660B408-B3CF-4A94-85FC-2B1E0A45F4A2}</a:tableStyleId>
              </a:tblPr>
              <a:tblGrid>
                <a:gridCol w="4158746">
                  <a:extLst>
                    <a:ext uri="{9D8B030D-6E8A-4147-A177-3AD203B41FA5}">
                      <a16:colId xmlns:a16="http://schemas.microsoft.com/office/drawing/2014/main" val="20000"/>
                    </a:ext>
                  </a:extLst>
                </a:gridCol>
                <a:gridCol w="2827301">
                  <a:extLst>
                    <a:ext uri="{9D8B030D-6E8A-4147-A177-3AD203B41FA5}">
                      <a16:colId xmlns:a16="http://schemas.microsoft.com/office/drawing/2014/main" val="20001"/>
                    </a:ext>
                  </a:extLst>
                </a:gridCol>
                <a:gridCol w="1431868">
                  <a:extLst>
                    <a:ext uri="{9D8B030D-6E8A-4147-A177-3AD203B41FA5}">
                      <a16:colId xmlns:a16="http://schemas.microsoft.com/office/drawing/2014/main" val="20002"/>
                    </a:ext>
                  </a:extLst>
                </a:gridCol>
                <a:gridCol w="2971105">
                  <a:extLst>
                    <a:ext uri="{9D8B030D-6E8A-4147-A177-3AD203B41FA5}">
                      <a16:colId xmlns:a16="http://schemas.microsoft.com/office/drawing/2014/main" val="20003"/>
                    </a:ext>
                  </a:extLst>
                </a:gridCol>
                <a:gridCol w="1540570">
                  <a:extLst>
                    <a:ext uri="{9D8B030D-6E8A-4147-A177-3AD203B41FA5}">
                      <a16:colId xmlns:a16="http://schemas.microsoft.com/office/drawing/2014/main" val="20004"/>
                    </a:ext>
                  </a:extLst>
                </a:gridCol>
                <a:gridCol w="3411269">
                  <a:extLst>
                    <a:ext uri="{9D8B030D-6E8A-4147-A177-3AD203B41FA5}">
                      <a16:colId xmlns:a16="http://schemas.microsoft.com/office/drawing/2014/main" val="20005"/>
                    </a:ext>
                  </a:extLst>
                </a:gridCol>
                <a:gridCol w="1980736">
                  <a:extLst>
                    <a:ext uri="{9D8B030D-6E8A-4147-A177-3AD203B41FA5}">
                      <a16:colId xmlns:a16="http://schemas.microsoft.com/office/drawing/2014/main" val="20006"/>
                    </a:ext>
                  </a:extLst>
                </a:gridCol>
                <a:gridCol w="1540570">
                  <a:extLst>
                    <a:ext uri="{9D8B030D-6E8A-4147-A177-3AD203B41FA5}">
                      <a16:colId xmlns:a16="http://schemas.microsoft.com/office/drawing/2014/main" val="20007"/>
                    </a:ext>
                  </a:extLst>
                </a:gridCol>
              </a:tblGrid>
              <a:tr h="838200">
                <a:tc gridSpan="8">
                  <a:txBody>
                    <a:bodyPr/>
                    <a:lstStyle/>
                    <a:p>
                      <a:pPr algn="ctr">
                        <a:lnSpc>
                          <a:spcPct val="90000"/>
                        </a:lnSpc>
                      </a:pPr>
                      <a:r>
                        <a:rPr lang="en-US" sz="4400" dirty="0"/>
                        <a:t>Summary of Results</a:t>
                      </a:r>
                    </a:p>
                  </a:txBody>
                  <a:tcPr anchor="ctr">
                    <a:lnB w="12700" cap="flat" cmpd="sng" algn="ctr">
                      <a:solidFill>
                        <a:scrgbClr r="0" g="0" b="0"/>
                      </a:solidFill>
                      <a:prstDash val="solid"/>
                      <a:round/>
                      <a:headEnd type="none" w="med" len="med"/>
                      <a:tailEnd type="none" w="med" len="med"/>
                    </a:lnB>
                    <a:solidFill>
                      <a:schemeClr val="accent2">
                        <a:lumMod val="75000"/>
                      </a:schemeClr>
                    </a:solidFill>
                  </a:tcPr>
                </a:tc>
                <a:tc hMerge="1">
                  <a:txBody>
                    <a:bodyPr/>
                    <a:lstStyle/>
                    <a:p>
                      <a:pPr algn="ctr">
                        <a:lnSpc>
                          <a:spcPct val="90000"/>
                        </a:lnSpc>
                      </a:pPr>
                      <a:endParaRPr lang="en-US" sz="4400" dirty="0"/>
                    </a:p>
                  </a:txBody>
                  <a:tcPr anchor="ctr">
                    <a:solidFill>
                      <a:schemeClr val="accent2">
                        <a:lumMod val="75000"/>
                      </a:schemeClr>
                    </a:solidFill>
                  </a:tcPr>
                </a:tc>
                <a:tc hMerge="1">
                  <a:txBody>
                    <a:bodyPr/>
                    <a:lstStyle/>
                    <a:p>
                      <a:endParaRPr lang="en-US"/>
                    </a:p>
                  </a:txBody>
                  <a:tcPr/>
                </a:tc>
                <a:tc hMerge="1">
                  <a:txBody>
                    <a:bodyPr/>
                    <a:lstStyle/>
                    <a:p>
                      <a:pPr algn="ctr">
                        <a:lnSpc>
                          <a:spcPct val="90000"/>
                        </a:lnSpc>
                      </a:pPr>
                      <a:endParaRPr lang="en-US" sz="4400" dirty="0"/>
                    </a:p>
                  </a:txBody>
                  <a:tcPr anchor="ctr">
                    <a:solidFill>
                      <a:schemeClr val="accent2">
                        <a:lumMod val="75000"/>
                      </a:schemeClr>
                    </a:solidFill>
                  </a:tcPr>
                </a:tc>
                <a:tc hMerge="1">
                  <a:txBody>
                    <a:bodyPr/>
                    <a:lstStyle/>
                    <a:p>
                      <a:endParaRPr lang="en-US"/>
                    </a:p>
                  </a:txBody>
                  <a:tcPr/>
                </a:tc>
                <a:tc hMerge="1">
                  <a:txBody>
                    <a:bodyPr/>
                    <a:lstStyle/>
                    <a:p>
                      <a:pPr algn="ctr"/>
                      <a:endParaRPr lang="en-US" sz="4400" dirty="0"/>
                    </a:p>
                  </a:txBody>
                  <a:tcPr anchor="ctr">
                    <a:solidFill>
                      <a:schemeClr val="accent2">
                        <a:lumMod val="75000"/>
                      </a:schemeClr>
                    </a:solidFill>
                  </a:tcPr>
                </a:tc>
                <a:tc hMerge="1">
                  <a:txBody>
                    <a:bodyPr/>
                    <a:lstStyle/>
                    <a:p>
                      <a:pPr algn="ctr"/>
                      <a:endParaRPr lang="en-US" sz="2800" dirty="0"/>
                    </a:p>
                  </a:txBody>
                  <a:tcPr anchor="ctr">
                    <a:solidFill>
                      <a:schemeClr val="accent2">
                        <a:lumMod val="75000"/>
                      </a:schemeClr>
                    </a:solidFill>
                  </a:tcPr>
                </a:tc>
                <a:tc hMerge="1">
                  <a:txBody>
                    <a:bodyPr/>
                    <a:lstStyle/>
                    <a:p>
                      <a:pPr algn="ctr"/>
                      <a:endParaRPr lang="en-US" sz="2800" dirty="0"/>
                    </a:p>
                  </a:txBody>
                  <a:tcPr anchor="ctr">
                    <a:solidFill>
                      <a:schemeClr val="accent2">
                        <a:lumMod val="75000"/>
                      </a:schemeClr>
                    </a:solidFill>
                  </a:tcPr>
                </a:tc>
                <a:extLst>
                  <a:ext uri="{0D108BD9-81ED-4DB2-BD59-A6C34878D82A}">
                    <a16:rowId xmlns:a16="http://schemas.microsoft.com/office/drawing/2014/main" val="10001"/>
                  </a:ext>
                </a:extLst>
              </a:tr>
              <a:tr h="1305716">
                <a:tc>
                  <a:txBody>
                    <a:bodyPr/>
                    <a:lstStyle/>
                    <a:p>
                      <a:pPr algn="ctr"/>
                      <a:r>
                        <a:rPr lang="en-US" sz="3600" dirty="0"/>
                        <a:t>Study</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lnSpc>
                          <a:spcPct val="90000"/>
                        </a:lnSpc>
                      </a:pPr>
                      <a:r>
                        <a:rPr lang="en-US" sz="3600" dirty="0"/>
                        <a:t>Clinical Pregnancy 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lnSpc>
                          <a:spcPct val="90000"/>
                        </a:lnSpc>
                      </a:pPr>
                      <a:r>
                        <a:rPr lang="en-US" sz="3600" dirty="0"/>
                        <a:t>Spontaneous Abortion Rate/Infant Death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sz="2800" dirty="0"/>
                    </a:p>
                  </a:txBody>
                  <a:tcPr/>
                </a:tc>
                <a:tc>
                  <a:txBody>
                    <a:bodyPr/>
                    <a:lstStyle/>
                    <a:p>
                      <a:pPr algn="ctr"/>
                      <a:r>
                        <a:rPr lang="en-US" sz="3600" dirty="0"/>
                        <a:t>Live Birth 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Birth Defects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Birth Weight</a:t>
                      </a: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872256">
                <a:tc>
                  <a:txBody>
                    <a:bodyPr/>
                    <a:lstStyle/>
                    <a:p>
                      <a:r>
                        <a:rPr lang="en-US" sz="3600" dirty="0"/>
                        <a:t>Amer et. al., 2017</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NA</a:t>
                      </a: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1068588">
                <a:tc>
                  <a:txBody>
                    <a:bodyPr/>
                    <a:lstStyle/>
                    <a:p>
                      <a:r>
                        <a:rPr lang="en-US" sz="3600" dirty="0"/>
                        <a:t>D’Angelo et. al. 2011</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S</a:t>
                      </a: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506440118"/>
                  </a:ext>
                </a:extLst>
              </a:tr>
              <a:tr h="1052418">
                <a:tc>
                  <a:txBody>
                    <a:bodyPr/>
                    <a:lstStyle/>
                    <a:p>
                      <a:r>
                        <a:rPr lang="en-US" sz="3600" dirty="0" err="1"/>
                        <a:t>Klonoff</a:t>
                      </a:r>
                      <a:r>
                        <a:rPr lang="en-US" sz="3600" dirty="0"/>
                        <a:t> et. al., 2004</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NA</a:t>
                      </a: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203172822"/>
                  </a:ext>
                </a:extLst>
              </a:tr>
              <a:tr h="807720">
                <a:tc>
                  <a:txBody>
                    <a:bodyPr/>
                    <a:lstStyle/>
                    <a:p>
                      <a:r>
                        <a:rPr lang="en-US" sz="3600" dirty="0"/>
                        <a:t>Liu et. al., 2017</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NA</a:t>
                      </a: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451901342"/>
                  </a:ext>
                </a:extLst>
              </a:tr>
              <a:tr h="960120">
                <a:tc>
                  <a:txBody>
                    <a:bodyPr/>
                    <a:lstStyle/>
                    <a:p>
                      <a:r>
                        <a:rPr lang="en-US" sz="3600" dirty="0" err="1"/>
                        <a:t>Shevell</a:t>
                      </a:r>
                      <a:r>
                        <a:rPr lang="en-US" sz="3600" dirty="0"/>
                        <a:t> et. al., 2005</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S</a:t>
                      </a: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201236246"/>
                  </a:ext>
                </a:extLst>
              </a:tr>
              <a:tr h="1005840">
                <a:tc>
                  <a:txBody>
                    <a:bodyPr/>
                    <a:lstStyle/>
                    <a:p>
                      <a:r>
                        <a:rPr lang="en-US" sz="3600" dirty="0" err="1"/>
                        <a:t>Trenkic</a:t>
                      </a:r>
                      <a:r>
                        <a:rPr lang="en-US" sz="3600" dirty="0"/>
                        <a:t> et. al., 2016</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NA</a:t>
                      </a: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912476006"/>
                  </a:ext>
                </a:extLst>
              </a:tr>
              <a:tr h="838200">
                <a:tc>
                  <a:txBody>
                    <a:bodyPr/>
                    <a:lstStyle/>
                    <a:p>
                      <a:r>
                        <a:rPr lang="en-US" sz="3600" dirty="0"/>
                        <a:t>Yan et. al., 2012</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600" dirty="0"/>
                        <a:t>NS</a:t>
                      </a: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2528653870"/>
                  </a:ext>
                </a:extLst>
              </a:tr>
            </a:tbl>
          </a:graphicData>
        </a:graphic>
      </p:graphicFrame>
      <p:sp>
        <p:nvSpPr>
          <p:cNvPr id="51" name="TextBox 50"/>
          <p:cNvSpPr txBox="1"/>
          <p:nvPr/>
        </p:nvSpPr>
        <p:spPr>
          <a:xfrm>
            <a:off x="16346385" y="23864937"/>
            <a:ext cx="14154912" cy="5909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nSpc>
                <a:spcPct val="90000"/>
              </a:lnSpc>
            </a:pPr>
            <a:r>
              <a:rPr lang="en-US" sz="3600" dirty="0"/>
              <a:t>Table 1. Summary of Results</a:t>
            </a:r>
          </a:p>
        </p:txBody>
      </p:sp>
      <p:sp>
        <p:nvSpPr>
          <p:cNvPr id="52" name="Rectangle 51"/>
          <p:cNvSpPr/>
          <p:nvPr/>
        </p:nvSpPr>
        <p:spPr>
          <a:xfrm>
            <a:off x="16294737" y="9525000"/>
            <a:ext cx="19826068" cy="1404365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endParaRPr lang="en-US" sz="1400" dirty="0"/>
          </a:p>
          <a:p>
            <a:pPr marL="742950" marR="0" indent="-742950">
              <a:lnSpc>
                <a:spcPct val="106000"/>
              </a:lnSpc>
              <a:spcBef>
                <a:spcPts val="0"/>
              </a:spcBef>
              <a:spcAft>
                <a:spcPts val="1200"/>
              </a:spcAft>
              <a:buAutoNum type="arabicPeriod"/>
              <a:tabLst>
                <a:tab pos="320040" algn="l"/>
              </a:tabLst>
            </a:pPr>
            <a:r>
              <a:rPr lang="en-US" sz="4000" b="1" dirty="0">
                <a:effectLst/>
                <a:latin typeface="Arial" panose="020B0604020202020204" pitchFamily="34" charset="0"/>
                <a:ea typeface="Calibri" panose="020F0502020204030204" pitchFamily="34" charset="0"/>
                <a:cs typeface="Arial" panose="020B0604020202020204" pitchFamily="34" charset="0"/>
              </a:rPr>
              <a:t>Amer et. al., 2017:</a:t>
            </a:r>
          </a:p>
          <a:p>
            <a:pPr marL="742950" marR="0" indent="-742950">
              <a:lnSpc>
                <a:spcPct val="106000"/>
              </a:lnSpc>
              <a:spcBef>
                <a:spcPts val="0"/>
              </a:spcBef>
              <a:spcAft>
                <a:spcPts val="1200"/>
              </a:spcAft>
              <a:buFont typeface="Wingdings" panose="05000000000000000000" pitchFamily="2" charset="2"/>
              <a:buChar char="Ø"/>
              <a:tabLst>
                <a:tab pos="320040" algn="l"/>
              </a:tabLst>
            </a:pPr>
            <a:r>
              <a:rPr lang="en-US" sz="4000" dirty="0">
                <a:latin typeface="Arial" panose="020B0604020202020204" pitchFamily="34" charset="0"/>
                <a:ea typeface="Calibri" panose="020F0502020204030204" pitchFamily="34" charset="0"/>
                <a:cs typeface="Arial" panose="020B0604020202020204" pitchFamily="34" charset="0"/>
              </a:rPr>
              <a:t>RCT examining efficacy of LE vs CC for ovulation induction. Found LE has higher success rates of pregnancy than CC.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R="0">
              <a:lnSpc>
                <a:spcPct val="106000"/>
              </a:lnSpc>
              <a:spcBef>
                <a:spcPts val="0"/>
              </a:spcBef>
              <a:spcAft>
                <a:spcPts val="1200"/>
              </a:spcAft>
              <a:tabLst>
                <a:tab pos="320040" algn="l"/>
              </a:tabLst>
            </a:pP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   D’Angelo et al., 2011:</a:t>
            </a:r>
          </a:p>
          <a:p>
            <a:pPr marL="742950" marR="0" indent="-742950">
              <a:lnSpc>
                <a:spcPct val="106000"/>
              </a:lnSpc>
              <a:spcBef>
                <a:spcPts val="0"/>
              </a:spcBef>
              <a:spcAft>
                <a:spcPts val="1200"/>
              </a:spcAft>
              <a:buFont typeface="Wingdings" panose="05000000000000000000" pitchFamily="2" charset="2"/>
              <a:buChar char="Ø"/>
              <a:tabLst>
                <a:tab pos="320040" algn="l"/>
              </a:tabLs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Retrospective s</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urvey on the effects of ART, ovulation stimulation, and no treatment on birth outcomes. Maternal age is very different between groups. Need more data on younger women undergoing ART to effectively compare to ovulation induction.</a:t>
            </a:r>
          </a:p>
          <a:p>
            <a:pPr marR="0">
              <a:lnSpc>
                <a:spcPct val="106000"/>
              </a:lnSpc>
              <a:spcBef>
                <a:spcPts val="0"/>
              </a:spcBef>
              <a:spcAft>
                <a:spcPts val="1200"/>
              </a:spcAft>
              <a:tabLst>
                <a:tab pos="320040" algn="l"/>
              </a:tabLst>
            </a:pP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   </a:t>
            </a:r>
            <a:r>
              <a:rPr lang="en-US" sz="4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Klonoff</a:t>
            </a: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-Cohen et. al., 2004:</a:t>
            </a:r>
          </a:p>
          <a:p>
            <a:pPr marL="742950" marR="0" indent="-742950">
              <a:lnSpc>
                <a:spcPct val="106000"/>
              </a:lnSpc>
              <a:spcBef>
                <a:spcPts val="0"/>
              </a:spcBef>
              <a:spcAft>
                <a:spcPts val="1200"/>
              </a:spcAft>
              <a:buFont typeface="Wingdings" panose="05000000000000000000" pitchFamily="2" charset="2"/>
              <a:buChar char="Ø"/>
              <a:tabLst>
                <a:tab pos="320040" algn="l"/>
              </a:tabLs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Prospective cross-sectional study (CST) on the effects of male and female age on pregnancy outcomes of IVF. Found that increased maternal and paternal age decreases pregnancy rates and increases adverse outcomes.</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1200"/>
              </a:spcAft>
              <a:tabLst>
                <a:tab pos="320040" algn="l"/>
              </a:tabLst>
            </a:pPr>
            <a:r>
              <a:rPr lang="en-US" sz="4000" b="1" dirty="0">
                <a:solidFill>
                  <a:srgbClr val="000000"/>
                </a:solidFill>
                <a:latin typeface="Arial" panose="020B0604020202020204" pitchFamily="34" charset="0"/>
                <a:ea typeface="Calibri" panose="020F0502020204030204" pitchFamily="34" charset="0"/>
                <a:cs typeface="Arial" panose="020B0604020202020204" pitchFamily="34" charset="0"/>
              </a:rPr>
              <a:t>4</a:t>
            </a: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Shevell</a:t>
            </a: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et. al., 2005:</a:t>
            </a:r>
          </a:p>
          <a:p>
            <a:pPr marL="742950" indent="-742950">
              <a:lnSpc>
                <a:spcPct val="106000"/>
              </a:lnSpc>
              <a:spcAft>
                <a:spcPts val="1200"/>
              </a:spcAft>
              <a:buFont typeface="Wingdings" panose="05000000000000000000" pitchFamily="2" charset="2"/>
              <a:buChar char="Ø"/>
              <a:tabLst>
                <a:tab pos="320040" algn="l"/>
              </a:tabLs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Prospective CST comparing adverse pregnancy outcomes in ovulation stimulation vs IVF. There were unbalanced groups with less subjects in the more invasive procedures. More adverse events occurred in IVF group.</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1200"/>
              </a:spcAft>
              <a:tabLst>
                <a:tab pos="320040" algn="l"/>
              </a:tabLst>
            </a:pPr>
            <a:r>
              <a:rPr lang="en-US" sz="4000" b="1" dirty="0">
                <a:latin typeface="Arial" panose="020B0604020202020204" pitchFamily="34" charset="0"/>
                <a:ea typeface="Calibri" panose="020F0502020204030204" pitchFamily="34" charset="0"/>
                <a:cs typeface="Arial" panose="020B0604020202020204" pitchFamily="34" charset="0"/>
              </a:rPr>
              <a:t>5</a:t>
            </a:r>
            <a:r>
              <a:rPr lang="en-US" sz="4000" b="1" dirty="0">
                <a:effectLst/>
                <a:latin typeface="Arial" panose="020B0604020202020204" pitchFamily="34" charset="0"/>
                <a:ea typeface="Calibri" panose="020F0502020204030204" pitchFamily="34" charset="0"/>
                <a:cs typeface="Arial" panose="020B0604020202020204" pitchFamily="34" charset="0"/>
              </a:rPr>
              <a:t>.   Yan et. al., 2012:</a:t>
            </a:r>
          </a:p>
          <a:p>
            <a:pPr marL="742950" indent="-742950">
              <a:lnSpc>
                <a:spcPct val="106000"/>
              </a:lnSpc>
              <a:spcAft>
                <a:spcPts val="1200"/>
              </a:spcAft>
              <a:buFont typeface="Wingdings" panose="05000000000000000000" pitchFamily="2" charset="2"/>
              <a:buChar char="Ø"/>
              <a:tabLst>
                <a:tab pos="320040" algn="l"/>
              </a:tabLst>
            </a:pPr>
            <a:r>
              <a:rPr lang="en-US" sz="4000" dirty="0">
                <a:latin typeface="Arial" panose="020B0604020202020204" pitchFamily="34" charset="0"/>
                <a:ea typeface="Calibri" panose="020F0502020204030204" pitchFamily="34" charset="0"/>
                <a:cs typeface="Arial" panose="020B0604020202020204" pitchFamily="34" charset="0"/>
              </a:rPr>
              <a:t>Retrospective observational study evaluating maternal age effect on IVF outcomes. They found lower clinical pregnancy rates and higher miscarriage rates with increasing age</a:t>
            </a:r>
            <a:r>
              <a:rPr lang="en-US" sz="3600" dirty="0">
                <a:latin typeface="Arial" panose="020B0604020202020204" pitchFamily="34" charset="0"/>
                <a:ea typeface="Calibri" panose="020F0502020204030204" pitchFamily="34" charset="0"/>
                <a:cs typeface="Arial" panose="020B0604020202020204" pitchFamily="34" charset="0"/>
              </a:rPr>
              <a:t>. </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1B131FE-A2DA-4130-8256-D1963EE98889}"/>
              </a:ext>
            </a:extLst>
          </p:cNvPr>
          <p:cNvSpPr txBox="1"/>
          <p:nvPr/>
        </p:nvSpPr>
        <p:spPr>
          <a:xfrm>
            <a:off x="16446096" y="33201618"/>
            <a:ext cx="19921065" cy="5909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nSpc>
                <a:spcPct val="90000"/>
              </a:lnSpc>
            </a:pPr>
            <a:r>
              <a:rPr lang="en-US" sz="3600" dirty="0">
                <a:solidFill>
                  <a:srgbClr val="FF0000"/>
                </a:solidFill>
              </a:rPr>
              <a:t>Key: S: Significant, NS: Not Significant, NA: Not Applicable, *: none detected so cannot compare</a:t>
            </a:r>
          </a:p>
        </p:txBody>
      </p:sp>
      <p:pic>
        <p:nvPicPr>
          <p:cNvPr id="1028" name="Picture 4" descr="See the source image">
            <a:extLst>
              <a:ext uri="{FF2B5EF4-FFF2-40B4-BE49-F238E27FC236}">
                <a16:creationId xmlns:a16="http://schemas.microsoft.com/office/drawing/2014/main" id="{06FC127D-1F53-43B4-861E-EDD378015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1179" y="34138637"/>
            <a:ext cx="6977935" cy="391489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B94CE47F-784A-49C1-858B-447286314F68}"/>
              </a:ext>
            </a:extLst>
          </p:cNvPr>
          <p:cNvSpPr txBox="1"/>
          <p:nvPr/>
        </p:nvSpPr>
        <p:spPr>
          <a:xfrm>
            <a:off x="18728718" y="37504910"/>
            <a:ext cx="5638800" cy="523220"/>
          </a:xfrm>
          <a:prstGeom prst="rect">
            <a:avLst/>
          </a:prstGeom>
          <a:noFill/>
        </p:spPr>
        <p:txBody>
          <a:bodyPr wrap="square">
            <a:spAutoFit/>
          </a:bodyPr>
          <a:lstStyle/>
          <a:p>
            <a:r>
              <a:rPr lang="en-US" sz="2800" dirty="0"/>
              <a:t>https://newhopedubai.ae/ivf-icsi/</a:t>
            </a:r>
          </a:p>
        </p:txBody>
      </p:sp>
      <p:pic>
        <p:nvPicPr>
          <p:cNvPr id="1030" name="Picture 6" descr="See the source image">
            <a:extLst>
              <a:ext uri="{FF2B5EF4-FFF2-40B4-BE49-F238E27FC236}">
                <a16:creationId xmlns:a16="http://schemas.microsoft.com/office/drawing/2014/main" id="{B573D2CB-289A-4073-AD9E-EF6040F2AF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33"/>
          <a:stretch/>
        </p:blipFill>
        <p:spPr bwMode="auto">
          <a:xfrm>
            <a:off x="28167920" y="34163007"/>
            <a:ext cx="6503080" cy="3934363"/>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8D4B1D7-627A-4A61-A292-AF5C773B1B72}"/>
              </a:ext>
            </a:extLst>
          </p:cNvPr>
          <p:cNvSpPr txBox="1"/>
          <p:nvPr/>
        </p:nvSpPr>
        <p:spPr>
          <a:xfrm>
            <a:off x="30518099" y="37574150"/>
            <a:ext cx="6010021" cy="523220"/>
          </a:xfrm>
          <a:prstGeom prst="rect">
            <a:avLst/>
          </a:prstGeom>
          <a:noFill/>
        </p:spPr>
        <p:txBody>
          <a:bodyPr wrap="square">
            <a:spAutoFit/>
          </a:bodyPr>
          <a:lstStyle/>
          <a:p>
            <a:r>
              <a:rPr lang="en-US" sz="2800" dirty="0"/>
              <a:t>https://rhrmedicare.co.in/</a:t>
            </a:r>
          </a:p>
        </p:txBody>
      </p:sp>
    </p:spTree>
    <p:extLst>
      <p:ext uri="{BB962C8B-B14F-4D97-AF65-F5344CB8AC3E}">
        <p14:creationId xmlns:p14="http://schemas.microsoft.com/office/powerpoint/2010/main" val="192527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8903-E231-405F-A3BD-CD481670EED0}"/>
              </a:ext>
            </a:extLst>
          </p:cNvPr>
          <p:cNvSpPr>
            <a:spLocks noGrp="1"/>
          </p:cNvSpPr>
          <p:nvPr>
            <p:ph type="title"/>
          </p:nvPr>
        </p:nvSpPr>
        <p:spPr>
          <a:xfrm>
            <a:off x="2560320" y="685800"/>
            <a:ext cx="46085760" cy="3110227"/>
          </a:xfrm>
        </p:spPr>
        <p:txBody>
          <a:bodyPr>
            <a:noAutofit/>
          </a:bodyPr>
          <a:lstStyle/>
          <a:p>
            <a:r>
              <a:rPr lang="en-US" sz="20000" dirty="0"/>
              <a:t>References</a:t>
            </a:r>
          </a:p>
        </p:txBody>
      </p:sp>
      <p:sp>
        <p:nvSpPr>
          <p:cNvPr id="4" name="Content Placeholder 3">
            <a:extLst>
              <a:ext uri="{FF2B5EF4-FFF2-40B4-BE49-F238E27FC236}">
                <a16:creationId xmlns:a16="http://schemas.microsoft.com/office/drawing/2014/main" id="{369B6106-D111-439F-8579-5155EB87E7A6}"/>
              </a:ext>
            </a:extLst>
          </p:cNvPr>
          <p:cNvSpPr>
            <a:spLocks noGrp="1"/>
          </p:cNvSpPr>
          <p:nvPr>
            <p:ph sz="half" idx="2"/>
          </p:nvPr>
        </p:nvSpPr>
        <p:spPr/>
        <p:txBody>
          <a:bodyPr/>
          <a:lstStyle/>
          <a:p>
            <a:endParaRPr lang="en-US"/>
          </a:p>
        </p:txBody>
      </p:sp>
      <p:sp>
        <p:nvSpPr>
          <p:cNvPr id="5" name="TextBox 4">
            <a:extLst>
              <a:ext uri="{FF2B5EF4-FFF2-40B4-BE49-F238E27FC236}">
                <a16:creationId xmlns:a16="http://schemas.microsoft.com/office/drawing/2014/main" id="{DCE426A2-4E64-4CCE-BC6D-43F7BA0E8EEB}"/>
              </a:ext>
            </a:extLst>
          </p:cNvPr>
          <p:cNvSpPr txBox="1"/>
          <p:nvPr/>
        </p:nvSpPr>
        <p:spPr>
          <a:xfrm>
            <a:off x="457200" y="3796027"/>
            <a:ext cx="50292000" cy="35785309"/>
          </a:xfrm>
          <a:prstGeom prst="rect">
            <a:avLst/>
          </a:prstGeom>
          <a:noFill/>
        </p:spPr>
        <p:txBody>
          <a:bodyPr wrap="square" rtlCol="0">
            <a:spAutoFit/>
          </a:bodyPr>
          <a:lstStyle/>
          <a:p>
            <a:pPr marR="0" lvl="0">
              <a:lnSpc>
                <a:spcPct val="107000"/>
              </a:lnSpc>
              <a:spcBef>
                <a:spcPts val="0"/>
              </a:spcBef>
              <a:spcAft>
                <a:spcPts val="0"/>
              </a:spcAft>
              <a:buSzPts val="1200"/>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1. Garg D, Tal R. Inositol Treatment and ART Outcomes in Women with PCOS. </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Int J Endocrinol</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2016;2016. doi:10.1155/2016/1979654. Accessed April 5, 2020.</a:t>
            </a:r>
            <a:br>
              <a:rPr lang="en-US" sz="4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200"/>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2 .Lauritsen MP,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Bentzen</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JG,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Pinborg</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 et al. The prevalence of polycystic ovary syndrome in a normal population according to the Rotterdam criteria versus revised criteria including anti-Müllerian hormone. </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Hum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Reprod</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2014;29(4):791-801. doi:10.1093/</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humrep</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/det469. Accessed April 5, 2020.</a:t>
            </a:r>
            <a:br>
              <a:rPr lang="en-US" sz="4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200"/>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3. Reyes-Muñoz E,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Sathyapalan</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T, Rossetti P, et al. Polycystic Ovary Syndrome: Implication for Drug Metabolism on Assisted Reproductive Techniques—A Literature Review. </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Adv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Ther</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2018;35(11):1805-1815. doi:10.1007/s12325-018-0810-1. Accessed April 5, 2020.</a:t>
            </a:r>
            <a:br>
              <a:rPr lang="en-US" sz="4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200"/>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Azziz</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R, Woods KS, Reyna R, Key TJ,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Knochenhauer</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ES,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Yildiz</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BO. The Prevalence and Features of the Polycystic Ovary Syndrome in an Unselected Population. </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The Journal of Clinical Endocrinology &amp; Metabolism</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2004;89(6):2745-2749. doi:10.1210/jc.2003-032046. Accessed April 5, 2020.</a:t>
            </a:r>
            <a:br>
              <a:rPr lang="en-US" sz="4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200"/>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5. Melo AS,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Ferriani</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RA, Navarro PA. Treatment of infertility in women with polycystic ovary syndrome: approach to clinical practice. </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Clinics (Sao Paulo)</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2015;70(11):765-769. doi:10.6061/clinics/2015(11)09. Accessed April 5, 2020.</a:t>
            </a:r>
            <a:br>
              <a:rPr lang="en-US" sz="4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200"/>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6.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Kousta</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E, White DM,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Cela</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E, McCarthy MI, Franks S. The prevalence of polycystic ovaries in women with infertility. </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Hum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Reprod</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1999;14(11):2720-2723. doi:10.1093/</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humrep</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/14.11.2720. Accessed April 5, 2020.</a:t>
            </a:r>
            <a:br>
              <a:rPr lang="en-US" sz="4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200"/>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7.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Akinoso</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-Imran AQ,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Adetunji</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H. Systematic review and meta-analysis of letrozole and clomiphene citrate in polycystic ovary syndrome. </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Middle East Fertility Society Journal</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2018;23(3):163-170. doi:10.1016/j.mefs.2018.03.008. Accessed April 5, 2020.</a:t>
            </a:r>
            <a:br>
              <a:rPr lang="en-US" sz="4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200"/>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8. Hu S, Yu Q, Wang Y, Wang M, Xia W, Zhu C. Letrozole versus clomiphene citrate in polycystic ovary syndrome: a meta-analysis of randomized controlled trials. </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Archives of Gynecology and Obstetrics</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2018;297(5):1081-1088. doi:10.1007/s00404-018-4688-6. Accessed April 5, 2020.</a:t>
            </a:r>
            <a:br>
              <a:rPr lang="en-US" sz="4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200"/>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9.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Lebbi</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I, Ben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Temime</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R,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Fadhlaoui</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Feki</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 Ovarian Drilling in PCOS: Is it Really Useful? </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Front Surg</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2015;2. doi:10.3389/fsurg.2015.00030. Accessed April 5, 2020.</a:t>
            </a:r>
            <a:br>
              <a:rPr lang="en-US" sz="4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200"/>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10. Roque M,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Tostes</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ACI, Valle M, Sampaio M, Geber S. Letrozole versus clomiphene citrate in polycystic ovary syndrome: systematic review and meta-analysis. </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Gynecological Endocrinology</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2015;31(12):917-921. doi:10.3109/09513590.2015.1096337. Accessed April 5, 2020.</a:t>
            </a:r>
            <a:br>
              <a:rPr lang="en-US" sz="4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200"/>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11.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Franik</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S,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Eltrop</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SM, Kremer JA,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Kiesel</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L, Farquhar C. Aromatase inhibitors (letrozole) for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subfertile</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women with polycystic ovary syndrome. </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Cochrane Database Syst Rev</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2018;2018(5). doi:10.1002/14651858.CD010287.pub3. Accessed April 5, 2020.</a:t>
            </a:r>
            <a:br>
              <a:rPr lang="en-US" sz="4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200"/>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12. Ghanem ME,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Elboghdady</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LA, Hassan M, et al. Clomiphene Citrate co-treatment with low dose urinary FSH versus urinary FSH for clomiphene resistant PCOS: randomized controlled trial. </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J Assist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Reprod</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 Genet</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2013;30(11):1477-1485. doi:10.1007/s10815-013-0090-2. Accessed April 5, 2020.</a:t>
            </a:r>
            <a:br>
              <a:rPr lang="en-US" sz="4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200"/>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13. Amer S a. K, Li TC, Ledger WL. Ovulation induction using laparoscopic ovarian drilling in women with polycystic ovarian syndrome: predictors of success. </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Hum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Reprod</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2004;19(8):1719-1724. doi:10.1093/</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humrep</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/deh343. Accessed April 5, 2020. </a:t>
            </a:r>
            <a:br>
              <a:rPr lang="en-US" sz="4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1200"/>
              </a:spcAft>
              <a:buSzPts val="1200"/>
              <a:tabLst>
                <a:tab pos="320040" algn="l"/>
              </a:tabLs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14. Amer SA, Smith J,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Mahran</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FoxP</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Fakis</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 Double-blind randomized controlled trial of letrozole versus clomiphene citrate in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subfertile</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women with polycystic ovarian syndrome. </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Hum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Reprod</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2017;32(8):1631-1638. doi:10.1093/</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humrep</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/dex227. Accessed October 30, 2019.</a:t>
            </a:r>
            <a:br>
              <a:rPr lang="en-US" sz="4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200"/>
            </a:pP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 D’Angelo DV, Whitehead N, Helms K, Barfield W, Ahluwalia IB. Birth outcomes of intended pregnancies among women who used assisted reproductive technology, ovulation stimulation, or no treatment. </a:t>
            </a:r>
            <a:r>
              <a:rPr lang="en-US" sz="4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Fertility and Sterility</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2011;96(2):314-320.e2. doi:10.1016/j.fertnstert.2011.05.073. Accessed January 7, 2020.</a:t>
            </a:r>
            <a:b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0611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5AE04-6C19-493E-BE75-EC148B948730}"/>
              </a:ext>
            </a:extLst>
          </p:cNvPr>
          <p:cNvSpPr>
            <a:spLocks noGrp="1"/>
          </p:cNvSpPr>
          <p:nvPr>
            <p:ph type="title"/>
          </p:nvPr>
        </p:nvSpPr>
        <p:spPr>
          <a:xfrm>
            <a:off x="1554480" y="685800"/>
            <a:ext cx="46085760" cy="3214373"/>
          </a:xfrm>
        </p:spPr>
        <p:txBody>
          <a:bodyPr>
            <a:normAutofit fontScale="90000"/>
          </a:bodyPr>
          <a:lstStyle/>
          <a:p>
            <a:r>
              <a:rPr lang="en-US" sz="20000" dirty="0"/>
              <a:t>References</a:t>
            </a:r>
          </a:p>
        </p:txBody>
      </p:sp>
      <p:sp>
        <p:nvSpPr>
          <p:cNvPr id="4" name="Content Placeholder 3">
            <a:extLst>
              <a:ext uri="{FF2B5EF4-FFF2-40B4-BE49-F238E27FC236}">
                <a16:creationId xmlns:a16="http://schemas.microsoft.com/office/drawing/2014/main" id="{B0A3A012-7D5E-43A6-BF55-57F60F4859E9}"/>
              </a:ext>
            </a:extLst>
          </p:cNvPr>
          <p:cNvSpPr>
            <a:spLocks noGrp="1"/>
          </p:cNvSpPr>
          <p:nvPr>
            <p:ph sz="half" idx="2"/>
          </p:nvPr>
        </p:nvSpPr>
        <p:spPr/>
        <p:txBody>
          <a:bodyPr/>
          <a:lstStyle/>
          <a:p>
            <a:endParaRPr lang="en-US"/>
          </a:p>
        </p:txBody>
      </p:sp>
      <p:sp>
        <p:nvSpPr>
          <p:cNvPr id="6" name="TextBox 5">
            <a:extLst>
              <a:ext uri="{FF2B5EF4-FFF2-40B4-BE49-F238E27FC236}">
                <a16:creationId xmlns:a16="http://schemas.microsoft.com/office/drawing/2014/main" id="{75A2EFF3-976D-4190-B49D-831A4617B437}"/>
              </a:ext>
            </a:extLst>
          </p:cNvPr>
          <p:cNvSpPr txBox="1"/>
          <p:nvPr/>
        </p:nvSpPr>
        <p:spPr>
          <a:xfrm>
            <a:off x="1051560" y="3900173"/>
            <a:ext cx="47091600" cy="11425948"/>
          </a:xfrm>
          <a:prstGeom prst="rect">
            <a:avLst/>
          </a:prstGeom>
          <a:noFill/>
        </p:spPr>
        <p:txBody>
          <a:bodyPr wrap="square">
            <a:spAutoFit/>
          </a:bodyPr>
          <a:lstStyle/>
          <a:p>
            <a:pPr marR="0" lvl="0">
              <a:lnSpc>
                <a:spcPct val="107000"/>
              </a:lnSpc>
              <a:spcBef>
                <a:spcPts val="0"/>
              </a:spcBef>
              <a:spcAft>
                <a:spcPts val="0"/>
              </a:spcAft>
              <a:buSzPts val="1200"/>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16.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Klonoff</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-Cohen HS, Natarajan L. The effect of advancing paternal age on pregnancy and live birth rates in couples undergoing in vitro fertilization or gamete intrafallopian transfer. </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American Journal of Obstetrics and Gynecology</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2004;191(2):507-514. doi:10.1016/j.ajog.2004.01.035. Accessed January 9, 2020.</a:t>
            </a:r>
            <a:br>
              <a:rPr lang="en-US" sz="4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1200"/>
              </a:spcAft>
              <a:buSzPts val="1200"/>
              <a:tabLst>
                <a:tab pos="320040" algn="l"/>
              </a:tabLs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17. Liu C, Feng G, Huang W, et al. Comparison of clomiphene citrate and letrozole for ovulation induction in women with polycystic ovary syndrome: a prospective randomized trial. </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Gynecological Endocrinology</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2017;33(11):872-876. doi:10.1080/09513590.2017.1332174. Accessed October 30, 2019. </a:t>
            </a:r>
            <a:br>
              <a:rPr lang="en-US" sz="4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200"/>
            </a:pP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Shevell</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 Malone FD,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Vidaver</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J, et al. Assisted Reproductive Technology and Pregnancy Outcome. </a:t>
            </a:r>
            <a:r>
              <a:rPr lang="en-US" sz="4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Obstetrics &amp; Gynecology</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2005;106(5):1039. doi:10.1097/01.AOG.0000183593.24583.7c. Accessed January 7, 2020.</a:t>
            </a:r>
            <a:b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1200"/>
              </a:spcAft>
              <a:buSzPts val="1200"/>
              <a:tabLst>
                <a:tab pos="320040" algn="l"/>
              </a:tabLs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19.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Trenkić</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M,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Popović</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J,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Kopitović</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V, Bjelica A,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Živadinović</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R, Pop-</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Trajković</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S. Flexible GnRH antagonist protocol vs. long GnRH agonist protocol in patients with polycystic ovary syndrome treated for IVF: comparison of clinical outcome and embryo quality.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Ginekologia</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effectLst/>
                <a:latin typeface="Times New Roman" panose="02020603050405020304" pitchFamily="18" charset="0"/>
                <a:ea typeface="Calibri" panose="020F0502020204030204" pitchFamily="34" charset="0"/>
                <a:cs typeface="Times New Roman" panose="02020603050405020304" pitchFamily="18" charset="0"/>
              </a:rPr>
              <a:t>Polska</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2016;87(4):265-270. doi:10.17772/</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gp</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/62205. Accessed November 13, 2019. </a:t>
            </a:r>
            <a:br>
              <a:rPr lang="en-US" sz="4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200"/>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20. Yan J, Wu K, Tang R, Ding L, Chen Z-J. Effect of maternal age on the outcomes of in vitro fertilization and embryo transfer (IVF-ET). </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Science China Life Sciences</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2012;55(8):694-698. doi:10.1007/s11427-012-4357-0. Accessed January 9, 2020.</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188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13384</TotalTime>
  <Words>2025</Words>
  <Application>Microsoft Office PowerPoint</Application>
  <PresentationFormat>Custom</PresentationFormat>
  <Paragraphs>148</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Comic Sans MS</vt:lpstr>
      <vt:lpstr>Symbol</vt:lpstr>
      <vt:lpstr>Times New Roman</vt:lpstr>
      <vt:lpstr>Wingdings</vt:lpstr>
      <vt:lpstr>Office Theme</vt:lpstr>
      <vt:lpstr>PowerPoint Presentation</vt:lpstr>
      <vt:lpstr>References</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Monica Giacomucci</dc:creator>
  <cp:keywords/>
  <dc:description/>
  <cp:lastModifiedBy>Amanda Salay</cp:lastModifiedBy>
  <cp:revision>184</cp:revision>
  <dcterms:created xsi:type="dcterms:W3CDTF">2017-04-15T00:49:32Z</dcterms:created>
  <dcterms:modified xsi:type="dcterms:W3CDTF">2021-04-24T15:00:06Z</dcterms:modified>
  <cp:category/>
</cp:coreProperties>
</file>