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257" r:id="rId3"/>
    <p:sldId id="260" r:id="rId4"/>
    <p:sldId id="264" r:id="rId5"/>
    <p:sldId id="262" r:id="rId6"/>
    <p:sldId id="259"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ssa Noragon" initials="KN" lastIdx="1" clrIdx="0">
    <p:extLst>
      <p:ext uri="{19B8F6BF-5375-455C-9EA6-DF929625EA0E}">
        <p15:presenceInfo xmlns:p15="http://schemas.microsoft.com/office/powerpoint/2012/main" userId="a04fa3ec7e2d938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A0CC05-72A0-41F1-A1A0-6EACE724AD1B}" v="182" dt="2020-05-06T17:12:59.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ssa Noragon" userId="a04fa3ec7e2d938d" providerId="LiveId" clId="{2EA0CC05-72A0-41F1-A1A0-6EACE724AD1B}"/>
    <pc:docChg chg="undo redo custSel addSld delSld modSld sldOrd">
      <pc:chgData name="Karissa Noragon" userId="a04fa3ec7e2d938d" providerId="LiveId" clId="{2EA0CC05-72A0-41F1-A1A0-6EACE724AD1B}" dt="2020-05-13T02:40:20.441" v="12382" actId="20577"/>
      <pc:docMkLst>
        <pc:docMk/>
      </pc:docMkLst>
      <pc:sldChg chg="addSp modSp addCm">
        <pc:chgData name="Karissa Noragon" userId="a04fa3ec7e2d938d" providerId="LiveId" clId="{2EA0CC05-72A0-41F1-A1A0-6EACE724AD1B}" dt="2020-05-06T17:07:21.885" v="11457" actId="20577"/>
        <pc:sldMkLst>
          <pc:docMk/>
          <pc:sldMk cId="2593373414" sldId="257"/>
        </pc:sldMkLst>
        <pc:spChg chg="mod">
          <ac:chgData name="Karissa Noragon" userId="a04fa3ec7e2d938d" providerId="LiveId" clId="{2EA0CC05-72A0-41F1-A1A0-6EACE724AD1B}" dt="2020-04-30T18:32:51.926" v="9681" actId="1076"/>
          <ac:spMkLst>
            <pc:docMk/>
            <pc:sldMk cId="2593373414" sldId="257"/>
            <ac:spMk id="2" creationId="{8816BE09-4B8C-47E8-B2CB-90FD9B207FD4}"/>
          </ac:spMkLst>
        </pc:spChg>
        <pc:spChg chg="mod">
          <ac:chgData name="Karissa Noragon" userId="a04fa3ec7e2d938d" providerId="LiveId" clId="{2EA0CC05-72A0-41F1-A1A0-6EACE724AD1B}" dt="2020-05-06T17:07:04.029" v="11451" actId="255"/>
          <ac:spMkLst>
            <pc:docMk/>
            <pc:sldMk cId="2593373414" sldId="257"/>
            <ac:spMk id="3" creationId="{AEEF2DE2-D9EC-4516-A11A-974A8CFE650B}"/>
          </ac:spMkLst>
        </pc:spChg>
        <pc:spChg chg="add mod">
          <ac:chgData name="Karissa Noragon" userId="a04fa3ec7e2d938d" providerId="LiveId" clId="{2EA0CC05-72A0-41F1-A1A0-6EACE724AD1B}" dt="2020-05-06T17:07:21.885" v="11457" actId="20577"/>
          <ac:spMkLst>
            <pc:docMk/>
            <pc:sldMk cId="2593373414" sldId="257"/>
            <ac:spMk id="4" creationId="{7811005F-96CA-4ED2-BEE6-125127C60772}"/>
          </ac:spMkLst>
        </pc:spChg>
      </pc:sldChg>
      <pc:sldChg chg="modSp del">
        <pc:chgData name="Karissa Noragon" userId="a04fa3ec7e2d938d" providerId="LiveId" clId="{2EA0CC05-72A0-41F1-A1A0-6EACE724AD1B}" dt="2020-04-30T16:32:54.350" v="6002" actId="2696"/>
        <pc:sldMkLst>
          <pc:docMk/>
          <pc:sldMk cId="3174731281" sldId="258"/>
        </pc:sldMkLst>
        <pc:spChg chg="mod">
          <ac:chgData name="Karissa Noragon" userId="a04fa3ec7e2d938d" providerId="LiveId" clId="{2EA0CC05-72A0-41F1-A1A0-6EACE724AD1B}" dt="2020-04-22T20:52:57.468" v="363" actId="1076"/>
          <ac:spMkLst>
            <pc:docMk/>
            <pc:sldMk cId="3174731281" sldId="258"/>
            <ac:spMk id="2" creationId="{78D49233-39A3-466E-A64D-E91558D668DB}"/>
          </ac:spMkLst>
        </pc:spChg>
        <pc:spChg chg="mod">
          <ac:chgData name="Karissa Noragon" userId="a04fa3ec7e2d938d" providerId="LiveId" clId="{2EA0CC05-72A0-41F1-A1A0-6EACE724AD1B}" dt="2020-04-22T20:52:15.019" v="359" actId="1076"/>
          <ac:spMkLst>
            <pc:docMk/>
            <pc:sldMk cId="3174731281" sldId="258"/>
            <ac:spMk id="3" creationId="{5AC6EEB9-A64B-418A-AF59-233768A4A575}"/>
          </ac:spMkLst>
        </pc:spChg>
        <pc:spChg chg="mod">
          <ac:chgData name="Karissa Noragon" userId="a04fa3ec7e2d938d" providerId="LiveId" clId="{2EA0CC05-72A0-41F1-A1A0-6EACE724AD1B}" dt="2020-04-22T21:05:32.092" v="1087" actId="20577"/>
          <ac:spMkLst>
            <pc:docMk/>
            <pc:sldMk cId="3174731281" sldId="258"/>
            <ac:spMk id="7" creationId="{ECD7D4D6-AA62-4BF5-A7C4-22A2F670B4B1}"/>
          </ac:spMkLst>
        </pc:spChg>
        <pc:spChg chg="mod">
          <ac:chgData name="Karissa Noragon" userId="a04fa3ec7e2d938d" providerId="LiveId" clId="{2EA0CC05-72A0-41F1-A1A0-6EACE724AD1B}" dt="2020-04-22T20:54:03.800" v="422" actId="20577"/>
          <ac:spMkLst>
            <pc:docMk/>
            <pc:sldMk cId="3174731281" sldId="258"/>
            <ac:spMk id="8" creationId="{895E755E-A2FC-40F6-B682-2039B02546A8}"/>
          </ac:spMkLst>
        </pc:spChg>
      </pc:sldChg>
      <pc:sldChg chg="addSp delSp modSp ord">
        <pc:chgData name="Karissa Noragon" userId="a04fa3ec7e2d938d" providerId="LiveId" clId="{2EA0CC05-72A0-41F1-A1A0-6EACE724AD1B}" dt="2020-05-13T02:40:20.441" v="12382" actId="20577"/>
        <pc:sldMkLst>
          <pc:docMk/>
          <pc:sldMk cId="3797816664" sldId="259"/>
        </pc:sldMkLst>
        <pc:spChg chg="mod">
          <ac:chgData name="Karissa Noragon" userId="a04fa3ec7e2d938d" providerId="LiveId" clId="{2EA0CC05-72A0-41F1-A1A0-6EACE724AD1B}" dt="2020-04-30T16:14:25.174" v="5526" actId="14100"/>
          <ac:spMkLst>
            <pc:docMk/>
            <pc:sldMk cId="3797816664" sldId="259"/>
            <ac:spMk id="2" creationId="{F1A99BF1-D2BC-4022-A37A-05FAA75072C3}"/>
          </ac:spMkLst>
        </pc:spChg>
        <pc:spChg chg="del mod">
          <ac:chgData name="Karissa Noragon" userId="a04fa3ec7e2d938d" providerId="LiveId" clId="{2EA0CC05-72A0-41F1-A1A0-6EACE724AD1B}" dt="2020-04-30T16:02:36.456" v="5168"/>
          <ac:spMkLst>
            <pc:docMk/>
            <pc:sldMk cId="3797816664" sldId="259"/>
            <ac:spMk id="3" creationId="{A1F82A1B-587B-4067-887E-6075E016DA0C}"/>
          </ac:spMkLst>
        </pc:spChg>
        <pc:spChg chg="add mod">
          <ac:chgData name="Karissa Noragon" userId="a04fa3ec7e2d938d" providerId="LiveId" clId="{2EA0CC05-72A0-41F1-A1A0-6EACE724AD1B}" dt="2020-05-13T02:40:20.441" v="12382" actId="20577"/>
          <ac:spMkLst>
            <pc:docMk/>
            <pc:sldMk cId="3797816664" sldId="259"/>
            <ac:spMk id="16" creationId="{E06794E4-B6E2-407F-A401-5B13BC0B010B}"/>
          </ac:spMkLst>
        </pc:spChg>
        <pc:graphicFrameChg chg="add mod modGraphic">
          <ac:chgData name="Karissa Noragon" userId="a04fa3ec7e2d938d" providerId="LiveId" clId="{2EA0CC05-72A0-41F1-A1A0-6EACE724AD1B}" dt="2020-05-13T02:39:37.546" v="12284" actId="20577"/>
          <ac:graphicFrameMkLst>
            <pc:docMk/>
            <pc:sldMk cId="3797816664" sldId="259"/>
            <ac:graphicFrameMk id="4" creationId="{0468B966-C84B-48E2-94FA-9A6A817BBC89}"/>
          </ac:graphicFrameMkLst>
        </pc:graphicFrameChg>
        <pc:graphicFrameChg chg="add mod modGraphic">
          <ac:chgData name="Karissa Noragon" userId="a04fa3ec7e2d938d" providerId="LiveId" clId="{2EA0CC05-72A0-41F1-A1A0-6EACE724AD1B}" dt="2020-05-12T14:21:08.910" v="12212" actId="20577"/>
          <ac:graphicFrameMkLst>
            <pc:docMk/>
            <pc:sldMk cId="3797816664" sldId="259"/>
            <ac:graphicFrameMk id="6" creationId="{D1BF1E56-0323-4920-B9F1-0DACB6692F06}"/>
          </ac:graphicFrameMkLst>
        </pc:graphicFrameChg>
        <pc:graphicFrameChg chg="add del modGraphic">
          <ac:chgData name="Karissa Noragon" userId="a04fa3ec7e2d938d" providerId="LiveId" clId="{2EA0CC05-72A0-41F1-A1A0-6EACE724AD1B}" dt="2020-04-30T16:08:46.604" v="5224" actId="3680"/>
          <ac:graphicFrameMkLst>
            <pc:docMk/>
            <pc:sldMk cId="3797816664" sldId="259"/>
            <ac:graphicFrameMk id="8" creationId="{DB27A8CA-9A35-47E0-A3C9-F76901BE1920}"/>
          </ac:graphicFrameMkLst>
        </pc:graphicFrameChg>
        <pc:graphicFrameChg chg="add mod modGraphic">
          <ac:chgData name="Karissa Noragon" userId="a04fa3ec7e2d938d" providerId="LiveId" clId="{2EA0CC05-72A0-41F1-A1A0-6EACE724AD1B}" dt="2020-05-12T14:21:14.551" v="12218" actId="20577"/>
          <ac:graphicFrameMkLst>
            <pc:docMk/>
            <pc:sldMk cId="3797816664" sldId="259"/>
            <ac:graphicFrameMk id="10" creationId="{BFD9B362-4A66-4972-9648-726163E8BB15}"/>
          </ac:graphicFrameMkLst>
        </pc:graphicFrameChg>
        <pc:graphicFrameChg chg="add mod modGraphic">
          <ac:chgData name="Karissa Noragon" userId="a04fa3ec7e2d938d" providerId="LiveId" clId="{2EA0CC05-72A0-41F1-A1A0-6EACE724AD1B}" dt="2020-05-12T14:21:31.090" v="12239" actId="20577"/>
          <ac:graphicFrameMkLst>
            <pc:docMk/>
            <pc:sldMk cId="3797816664" sldId="259"/>
            <ac:graphicFrameMk id="12" creationId="{E0B51361-3DD9-4F67-82B6-75EAE67ABB28}"/>
          </ac:graphicFrameMkLst>
        </pc:graphicFrameChg>
        <pc:graphicFrameChg chg="add mod modGraphic">
          <ac:chgData name="Karissa Noragon" userId="a04fa3ec7e2d938d" providerId="LiveId" clId="{2EA0CC05-72A0-41F1-A1A0-6EACE724AD1B}" dt="2020-05-12T14:21:58.745" v="12256" actId="20577"/>
          <ac:graphicFrameMkLst>
            <pc:docMk/>
            <pc:sldMk cId="3797816664" sldId="259"/>
            <ac:graphicFrameMk id="14" creationId="{695803D6-9A14-4BC6-8AB7-DA32FCDC7D6F}"/>
          </ac:graphicFrameMkLst>
        </pc:graphicFrameChg>
      </pc:sldChg>
      <pc:sldChg chg="addSp delSp modSp add">
        <pc:chgData name="Karissa Noragon" userId="a04fa3ec7e2d938d" providerId="LiveId" clId="{2EA0CC05-72A0-41F1-A1A0-6EACE724AD1B}" dt="2020-05-06T17:13:08.151" v="11515" actId="20577"/>
        <pc:sldMkLst>
          <pc:docMk/>
          <pc:sldMk cId="1723487709" sldId="260"/>
        </pc:sldMkLst>
        <pc:spChg chg="mod">
          <ac:chgData name="Karissa Noragon" userId="a04fa3ec7e2d938d" providerId="LiveId" clId="{2EA0CC05-72A0-41F1-A1A0-6EACE724AD1B}" dt="2020-04-30T16:37:25.915" v="6087" actId="692"/>
          <ac:spMkLst>
            <pc:docMk/>
            <pc:sldMk cId="1723487709" sldId="260"/>
            <ac:spMk id="2" creationId="{CF4D8B1D-FEAC-40E5-9F8F-99D1468D656E}"/>
          </ac:spMkLst>
        </pc:spChg>
        <pc:spChg chg="del">
          <ac:chgData name="Karissa Noragon" userId="a04fa3ec7e2d938d" providerId="LiveId" clId="{2EA0CC05-72A0-41F1-A1A0-6EACE724AD1B}" dt="2020-04-27T04:29:12.934" v="1232"/>
          <ac:spMkLst>
            <pc:docMk/>
            <pc:sldMk cId="1723487709" sldId="260"/>
            <ac:spMk id="3" creationId="{EC90EEA7-93EC-4B55-9C1D-170387699E9F}"/>
          </ac:spMkLst>
        </pc:spChg>
        <pc:graphicFrameChg chg="add mod modGraphic">
          <ac:chgData name="Karissa Noragon" userId="a04fa3ec7e2d938d" providerId="LiveId" clId="{2EA0CC05-72A0-41F1-A1A0-6EACE724AD1B}" dt="2020-05-06T17:13:08.151" v="11515" actId="20577"/>
          <ac:graphicFrameMkLst>
            <pc:docMk/>
            <pc:sldMk cId="1723487709" sldId="260"/>
            <ac:graphicFrameMk id="4" creationId="{84908601-DAD9-46BB-8F32-D445CE65C2D3}"/>
          </ac:graphicFrameMkLst>
        </pc:graphicFrameChg>
        <pc:graphicFrameChg chg="add mod modGraphic">
          <ac:chgData name="Karissa Noragon" userId="a04fa3ec7e2d938d" providerId="LiveId" clId="{2EA0CC05-72A0-41F1-A1A0-6EACE724AD1B}" dt="2020-04-30T15:55:41.194" v="4801" actId="5793"/>
          <ac:graphicFrameMkLst>
            <pc:docMk/>
            <pc:sldMk cId="1723487709" sldId="260"/>
            <ac:graphicFrameMk id="6" creationId="{03B66BFD-1FA8-4697-807B-F495C2AF2D40}"/>
          </ac:graphicFrameMkLst>
        </pc:graphicFrameChg>
        <pc:graphicFrameChg chg="add mod modGraphic">
          <ac:chgData name="Karissa Noragon" userId="a04fa3ec7e2d938d" providerId="LiveId" clId="{2EA0CC05-72A0-41F1-A1A0-6EACE724AD1B}" dt="2020-04-30T15:32:38.250" v="4445" actId="14100"/>
          <ac:graphicFrameMkLst>
            <pc:docMk/>
            <pc:sldMk cId="1723487709" sldId="260"/>
            <ac:graphicFrameMk id="8" creationId="{F72E62CA-A111-4A0B-81E8-40127AA46C1B}"/>
          </ac:graphicFrameMkLst>
        </pc:graphicFrameChg>
      </pc:sldChg>
      <pc:sldChg chg="addSp delSp modSp add del">
        <pc:chgData name="Karissa Noragon" userId="a04fa3ec7e2d938d" providerId="LiveId" clId="{2EA0CC05-72A0-41F1-A1A0-6EACE724AD1B}" dt="2020-05-01T04:26:18.481" v="11449" actId="2696"/>
        <pc:sldMkLst>
          <pc:docMk/>
          <pc:sldMk cId="2620962196" sldId="261"/>
        </pc:sldMkLst>
        <pc:spChg chg="mod">
          <ac:chgData name="Karissa Noragon" userId="a04fa3ec7e2d938d" providerId="LiveId" clId="{2EA0CC05-72A0-41F1-A1A0-6EACE724AD1B}" dt="2020-04-30T15:34:06.780" v="4468" actId="20577"/>
          <ac:spMkLst>
            <pc:docMk/>
            <pc:sldMk cId="2620962196" sldId="261"/>
            <ac:spMk id="2" creationId="{9DE4367A-C35E-409D-A35B-CD2210C5026D}"/>
          </ac:spMkLst>
        </pc:spChg>
        <pc:spChg chg="mod">
          <ac:chgData name="Karissa Noragon" userId="a04fa3ec7e2d938d" providerId="LiveId" clId="{2EA0CC05-72A0-41F1-A1A0-6EACE724AD1B}" dt="2020-04-30T15:46:38.105" v="4686" actId="1076"/>
          <ac:spMkLst>
            <pc:docMk/>
            <pc:sldMk cId="2620962196" sldId="261"/>
            <ac:spMk id="3" creationId="{EB594CA8-CD98-4893-89D2-F70B2117B631}"/>
          </ac:spMkLst>
        </pc:spChg>
        <pc:spChg chg="add del">
          <ac:chgData name="Karissa Noragon" userId="a04fa3ec7e2d938d" providerId="LiveId" clId="{2EA0CC05-72A0-41F1-A1A0-6EACE724AD1B}" dt="2020-05-01T04:08:27.115" v="11088"/>
          <ac:spMkLst>
            <pc:docMk/>
            <pc:sldMk cId="2620962196" sldId="261"/>
            <ac:spMk id="20" creationId="{D866BA37-86D2-45BB-BD56-D73FF5C463AD}"/>
          </ac:spMkLst>
        </pc:spChg>
        <pc:spChg chg="add del">
          <ac:chgData name="Karissa Noragon" userId="a04fa3ec7e2d938d" providerId="LiveId" clId="{2EA0CC05-72A0-41F1-A1A0-6EACE724AD1B}" dt="2020-05-01T04:08:36.766" v="11092"/>
          <ac:spMkLst>
            <pc:docMk/>
            <pc:sldMk cId="2620962196" sldId="261"/>
            <ac:spMk id="23" creationId="{9326DFEB-067A-4643-8C73-0C542AA0FE97}"/>
          </ac:spMkLst>
        </pc:spChg>
        <pc:graphicFrameChg chg="add del mod modGraphic">
          <ac:chgData name="Karissa Noragon" userId="a04fa3ec7e2d938d" providerId="LiveId" clId="{2EA0CC05-72A0-41F1-A1A0-6EACE724AD1B}" dt="2020-04-30T15:27:45.665" v="4272" actId="478"/>
          <ac:graphicFrameMkLst>
            <pc:docMk/>
            <pc:sldMk cId="2620962196" sldId="261"/>
            <ac:graphicFrameMk id="4" creationId="{8FB8CA55-C594-49D1-BDE2-ED892CB738B0}"/>
          </ac:graphicFrameMkLst>
        </pc:graphicFrameChg>
        <pc:graphicFrameChg chg="add mod modGraphic">
          <ac:chgData name="Karissa Noragon" userId="a04fa3ec7e2d938d" providerId="LiveId" clId="{2EA0CC05-72A0-41F1-A1A0-6EACE724AD1B}" dt="2020-05-01T04:16:33.118" v="11148" actId="1076"/>
          <ac:graphicFrameMkLst>
            <pc:docMk/>
            <pc:sldMk cId="2620962196" sldId="261"/>
            <ac:graphicFrameMk id="5" creationId="{5A66513A-8AFC-4CF5-9BE3-9EF0DBF00C26}"/>
          </ac:graphicFrameMkLst>
        </pc:graphicFrameChg>
        <pc:graphicFrameChg chg="add del mod modGraphic">
          <ac:chgData name="Karissa Noragon" userId="a04fa3ec7e2d938d" providerId="LiveId" clId="{2EA0CC05-72A0-41F1-A1A0-6EACE724AD1B}" dt="2020-04-30T15:21:18.509" v="4269" actId="478"/>
          <ac:graphicFrameMkLst>
            <pc:docMk/>
            <pc:sldMk cId="2620962196" sldId="261"/>
            <ac:graphicFrameMk id="6" creationId="{7D1686F2-7999-4246-A97C-A855183317BF}"/>
          </ac:graphicFrameMkLst>
        </pc:graphicFrameChg>
        <pc:graphicFrameChg chg="add del mod modGraphic">
          <ac:chgData name="Karissa Noragon" userId="a04fa3ec7e2d938d" providerId="LiveId" clId="{2EA0CC05-72A0-41F1-A1A0-6EACE724AD1B}" dt="2020-04-30T15:21:27.089" v="4270" actId="478"/>
          <ac:graphicFrameMkLst>
            <pc:docMk/>
            <pc:sldMk cId="2620962196" sldId="261"/>
            <ac:graphicFrameMk id="8" creationId="{85930D59-EACD-404C-88DF-DA41F0171EE6}"/>
          </ac:graphicFrameMkLst>
        </pc:graphicFrameChg>
        <pc:graphicFrameChg chg="add del mod modGraphic">
          <ac:chgData name="Karissa Noragon" userId="a04fa3ec7e2d938d" providerId="LiveId" clId="{2EA0CC05-72A0-41F1-A1A0-6EACE724AD1B}" dt="2020-05-01T04:07:57.479" v="11084" actId="478"/>
          <ac:graphicFrameMkLst>
            <pc:docMk/>
            <pc:sldMk cId="2620962196" sldId="261"/>
            <ac:graphicFrameMk id="9" creationId="{7E67721A-7ED9-4672-BA7C-4F56CB4A9627}"/>
          </ac:graphicFrameMkLst>
        </pc:graphicFrameChg>
        <pc:graphicFrameChg chg="add mod modGraphic">
          <ac:chgData name="Karissa Noragon" userId="a04fa3ec7e2d938d" providerId="LiveId" clId="{2EA0CC05-72A0-41F1-A1A0-6EACE724AD1B}" dt="2020-05-01T04:15:28.658" v="11141" actId="255"/>
          <ac:graphicFrameMkLst>
            <pc:docMk/>
            <pc:sldMk cId="2620962196" sldId="261"/>
            <ac:graphicFrameMk id="11" creationId="{81AA7AC4-D7C8-4735-BC72-E3087C1242DC}"/>
          </ac:graphicFrameMkLst>
        </pc:graphicFrameChg>
        <pc:graphicFrameChg chg="add mod modGraphic">
          <ac:chgData name="Karissa Noragon" userId="a04fa3ec7e2d938d" providerId="LiveId" clId="{2EA0CC05-72A0-41F1-A1A0-6EACE724AD1B}" dt="2020-05-01T04:16:37.226" v="11149" actId="1076"/>
          <ac:graphicFrameMkLst>
            <pc:docMk/>
            <pc:sldMk cId="2620962196" sldId="261"/>
            <ac:graphicFrameMk id="13" creationId="{F5715248-6EA2-4955-B3D7-4EE6EFF90B2B}"/>
          </ac:graphicFrameMkLst>
        </pc:graphicFrameChg>
        <pc:graphicFrameChg chg="add del mod modGraphic">
          <ac:chgData name="Karissa Noragon" userId="a04fa3ec7e2d938d" providerId="LiveId" clId="{2EA0CC05-72A0-41F1-A1A0-6EACE724AD1B}" dt="2020-05-01T04:07:51.353" v="11083" actId="478"/>
          <ac:graphicFrameMkLst>
            <pc:docMk/>
            <pc:sldMk cId="2620962196" sldId="261"/>
            <ac:graphicFrameMk id="15" creationId="{16A3ED5F-4472-4E16-90C2-68F2299CE82D}"/>
          </ac:graphicFrameMkLst>
        </pc:graphicFrameChg>
        <pc:graphicFrameChg chg="add mod modGraphic">
          <ac:chgData name="Karissa Noragon" userId="a04fa3ec7e2d938d" providerId="LiveId" clId="{2EA0CC05-72A0-41F1-A1A0-6EACE724AD1B}" dt="2020-05-01T04:17:22.725" v="11153" actId="255"/>
          <ac:graphicFrameMkLst>
            <pc:docMk/>
            <pc:sldMk cId="2620962196" sldId="261"/>
            <ac:graphicFrameMk id="17" creationId="{9FCE6E3E-74AC-4E06-A332-0E56E76A96A1}"/>
          </ac:graphicFrameMkLst>
        </pc:graphicFrameChg>
        <pc:graphicFrameChg chg="add mod modGraphic">
          <ac:chgData name="Karissa Noragon" userId="a04fa3ec7e2d938d" providerId="LiveId" clId="{2EA0CC05-72A0-41F1-A1A0-6EACE724AD1B}" dt="2020-05-01T04:16:43.290" v="11150" actId="14100"/>
          <ac:graphicFrameMkLst>
            <pc:docMk/>
            <pc:sldMk cId="2620962196" sldId="261"/>
            <ac:graphicFrameMk id="19" creationId="{685B31C6-47DD-43F7-AF63-C6B89EB13EBD}"/>
          </ac:graphicFrameMkLst>
        </pc:graphicFrameChg>
        <pc:graphicFrameChg chg="add mod modGraphic">
          <ac:chgData name="Karissa Noragon" userId="a04fa3ec7e2d938d" providerId="LiveId" clId="{2EA0CC05-72A0-41F1-A1A0-6EACE724AD1B}" dt="2020-05-01T04:14:34.994" v="11136" actId="1076"/>
          <ac:graphicFrameMkLst>
            <pc:docMk/>
            <pc:sldMk cId="2620962196" sldId="261"/>
            <ac:graphicFrameMk id="21" creationId="{85FCC798-06AF-418D-B9A1-B41D3CAF158C}"/>
          </ac:graphicFrameMkLst>
        </pc:graphicFrameChg>
      </pc:sldChg>
      <pc:sldChg chg="addSp delSp modSp add setBg">
        <pc:chgData name="Karissa Noragon" userId="a04fa3ec7e2d938d" providerId="LiveId" clId="{2EA0CC05-72A0-41F1-A1A0-6EACE724AD1B}" dt="2020-04-30T16:22:50.864" v="5704" actId="20577"/>
        <pc:sldMkLst>
          <pc:docMk/>
          <pc:sldMk cId="1586022475" sldId="262"/>
        </pc:sldMkLst>
        <pc:spChg chg="mod">
          <ac:chgData name="Karissa Noragon" userId="a04fa3ec7e2d938d" providerId="LiveId" clId="{2EA0CC05-72A0-41F1-A1A0-6EACE724AD1B}" dt="2020-04-30T15:34:29.080" v="4475" actId="20577"/>
          <ac:spMkLst>
            <pc:docMk/>
            <pc:sldMk cId="1586022475" sldId="262"/>
            <ac:spMk id="2" creationId="{307D98DD-2C95-41C7-A77D-3C45AAF84FFB}"/>
          </ac:spMkLst>
        </pc:spChg>
        <pc:spChg chg="del">
          <ac:chgData name="Karissa Noragon" userId="a04fa3ec7e2d938d" providerId="LiveId" clId="{2EA0CC05-72A0-41F1-A1A0-6EACE724AD1B}" dt="2020-04-27T05:58:34.363" v="3427"/>
          <ac:spMkLst>
            <pc:docMk/>
            <pc:sldMk cId="1586022475" sldId="262"/>
            <ac:spMk id="3" creationId="{B62FD8AF-A580-49AD-BCB5-B01A82547CC3}"/>
          </ac:spMkLst>
        </pc:spChg>
        <pc:spChg chg="add del">
          <ac:chgData name="Karissa Noragon" userId="a04fa3ec7e2d938d" providerId="LiveId" clId="{2EA0CC05-72A0-41F1-A1A0-6EACE724AD1B}" dt="2020-04-27T05:58:39.573" v="3429" actId="478"/>
          <ac:spMkLst>
            <pc:docMk/>
            <pc:sldMk cId="1586022475" sldId="262"/>
            <ac:spMk id="4" creationId="{861C0AED-0DB0-4798-878F-FF67E2BA4284}"/>
          </ac:spMkLst>
        </pc:spChg>
        <pc:spChg chg="add mod">
          <ac:chgData name="Karissa Noragon" userId="a04fa3ec7e2d938d" providerId="LiveId" clId="{2EA0CC05-72A0-41F1-A1A0-6EACE724AD1B}" dt="2020-04-30T16:19:59.632" v="5644" actId="20577"/>
          <ac:spMkLst>
            <pc:docMk/>
            <pc:sldMk cId="1586022475" sldId="262"/>
            <ac:spMk id="10" creationId="{07362A05-0F63-429F-A000-6213E72D3E9D}"/>
          </ac:spMkLst>
        </pc:spChg>
        <pc:graphicFrameChg chg="add mod modGraphic">
          <ac:chgData name="Karissa Noragon" userId="a04fa3ec7e2d938d" providerId="LiveId" clId="{2EA0CC05-72A0-41F1-A1A0-6EACE724AD1B}" dt="2020-04-30T15:10:26.594" v="3905" actId="1076"/>
          <ac:graphicFrameMkLst>
            <pc:docMk/>
            <pc:sldMk cId="1586022475" sldId="262"/>
            <ac:graphicFrameMk id="4" creationId="{A22C266F-6F12-44A8-8D5F-CBB46CF0A288}"/>
          </ac:graphicFrameMkLst>
        </pc:graphicFrameChg>
        <pc:graphicFrameChg chg="add mod modGraphic">
          <ac:chgData name="Karissa Noragon" userId="a04fa3ec7e2d938d" providerId="LiveId" clId="{2EA0CC05-72A0-41F1-A1A0-6EACE724AD1B}" dt="2020-04-30T15:10:32.934" v="3906" actId="1076"/>
          <ac:graphicFrameMkLst>
            <pc:docMk/>
            <pc:sldMk cId="1586022475" sldId="262"/>
            <ac:graphicFrameMk id="5" creationId="{1E1BA6B7-43F0-44C3-9D52-0410309097DB}"/>
          </ac:graphicFrameMkLst>
        </pc:graphicFrameChg>
        <pc:graphicFrameChg chg="add mod modGraphic">
          <ac:chgData name="Karissa Noragon" userId="a04fa3ec7e2d938d" providerId="LiveId" clId="{2EA0CC05-72A0-41F1-A1A0-6EACE724AD1B}" dt="2020-04-30T16:22:50.864" v="5704" actId="20577"/>
          <ac:graphicFrameMkLst>
            <pc:docMk/>
            <pc:sldMk cId="1586022475" sldId="262"/>
            <ac:graphicFrameMk id="6" creationId="{46D1E31B-FC30-409D-B5FC-AF85CD9CFF73}"/>
          </ac:graphicFrameMkLst>
        </pc:graphicFrameChg>
        <pc:graphicFrameChg chg="add mod modGraphic">
          <ac:chgData name="Karissa Noragon" userId="a04fa3ec7e2d938d" providerId="LiveId" clId="{2EA0CC05-72A0-41F1-A1A0-6EACE724AD1B}" dt="2020-04-30T15:00:21.553" v="3659" actId="122"/>
          <ac:graphicFrameMkLst>
            <pc:docMk/>
            <pc:sldMk cId="1586022475" sldId="262"/>
            <ac:graphicFrameMk id="8" creationId="{4CF05454-A162-4105-ACB6-1EE0C8FB6C34}"/>
          </ac:graphicFrameMkLst>
        </pc:graphicFrameChg>
      </pc:sldChg>
      <pc:sldChg chg="addSp modSp add">
        <pc:chgData name="Karissa Noragon" userId="a04fa3ec7e2d938d" providerId="LiveId" clId="{2EA0CC05-72A0-41F1-A1A0-6EACE724AD1B}" dt="2020-05-06T17:49:24.585" v="12157" actId="20577"/>
        <pc:sldMkLst>
          <pc:docMk/>
          <pc:sldMk cId="102693329" sldId="263"/>
        </pc:sldMkLst>
        <pc:spChg chg="mod">
          <ac:chgData name="Karissa Noragon" userId="a04fa3ec7e2d938d" providerId="LiveId" clId="{2EA0CC05-72A0-41F1-A1A0-6EACE724AD1B}" dt="2020-04-30T16:37:00.266" v="6085" actId="14100"/>
          <ac:spMkLst>
            <pc:docMk/>
            <pc:sldMk cId="102693329" sldId="263"/>
            <ac:spMk id="2" creationId="{B89E170F-4B82-42C2-8097-63F1479DA670}"/>
          </ac:spMkLst>
        </pc:spChg>
        <pc:spChg chg="mod">
          <ac:chgData name="Karissa Noragon" userId="a04fa3ec7e2d938d" providerId="LiveId" clId="{2EA0CC05-72A0-41F1-A1A0-6EACE724AD1B}" dt="2020-05-06T17:49:24.585" v="12157" actId="20577"/>
          <ac:spMkLst>
            <pc:docMk/>
            <pc:sldMk cId="102693329" sldId="263"/>
            <ac:spMk id="3" creationId="{6A58F0AF-33B9-430E-A213-E9D2D1ED00D8}"/>
          </ac:spMkLst>
        </pc:spChg>
        <pc:spChg chg="add mod">
          <ac:chgData name="Karissa Noragon" userId="a04fa3ec7e2d938d" providerId="LiveId" clId="{2EA0CC05-72A0-41F1-A1A0-6EACE724AD1B}" dt="2020-04-30T18:31:00.318" v="9675" actId="14100"/>
          <ac:spMkLst>
            <pc:docMk/>
            <pc:sldMk cId="102693329" sldId="263"/>
            <ac:spMk id="4" creationId="{F83E6D0A-82BE-4F9D-9B1C-F9B509EF50FD}"/>
          </ac:spMkLst>
        </pc:spChg>
      </pc:sldChg>
      <pc:sldChg chg="add del">
        <pc:chgData name="Karissa Noragon" userId="a04fa3ec7e2d938d" providerId="LiveId" clId="{2EA0CC05-72A0-41F1-A1A0-6EACE724AD1B}" dt="2020-04-30T16:20:49.352" v="5646"/>
        <pc:sldMkLst>
          <pc:docMk/>
          <pc:sldMk cId="139275479" sldId="263"/>
        </pc:sldMkLst>
      </pc:sldChg>
      <pc:sldChg chg="modSp add">
        <pc:chgData name="Karissa Noragon" userId="a04fa3ec7e2d938d" providerId="LiveId" clId="{2EA0CC05-72A0-41F1-A1A0-6EACE724AD1B}" dt="2020-05-01T04:26:26.805" v="11450" actId="255"/>
        <pc:sldMkLst>
          <pc:docMk/>
          <pc:sldMk cId="1202314218" sldId="264"/>
        </pc:sldMkLst>
        <pc:spChg chg="mod">
          <ac:chgData name="Karissa Noragon" userId="a04fa3ec7e2d938d" providerId="LiveId" clId="{2EA0CC05-72A0-41F1-A1A0-6EACE724AD1B}" dt="2020-05-01T04:26:26.805" v="11450" actId="255"/>
          <ac:spMkLst>
            <pc:docMk/>
            <pc:sldMk cId="1202314218" sldId="264"/>
            <ac:spMk id="3" creationId="{EB594CA8-CD98-4893-89D2-F70B2117B631}"/>
          </ac:spMkLst>
        </pc:spChg>
        <pc:graphicFrameChg chg="mod modGraphic">
          <ac:chgData name="Karissa Noragon" userId="a04fa3ec7e2d938d" providerId="LiveId" clId="{2EA0CC05-72A0-41F1-A1A0-6EACE724AD1B}" dt="2020-05-01T04:24:06.157" v="11448" actId="1076"/>
          <ac:graphicFrameMkLst>
            <pc:docMk/>
            <pc:sldMk cId="1202314218" sldId="264"/>
            <ac:graphicFrameMk id="11" creationId="{81AA7AC4-D7C8-4735-BC72-E3087C1242DC}"/>
          </ac:graphicFrameMkLst>
        </pc:graphicFrameChg>
        <pc:graphicFrameChg chg="mod modGraphic">
          <ac:chgData name="Karissa Noragon" userId="a04fa3ec7e2d938d" providerId="LiveId" clId="{2EA0CC05-72A0-41F1-A1A0-6EACE724AD1B}" dt="2020-05-01T04:23:56.781" v="11447" actId="1076"/>
          <ac:graphicFrameMkLst>
            <pc:docMk/>
            <pc:sldMk cId="1202314218" sldId="264"/>
            <ac:graphicFrameMk id="17" creationId="{9FCE6E3E-74AC-4E06-A332-0E56E76A96A1}"/>
          </ac:graphicFrameMkLst>
        </pc:graphicFrameChg>
      </pc:sldChg>
      <pc:sldChg chg="addSp delSp modSp add del">
        <pc:chgData name="Karissa Noragon" userId="a04fa3ec7e2d938d" providerId="LiveId" clId="{2EA0CC05-72A0-41F1-A1A0-6EACE724AD1B}" dt="2020-05-01T04:16:13.442" v="11146" actId="2696"/>
        <pc:sldMkLst>
          <pc:docMk/>
          <pc:sldMk cId="2733626338" sldId="264"/>
        </pc:sldMkLst>
        <pc:spChg chg="mod">
          <ac:chgData name="Karissa Noragon" userId="a04fa3ec7e2d938d" providerId="LiveId" clId="{2EA0CC05-72A0-41F1-A1A0-6EACE724AD1B}" dt="2020-04-30T19:10:08.664" v="10158" actId="1076"/>
          <ac:spMkLst>
            <pc:docMk/>
            <pc:sldMk cId="2733626338" sldId="264"/>
            <ac:spMk id="2" creationId="{30DEC0BD-9B60-479E-B06F-266F70685624}"/>
          </ac:spMkLst>
        </pc:spChg>
        <pc:spChg chg="mod">
          <ac:chgData name="Karissa Noragon" userId="a04fa3ec7e2d938d" providerId="LiveId" clId="{2EA0CC05-72A0-41F1-A1A0-6EACE724AD1B}" dt="2020-04-30T19:20:37.482" v="10477" actId="14100"/>
          <ac:spMkLst>
            <pc:docMk/>
            <pc:sldMk cId="2733626338" sldId="264"/>
            <ac:spMk id="3" creationId="{F8E55146-D872-446D-9444-CCAC2F72C50E}"/>
          </ac:spMkLst>
        </pc:spChg>
        <pc:spChg chg="add mod">
          <ac:chgData name="Karissa Noragon" userId="a04fa3ec7e2d938d" providerId="LiveId" clId="{2EA0CC05-72A0-41F1-A1A0-6EACE724AD1B}" dt="2020-05-01T03:57:43.809" v="11058" actId="1076"/>
          <ac:spMkLst>
            <pc:docMk/>
            <pc:sldMk cId="2733626338" sldId="264"/>
            <ac:spMk id="4" creationId="{CDD73959-FB98-43EB-B4A9-17DFF11E5755}"/>
          </ac:spMkLst>
        </pc:spChg>
        <pc:spChg chg="add mod">
          <ac:chgData name="Karissa Noragon" userId="a04fa3ec7e2d938d" providerId="LiveId" clId="{2EA0CC05-72A0-41F1-A1A0-6EACE724AD1B}" dt="2020-04-30T19:20:22.022" v="10475" actId="1076"/>
          <ac:spMkLst>
            <pc:docMk/>
            <pc:sldMk cId="2733626338" sldId="264"/>
            <ac:spMk id="10" creationId="{4004BB47-F807-4BE8-89FE-8E5711F5B99F}"/>
          </ac:spMkLst>
        </pc:spChg>
        <pc:graphicFrameChg chg="add mod modGraphic">
          <ac:chgData name="Karissa Noragon" userId="a04fa3ec7e2d938d" providerId="LiveId" clId="{2EA0CC05-72A0-41F1-A1A0-6EACE724AD1B}" dt="2020-05-01T04:05:10.562" v="11066" actId="14100"/>
          <ac:graphicFrameMkLst>
            <pc:docMk/>
            <pc:sldMk cId="2733626338" sldId="264"/>
            <ac:graphicFrameMk id="5" creationId="{37C14EF4-E6B0-45E5-9527-10841BDC996A}"/>
          </ac:graphicFrameMkLst>
        </pc:graphicFrameChg>
        <pc:graphicFrameChg chg="add mod modGraphic">
          <ac:chgData name="Karissa Noragon" userId="a04fa3ec7e2d938d" providerId="LiveId" clId="{2EA0CC05-72A0-41F1-A1A0-6EACE724AD1B}" dt="2020-04-30T19:26:41.619" v="10791" actId="20577"/>
          <ac:graphicFrameMkLst>
            <pc:docMk/>
            <pc:sldMk cId="2733626338" sldId="264"/>
            <ac:graphicFrameMk id="6" creationId="{8DB05D77-7CE6-4B68-8A60-8F296B148DC4}"/>
          </ac:graphicFrameMkLst>
        </pc:graphicFrameChg>
        <pc:graphicFrameChg chg="add mod modGraphic">
          <ac:chgData name="Karissa Noragon" userId="a04fa3ec7e2d938d" providerId="LiveId" clId="{2EA0CC05-72A0-41F1-A1A0-6EACE724AD1B}" dt="2020-04-30T19:28:56.677" v="10851" actId="113"/>
          <ac:graphicFrameMkLst>
            <pc:docMk/>
            <pc:sldMk cId="2733626338" sldId="264"/>
            <ac:graphicFrameMk id="7" creationId="{5C89699F-88B2-4AF4-8156-373F5B3D8D4C}"/>
          </ac:graphicFrameMkLst>
        </pc:graphicFrameChg>
        <pc:graphicFrameChg chg="add del">
          <ac:chgData name="Karissa Noragon" userId="a04fa3ec7e2d938d" providerId="LiveId" clId="{2EA0CC05-72A0-41F1-A1A0-6EACE724AD1B}" dt="2020-04-30T19:14:45.950" v="10191"/>
          <ac:graphicFrameMkLst>
            <pc:docMk/>
            <pc:sldMk cId="2733626338" sldId="264"/>
            <ac:graphicFrameMk id="8" creationId="{8213BC69-BEE3-4D7A-BCC8-2B0903D5197D}"/>
          </ac:graphicFrameMkLst>
        </pc:graphicFrameChg>
        <pc:graphicFrameChg chg="add mod modGraphic">
          <ac:chgData name="Karissa Noragon" userId="a04fa3ec7e2d938d" providerId="LiveId" clId="{2EA0CC05-72A0-41F1-A1A0-6EACE724AD1B}" dt="2020-04-30T19:17:06.683" v="10211" actId="1076"/>
          <ac:graphicFrameMkLst>
            <pc:docMk/>
            <pc:sldMk cId="2733626338" sldId="264"/>
            <ac:graphicFrameMk id="9" creationId="{778E25F8-BD0B-4F8B-B2C4-BBA568FBD6AC}"/>
          </ac:graphicFrameMkLst>
        </pc:graphicFrameChg>
      </pc:sldChg>
      <pc:sldChg chg="addSp delSp modSp add del">
        <pc:chgData name="Karissa Noragon" userId="a04fa3ec7e2d938d" providerId="LiveId" clId="{2EA0CC05-72A0-41F1-A1A0-6EACE724AD1B}" dt="2020-05-01T04:16:20.076" v="11147" actId="2696"/>
        <pc:sldMkLst>
          <pc:docMk/>
          <pc:sldMk cId="618094280" sldId="265"/>
        </pc:sldMkLst>
        <pc:spChg chg="del mod">
          <ac:chgData name="Karissa Noragon" userId="a04fa3ec7e2d938d" providerId="LiveId" clId="{2EA0CC05-72A0-41F1-A1A0-6EACE724AD1B}" dt="2020-04-30T19:25:43.586" v="10694"/>
          <ac:spMkLst>
            <pc:docMk/>
            <pc:sldMk cId="618094280" sldId="265"/>
            <ac:spMk id="3" creationId="{3A5D786F-823A-46D9-B4DB-82179AE6C19D}"/>
          </ac:spMkLst>
        </pc:spChg>
        <pc:spChg chg="add del">
          <ac:chgData name="Karissa Noragon" userId="a04fa3ec7e2d938d" providerId="LiveId" clId="{2EA0CC05-72A0-41F1-A1A0-6EACE724AD1B}" dt="2020-04-30T19:25:48.375" v="10696"/>
          <ac:spMkLst>
            <pc:docMk/>
            <pc:sldMk cId="618094280" sldId="265"/>
            <ac:spMk id="4" creationId="{B150C9BC-D9EC-4BF6-9C53-13406B906888}"/>
          </ac:spMkLst>
        </pc:spChg>
        <pc:spChg chg="add del">
          <ac:chgData name="Karissa Noragon" userId="a04fa3ec7e2d938d" providerId="LiveId" clId="{2EA0CC05-72A0-41F1-A1A0-6EACE724AD1B}" dt="2020-04-30T19:25:59.801" v="10698"/>
          <ac:spMkLst>
            <pc:docMk/>
            <pc:sldMk cId="618094280" sldId="265"/>
            <ac:spMk id="5" creationId="{8BE318BF-7CDC-4636-8EC3-0B4D17843AD0}"/>
          </ac:spMkLst>
        </pc:spChg>
        <pc:graphicFrameChg chg="add mod modGraphic">
          <ac:chgData name="Karissa Noragon" userId="a04fa3ec7e2d938d" providerId="LiveId" clId="{2EA0CC05-72A0-41F1-A1A0-6EACE724AD1B}" dt="2020-05-01T04:03:05.813" v="11060" actId="14734"/>
          <ac:graphicFrameMkLst>
            <pc:docMk/>
            <pc:sldMk cId="618094280" sldId="265"/>
            <ac:graphicFrameMk id="6" creationId="{E555897A-5265-4E71-BDCB-90DD1B2E488A}"/>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4-22T16:54:54.323"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78270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7085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65182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80800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415911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104066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7756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707134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03697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5805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5966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82759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97941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76750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11950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797580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12-May-20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86657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2AC24A9-CCB6-4F8D-B8DB-C2F3692CFA5A}" type="datetimeFigureOut">
              <a:rPr lang="en-US" smtClean="0"/>
              <a:t>12-May-20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3860473656"/>
      </p:ext>
    </p:extLst>
  </p:cSld>
  <p:clrMap bg1="dk1" tx1="lt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4322390-8B58-46BE-88EB-D9FD30C0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2E97969D-F1F2-438E-8AFB-2A608CED8FE8}"/>
              </a:ext>
            </a:extLst>
          </p:cNvPr>
          <p:cNvPicPr>
            <a:picLocks noChangeAspect="1"/>
          </p:cNvPicPr>
          <p:nvPr/>
        </p:nvPicPr>
        <p:blipFill rotWithShape="1">
          <a:blip r:embed="rId2">
            <a:alphaModFix amt="40000"/>
          </a:blip>
          <a:srcRect t="7626" b="8104"/>
          <a:stretch/>
        </p:blipFill>
        <p:spPr>
          <a:xfrm>
            <a:off x="0" y="0"/>
            <a:ext cx="12192002" cy="6857990"/>
          </a:xfrm>
          <a:prstGeom prst="rect">
            <a:avLst/>
          </a:prstGeom>
        </p:spPr>
      </p:pic>
      <p:sp>
        <p:nvSpPr>
          <p:cNvPr id="2" name="Title 1">
            <a:extLst>
              <a:ext uri="{FF2B5EF4-FFF2-40B4-BE49-F238E27FC236}">
                <a16:creationId xmlns:a16="http://schemas.microsoft.com/office/drawing/2014/main" id="{13C9DF1F-2C4A-450B-BB0C-BFF6A77BAFAE}"/>
              </a:ext>
            </a:extLst>
          </p:cNvPr>
          <p:cNvSpPr>
            <a:spLocks noGrp="1"/>
          </p:cNvSpPr>
          <p:nvPr>
            <p:ph type="ctrTitle"/>
          </p:nvPr>
        </p:nvSpPr>
        <p:spPr>
          <a:xfrm>
            <a:off x="749599" y="626789"/>
            <a:ext cx="9636369" cy="4150581"/>
          </a:xfrm>
        </p:spPr>
        <p:txBody>
          <a:bodyPr>
            <a:noAutofit/>
          </a:bodyPr>
          <a:lstStyle/>
          <a:p>
            <a:pPr algn="ctr"/>
            <a:r>
              <a:rPr lang="en-US" sz="5200" dirty="0">
                <a:solidFill>
                  <a:schemeClr val="tx1"/>
                </a:solidFill>
              </a:rPr>
              <a:t>International Policy and Climate Change-Induced Displacement of South Pacific Island Nation Populations</a:t>
            </a:r>
          </a:p>
        </p:txBody>
      </p:sp>
      <p:sp>
        <p:nvSpPr>
          <p:cNvPr id="3" name="Subtitle 2">
            <a:extLst>
              <a:ext uri="{FF2B5EF4-FFF2-40B4-BE49-F238E27FC236}">
                <a16:creationId xmlns:a16="http://schemas.microsoft.com/office/drawing/2014/main" id="{0A0A1185-BEA4-4389-8BC9-5480B929D7FC}"/>
              </a:ext>
            </a:extLst>
          </p:cNvPr>
          <p:cNvSpPr>
            <a:spLocks noGrp="1"/>
          </p:cNvSpPr>
          <p:nvPr>
            <p:ph type="subTitle" idx="1"/>
          </p:nvPr>
        </p:nvSpPr>
        <p:spPr>
          <a:xfrm>
            <a:off x="1154954" y="5108684"/>
            <a:ext cx="8825658" cy="861420"/>
          </a:xfrm>
        </p:spPr>
        <p:txBody>
          <a:bodyPr>
            <a:normAutofit/>
          </a:bodyPr>
          <a:lstStyle/>
          <a:p>
            <a:pPr algn="ctr"/>
            <a:r>
              <a:rPr lang="en-US" sz="2800" dirty="0">
                <a:solidFill>
                  <a:schemeClr val="tx1"/>
                </a:solidFill>
              </a:rPr>
              <a:t>BY: Karissa Noragon</a:t>
            </a:r>
          </a:p>
        </p:txBody>
      </p:sp>
    </p:spTree>
    <p:extLst>
      <p:ext uri="{BB962C8B-B14F-4D97-AF65-F5344CB8AC3E}">
        <p14:creationId xmlns:p14="http://schemas.microsoft.com/office/powerpoint/2010/main" val="947084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09-4B8C-47E8-B2CB-90FD9B207FD4}"/>
              </a:ext>
            </a:extLst>
          </p:cNvPr>
          <p:cNvSpPr>
            <a:spLocks noGrp="1"/>
          </p:cNvSpPr>
          <p:nvPr>
            <p:ph type="title"/>
          </p:nvPr>
        </p:nvSpPr>
        <p:spPr>
          <a:xfrm>
            <a:off x="1289632" y="410513"/>
            <a:ext cx="9404723" cy="1568551"/>
          </a:xfrm>
          <a:ln>
            <a:solidFill>
              <a:schemeClr val="accent1"/>
            </a:solidFill>
          </a:ln>
        </p:spPr>
        <p:txBody>
          <a:bodyPr/>
          <a:lstStyle/>
          <a:p>
            <a:r>
              <a:rPr lang="en-US" sz="2800" b="1" u="sng" dirty="0"/>
              <a:t>Research Question:</a:t>
            </a:r>
            <a:r>
              <a:rPr lang="en-US" sz="2800" dirty="0"/>
              <a:t> </a:t>
            </a:r>
            <a:r>
              <a:rPr lang="en-US" sz="2000" dirty="0"/>
              <a:t>What are the limits to current international policy on climate change-migrants or ‘environmental refugees’ and what sort of framework could be implemented in response to the displaced populations of South Pacific island nations?</a:t>
            </a:r>
            <a:endParaRPr lang="en-US" sz="2000" b="1" u="sng" dirty="0"/>
          </a:p>
        </p:txBody>
      </p:sp>
      <p:sp>
        <p:nvSpPr>
          <p:cNvPr id="3" name="Content Placeholder 2">
            <a:extLst>
              <a:ext uri="{FF2B5EF4-FFF2-40B4-BE49-F238E27FC236}">
                <a16:creationId xmlns:a16="http://schemas.microsoft.com/office/drawing/2014/main" id="{AEEF2DE2-D9EC-4516-A11A-974A8CFE650B}"/>
              </a:ext>
            </a:extLst>
          </p:cNvPr>
          <p:cNvSpPr>
            <a:spLocks noGrp="1"/>
          </p:cNvSpPr>
          <p:nvPr>
            <p:ph idx="1"/>
          </p:nvPr>
        </p:nvSpPr>
        <p:spPr>
          <a:xfrm>
            <a:off x="642518" y="3827063"/>
            <a:ext cx="10906962" cy="2620423"/>
          </a:xfrm>
          <a:ln>
            <a:solidFill>
              <a:schemeClr val="accent1"/>
            </a:solidFill>
          </a:ln>
        </p:spPr>
        <p:txBody>
          <a:bodyPr>
            <a:normAutofit fontScale="92500" lnSpcReduction="20000"/>
          </a:bodyPr>
          <a:lstStyle/>
          <a:p>
            <a:pPr marL="0" indent="0">
              <a:buNone/>
            </a:pPr>
            <a:r>
              <a:rPr lang="en-US" sz="2700" b="1" u="sng" dirty="0"/>
              <a:t>Significance:</a:t>
            </a:r>
          </a:p>
          <a:p>
            <a:pPr>
              <a:buFontTx/>
              <a:buChar char="-"/>
            </a:pPr>
            <a:r>
              <a:rPr lang="en-US" sz="1900" dirty="0"/>
              <a:t>No international migration policy regarding forced displacement caused by climate change which could lead to a migration crisis</a:t>
            </a:r>
          </a:p>
          <a:p>
            <a:pPr>
              <a:buFontTx/>
              <a:buChar char="-"/>
            </a:pPr>
            <a:r>
              <a:rPr lang="en-US" sz="1900" dirty="0"/>
              <a:t>The effects of climate change on the selected population’s country are predicted to cause it to become uninhabitable and require international migration</a:t>
            </a:r>
          </a:p>
          <a:p>
            <a:pPr>
              <a:buFontTx/>
              <a:buChar char="-"/>
            </a:pPr>
            <a:r>
              <a:rPr lang="en-US" sz="1900" dirty="0"/>
              <a:t>S. Pacific islanders don’t want to migrate and would rather the world adapt, mitigate, and combat climate change. Migration is a last-resort solution, however, there still needs to be policy in place in the event that the currently forecasted climate change affects do end up occurring</a:t>
            </a:r>
          </a:p>
          <a:p>
            <a:pPr>
              <a:buFontTx/>
              <a:buChar char="-"/>
            </a:pPr>
            <a:endParaRPr lang="en-US" sz="1600" dirty="0"/>
          </a:p>
        </p:txBody>
      </p:sp>
      <p:sp>
        <p:nvSpPr>
          <p:cNvPr id="4" name="TextBox 3">
            <a:extLst>
              <a:ext uri="{FF2B5EF4-FFF2-40B4-BE49-F238E27FC236}">
                <a16:creationId xmlns:a16="http://schemas.microsoft.com/office/drawing/2014/main" id="{7811005F-96CA-4ED2-BEE6-125127C60772}"/>
              </a:ext>
            </a:extLst>
          </p:cNvPr>
          <p:cNvSpPr txBox="1"/>
          <p:nvPr/>
        </p:nvSpPr>
        <p:spPr>
          <a:xfrm>
            <a:off x="642518" y="2249039"/>
            <a:ext cx="10906963" cy="1308050"/>
          </a:xfrm>
          <a:prstGeom prst="rect">
            <a:avLst/>
          </a:prstGeom>
          <a:noFill/>
          <a:ln>
            <a:solidFill>
              <a:schemeClr val="accent1"/>
            </a:solidFill>
          </a:ln>
        </p:spPr>
        <p:txBody>
          <a:bodyPr wrap="square" rtlCol="0">
            <a:spAutoFit/>
          </a:bodyPr>
          <a:lstStyle/>
          <a:p>
            <a:r>
              <a:rPr lang="en-US" sz="2500" b="1" u="sng" dirty="0"/>
              <a:t>Thesis Statement:</a:t>
            </a:r>
            <a:r>
              <a:rPr lang="en-US" sz="2500" dirty="0"/>
              <a:t> </a:t>
            </a:r>
            <a:r>
              <a:rPr lang="en-US" dirty="0"/>
              <a:t>Current international policy regarding climate change displacement is extremely limited; the selected population does not meet the criteria for international protections under the 1951 Refugee Convention or the IOM’s Internally Displaced Persons and there are no regional agreements, therefore, a solution is needed. </a:t>
            </a:r>
            <a:endParaRPr lang="en-US" sz="3200" b="1" u="sng" dirty="0"/>
          </a:p>
        </p:txBody>
      </p:sp>
    </p:spTree>
    <p:extLst>
      <p:ext uri="{BB962C8B-B14F-4D97-AF65-F5344CB8AC3E}">
        <p14:creationId xmlns:p14="http://schemas.microsoft.com/office/powerpoint/2010/main" val="2593373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D8B1D-FEAC-40E5-9F8F-99D1468D656E}"/>
              </a:ext>
            </a:extLst>
          </p:cNvPr>
          <p:cNvSpPr>
            <a:spLocks noGrp="1"/>
          </p:cNvSpPr>
          <p:nvPr>
            <p:ph type="title"/>
          </p:nvPr>
        </p:nvSpPr>
        <p:spPr>
          <a:xfrm>
            <a:off x="329234" y="387371"/>
            <a:ext cx="8656915" cy="808383"/>
          </a:xfrm>
        </p:spPr>
        <p:txBody>
          <a:bodyPr/>
          <a:lstStyle/>
          <a:p>
            <a:r>
              <a:rPr lang="en-US" dirty="0"/>
              <a:t>Analytic Framework:</a:t>
            </a:r>
          </a:p>
        </p:txBody>
      </p:sp>
      <p:graphicFrame>
        <p:nvGraphicFramePr>
          <p:cNvPr id="4" name="Table 4">
            <a:extLst>
              <a:ext uri="{FF2B5EF4-FFF2-40B4-BE49-F238E27FC236}">
                <a16:creationId xmlns:a16="http://schemas.microsoft.com/office/drawing/2014/main" id="{84908601-DAD9-46BB-8F32-D445CE65C2D3}"/>
              </a:ext>
            </a:extLst>
          </p:cNvPr>
          <p:cNvGraphicFramePr>
            <a:graphicFrameLocks noGrp="1"/>
          </p:cNvGraphicFramePr>
          <p:nvPr>
            <p:extLst>
              <p:ext uri="{D42A27DB-BD31-4B8C-83A1-F6EECF244321}">
                <p14:modId xmlns:p14="http://schemas.microsoft.com/office/powerpoint/2010/main" val="2397697199"/>
              </p:ext>
            </p:extLst>
          </p:nvPr>
        </p:nvGraphicFramePr>
        <p:xfrm>
          <a:off x="4269545" y="1481809"/>
          <a:ext cx="3652909" cy="5327135"/>
        </p:xfrm>
        <a:graphic>
          <a:graphicData uri="http://schemas.openxmlformats.org/drawingml/2006/table">
            <a:tbl>
              <a:tblPr firstRow="1" bandRow="1">
                <a:tableStyleId>{5C22544A-7EE6-4342-B048-85BDC9FD1C3A}</a:tableStyleId>
              </a:tblPr>
              <a:tblGrid>
                <a:gridCol w="3652909">
                  <a:extLst>
                    <a:ext uri="{9D8B030D-6E8A-4147-A177-3AD203B41FA5}">
                      <a16:colId xmlns:a16="http://schemas.microsoft.com/office/drawing/2014/main" val="1520899248"/>
                    </a:ext>
                  </a:extLst>
                </a:gridCol>
              </a:tblGrid>
              <a:tr h="809873">
                <a:tc>
                  <a:txBody>
                    <a:bodyPr/>
                    <a:lstStyle/>
                    <a:p>
                      <a:pPr algn="ctr"/>
                      <a:r>
                        <a:rPr lang="en-US" sz="2200" dirty="0"/>
                        <a:t>Framework 2(A): Existing Policy</a:t>
                      </a:r>
                    </a:p>
                  </a:txBody>
                  <a:tcPr/>
                </a:tc>
                <a:extLst>
                  <a:ext uri="{0D108BD9-81ED-4DB2-BD59-A6C34878D82A}">
                    <a16:rowId xmlns:a16="http://schemas.microsoft.com/office/drawing/2014/main" val="1257075428"/>
                  </a:ext>
                </a:extLst>
              </a:tr>
              <a:tr h="680294">
                <a:tc>
                  <a:txBody>
                    <a:bodyPr/>
                    <a:lstStyle/>
                    <a:p>
                      <a:pPr marL="285750" indent="-285750">
                        <a:buFont typeface="Arial" panose="020B0604020202020204" pitchFamily="34" charset="0"/>
                        <a:buChar char="•"/>
                      </a:pPr>
                      <a:r>
                        <a:rPr lang="en-US" b="0" dirty="0"/>
                        <a:t>1951 Refugee Convention</a:t>
                      </a:r>
                    </a:p>
                    <a:p>
                      <a:pPr marL="0" indent="0">
                        <a:buFont typeface="Arial" panose="020B0604020202020204" pitchFamily="34" charset="0"/>
                        <a:buNone/>
                      </a:pPr>
                      <a:endParaRPr lang="en-US" b="0" dirty="0"/>
                    </a:p>
                  </a:txBody>
                  <a:tcPr>
                    <a:solidFill>
                      <a:schemeClr val="accent6">
                        <a:lumMod val="20000"/>
                        <a:lumOff val="80000"/>
                      </a:schemeClr>
                    </a:solidFill>
                  </a:tcPr>
                </a:tc>
                <a:extLst>
                  <a:ext uri="{0D108BD9-81ED-4DB2-BD59-A6C34878D82A}">
                    <a16:rowId xmlns:a16="http://schemas.microsoft.com/office/drawing/2014/main" val="2004888865"/>
                  </a:ext>
                </a:extLst>
              </a:tr>
              <a:tr h="971848">
                <a:tc>
                  <a:txBody>
                    <a:bodyPr/>
                    <a:lstStyle/>
                    <a:p>
                      <a:pPr marL="285750" indent="-285750">
                        <a:buFont typeface="Arial" panose="020B0604020202020204" pitchFamily="34" charset="0"/>
                        <a:buChar char="•"/>
                      </a:pPr>
                      <a:r>
                        <a:rPr lang="en-US" b="0" dirty="0"/>
                        <a:t>IOM’s Internally Displaced Persons (IDP)</a:t>
                      </a:r>
                    </a:p>
                    <a:p>
                      <a:pPr marL="0" indent="0">
                        <a:buFont typeface="Arial" panose="020B0604020202020204" pitchFamily="34" charset="0"/>
                        <a:buNone/>
                      </a:pPr>
                      <a:endParaRPr lang="en-US" b="0" dirty="0"/>
                    </a:p>
                  </a:txBody>
                  <a:tcPr>
                    <a:solidFill>
                      <a:schemeClr val="accent6">
                        <a:lumMod val="20000"/>
                        <a:lumOff val="80000"/>
                      </a:schemeClr>
                    </a:solidFill>
                  </a:tcPr>
                </a:tc>
                <a:extLst>
                  <a:ext uri="{0D108BD9-81ED-4DB2-BD59-A6C34878D82A}">
                    <a16:rowId xmlns:a16="http://schemas.microsoft.com/office/drawing/2014/main" val="1759569996"/>
                  </a:ext>
                </a:extLst>
              </a:tr>
              <a:tr h="2526804">
                <a:tc>
                  <a:txBody>
                    <a:bodyPr/>
                    <a:lstStyle/>
                    <a:p>
                      <a:pPr marL="285750" indent="-285750">
                        <a:buFont typeface="Arial" panose="020B0604020202020204" pitchFamily="34" charset="0"/>
                        <a:buChar char="•"/>
                      </a:pPr>
                      <a:r>
                        <a:rPr lang="en-US" b="0" dirty="0"/>
                        <a:t>Regional Agreements:</a:t>
                      </a:r>
                    </a:p>
                    <a:p>
                      <a:pPr marL="0" indent="0">
                        <a:buFont typeface="Arial" panose="020B0604020202020204" pitchFamily="34" charset="0"/>
                        <a:buNone/>
                      </a:pPr>
                      <a:endParaRPr lang="en-US" b="0" dirty="0"/>
                    </a:p>
                    <a:p>
                      <a:pPr marL="0" indent="0">
                        <a:buFont typeface="Arial" panose="020B0604020202020204" pitchFamily="34" charset="0"/>
                        <a:buNone/>
                      </a:pPr>
                      <a:r>
                        <a:rPr lang="en-US" b="0" dirty="0"/>
                        <a:t>      </a:t>
                      </a:r>
                      <a:r>
                        <a:rPr lang="en-US" sz="1600" b="0" dirty="0"/>
                        <a:t>* NZ: Recognized Seasonal</a:t>
                      </a:r>
                    </a:p>
                    <a:p>
                      <a:pPr marL="0" indent="0">
                        <a:buFont typeface="Arial" panose="020B0604020202020204" pitchFamily="34" charset="0"/>
                        <a:buNone/>
                      </a:pPr>
                      <a:r>
                        <a:rPr lang="en-US" sz="1600" b="0" dirty="0"/>
                        <a:t>         Employer (RSE) Scheme</a:t>
                      </a:r>
                    </a:p>
                    <a:p>
                      <a:pPr marL="0" indent="0">
                        <a:buFont typeface="Arial" panose="020B0604020202020204" pitchFamily="34" charset="0"/>
                        <a:buNone/>
                      </a:pPr>
                      <a:endParaRPr lang="en-US" sz="1600" b="0" dirty="0"/>
                    </a:p>
                    <a:p>
                      <a:pPr marL="0" indent="0">
                        <a:buFont typeface="Arial" panose="020B0604020202020204" pitchFamily="34" charset="0"/>
                        <a:buNone/>
                      </a:pPr>
                      <a:r>
                        <a:rPr lang="en-US" sz="1600" b="0" dirty="0"/>
                        <a:t>       * AUS: Seasonal Worker</a:t>
                      </a:r>
                    </a:p>
                    <a:p>
                      <a:pPr marL="0" indent="0">
                        <a:buFont typeface="Arial" panose="020B0604020202020204" pitchFamily="34" charset="0"/>
                        <a:buNone/>
                      </a:pPr>
                      <a:r>
                        <a:rPr lang="en-US" sz="1600" b="0" dirty="0"/>
                        <a:t>         </a:t>
                      </a:r>
                      <a:r>
                        <a:rPr lang="en-US" sz="1600" b="0" dirty="0" err="1"/>
                        <a:t>Programme</a:t>
                      </a:r>
                      <a:r>
                        <a:rPr lang="en-US" sz="1600" b="0" dirty="0"/>
                        <a:t> (SWP)</a:t>
                      </a:r>
                    </a:p>
                    <a:p>
                      <a:pPr marL="0" indent="0">
                        <a:buFont typeface="Arial" panose="020B0604020202020204" pitchFamily="34" charset="0"/>
                        <a:buNone/>
                      </a:pPr>
                      <a:endParaRPr lang="en-US" sz="1600" b="0"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0" dirty="0"/>
                        <a:t>       * NZ: Pacific Access Category</a:t>
                      </a:r>
                    </a:p>
                    <a:p>
                      <a:pPr marL="0" indent="0">
                        <a:buFont typeface="Arial" panose="020B0604020202020204" pitchFamily="34" charset="0"/>
                        <a:buNone/>
                      </a:pPr>
                      <a:endParaRPr lang="en-US" sz="1600" b="0" dirty="0"/>
                    </a:p>
                    <a:p>
                      <a:pPr marL="0" indent="0">
                        <a:buFont typeface="Arial" panose="020B0604020202020204" pitchFamily="34" charset="0"/>
                        <a:buNone/>
                      </a:pPr>
                      <a:endParaRPr lang="en-US" sz="1600" b="0" dirty="0"/>
                    </a:p>
                  </a:txBody>
                  <a:tcPr>
                    <a:solidFill>
                      <a:schemeClr val="accent6">
                        <a:lumMod val="20000"/>
                        <a:lumOff val="80000"/>
                      </a:schemeClr>
                    </a:solidFill>
                  </a:tcPr>
                </a:tc>
                <a:extLst>
                  <a:ext uri="{0D108BD9-81ED-4DB2-BD59-A6C34878D82A}">
                    <a16:rowId xmlns:a16="http://schemas.microsoft.com/office/drawing/2014/main" val="394712997"/>
                  </a:ext>
                </a:extLst>
              </a:tr>
            </a:tbl>
          </a:graphicData>
        </a:graphic>
      </p:graphicFrame>
      <p:graphicFrame>
        <p:nvGraphicFramePr>
          <p:cNvPr id="6" name="Table 6">
            <a:extLst>
              <a:ext uri="{FF2B5EF4-FFF2-40B4-BE49-F238E27FC236}">
                <a16:creationId xmlns:a16="http://schemas.microsoft.com/office/drawing/2014/main" id="{03B66BFD-1FA8-4697-807B-F495C2AF2D40}"/>
              </a:ext>
            </a:extLst>
          </p:cNvPr>
          <p:cNvGraphicFramePr>
            <a:graphicFrameLocks noGrp="1"/>
          </p:cNvGraphicFramePr>
          <p:nvPr>
            <p:extLst>
              <p:ext uri="{D42A27DB-BD31-4B8C-83A1-F6EECF244321}">
                <p14:modId xmlns:p14="http://schemas.microsoft.com/office/powerpoint/2010/main" val="501234013"/>
              </p:ext>
            </p:extLst>
          </p:nvPr>
        </p:nvGraphicFramePr>
        <p:xfrm>
          <a:off x="329234" y="1481810"/>
          <a:ext cx="3652909" cy="5105400"/>
        </p:xfrm>
        <a:graphic>
          <a:graphicData uri="http://schemas.openxmlformats.org/drawingml/2006/table">
            <a:tbl>
              <a:tblPr firstRow="1" bandRow="1">
                <a:tableStyleId>{5C22544A-7EE6-4342-B048-85BDC9FD1C3A}</a:tableStyleId>
              </a:tblPr>
              <a:tblGrid>
                <a:gridCol w="3652909">
                  <a:extLst>
                    <a:ext uri="{9D8B030D-6E8A-4147-A177-3AD203B41FA5}">
                      <a16:colId xmlns:a16="http://schemas.microsoft.com/office/drawing/2014/main" val="3205569536"/>
                    </a:ext>
                  </a:extLst>
                </a:gridCol>
              </a:tblGrid>
              <a:tr h="706632">
                <a:tc>
                  <a:txBody>
                    <a:bodyPr/>
                    <a:lstStyle/>
                    <a:p>
                      <a:pPr algn="ctr"/>
                      <a:r>
                        <a:rPr lang="en-US" sz="2200" dirty="0"/>
                        <a:t>Framework 1: Creation of Migration Profile</a:t>
                      </a:r>
                    </a:p>
                  </a:txBody>
                  <a:tcPr/>
                </a:tc>
                <a:extLst>
                  <a:ext uri="{0D108BD9-81ED-4DB2-BD59-A6C34878D82A}">
                    <a16:rowId xmlns:a16="http://schemas.microsoft.com/office/drawing/2014/main" val="824741656"/>
                  </a:ext>
                </a:extLst>
              </a:tr>
              <a:tr h="4282187">
                <a:tc>
                  <a:txBody>
                    <a:bodyPr/>
                    <a:lstStyle/>
                    <a:p>
                      <a:pPr marL="285750" indent="-285750">
                        <a:buFont typeface="Arial" panose="020B0604020202020204" pitchFamily="34" charset="0"/>
                        <a:buChar char="•"/>
                      </a:pPr>
                      <a:r>
                        <a:rPr lang="en-US" sz="1800" dirty="0"/>
                        <a:t>Vulnerability</a:t>
                      </a:r>
                    </a:p>
                    <a:p>
                      <a:pPr marL="0" indent="0">
                        <a:buFont typeface="Arial" panose="020B0604020202020204" pitchFamily="34" charset="0"/>
                        <a:buNone/>
                      </a:pPr>
                      <a:endParaRPr lang="en-US" sz="1800" dirty="0"/>
                    </a:p>
                    <a:p>
                      <a:pPr marL="285750" indent="-285750">
                        <a:buFont typeface="Arial" panose="020B0604020202020204" pitchFamily="34" charset="0"/>
                        <a:buChar char="•"/>
                      </a:pPr>
                      <a:r>
                        <a:rPr lang="en-US" sz="1800" dirty="0"/>
                        <a:t>Migration Type </a:t>
                      </a:r>
                    </a:p>
                    <a:p>
                      <a:pPr marL="0" indent="0">
                        <a:buFont typeface="Arial" panose="020B0604020202020204" pitchFamily="34" charset="0"/>
                        <a:buNone/>
                      </a:pPr>
                      <a:r>
                        <a:rPr lang="en-US" sz="1500" dirty="0"/>
                        <a:t>           - Economic</a:t>
                      </a:r>
                    </a:p>
                    <a:p>
                      <a:pPr marL="0" indent="0">
                        <a:buFont typeface="Arial" panose="020B0604020202020204" pitchFamily="34" charset="0"/>
                        <a:buNone/>
                      </a:pPr>
                      <a:r>
                        <a:rPr lang="en-US" sz="1500" dirty="0"/>
                        <a:t>           - Environmental </a:t>
                      </a:r>
                    </a:p>
                    <a:p>
                      <a:pPr marL="0" indent="0">
                        <a:buFont typeface="Arial" panose="020B0604020202020204" pitchFamily="34" charset="0"/>
                        <a:buNone/>
                      </a:pPr>
                      <a:r>
                        <a:rPr lang="en-US" sz="1500" dirty="0"/>
                        <a:t>           - Political</a:t>
                      </a:r>
                    </a:p>
                    <a:p>
                      <a:pPr marL="0" indent="0">
                        <a:buFont typeface="Arial" panose="020B0604020202020204" pitchFamily="34" charset="0"/>
                        <a:buNone/>
                      </a:pPr>
                      <a:endParaRPr lang="en-US" sz="1800" dirty="0"/>
                    </a:p>
                    <a:p>
                      <a:pPr marL="285750" indent="-285750">
                        <a:buFont typeface="Arial" panose="020B0604020202020204" pitchFamily="34" charset="0"/>
                        <a:buChar char="•"/>
                      </a:pPr>
                      <a:r>
                        <a:rPr lang="en-US" sz="1800" dirty="0"/>
                        <a:t>Forced vs. Voluntary  </a:t>
                      </a:r>
                    </a:p>
                    <a:p>
                      <a:pPr marL="0" indent="0">
                        <a:buFont typeface="Arial" panose="020B0604020202020204" pitchFamily="34" charset="0"/>
                        <a:buNone/>
                      </a:pPr>
                      <a:r>
                        <a:rPr lang="en-US" sz="1800" dirty="0"/>
                        <a:t>              </a:t>
                      </a:r>
                    </a:p>
                    <a:p>
                      <a:pPr marL="285750" indent="-285750">
                        <a:buFont typeface="Arial" panose="020B0604020202020204" pitchFamily="34" charset="0"/>
                        <a:buChar char="•"/>
                      </a:pPr>
                      <a:r>
                        <a:rPr lang="en-US" sz="1800" dirty="0"/>
                        <a:t>Threat/How Dire or Severe the Affects Climate Change/ Environmental Degradation</a:t>
                      </a:r>
                    </a:p>
                    <a:p>
                      <a:pPr marL="0" indent="0">
                        <a:buFont typeface="Arial" panose="020B0604020202020204" pitchFamily="34" charset="0"/>
                        <a:buNone/>
                      </a:pPr>
                      <a:endParaRPr lang="en-US" sz="1800" dirty="0"/>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Migration Crisis</a:t>
                      </a:r>
                    </a:p>
                    <a:p>
                      <a:pPr marL="0" indent="0">
                        <a:buFont typeface="Arial" panose="020B0604020202020204" pitchFamily="34" charset="0"/>
                        <a:buNone/>
                      </a:pPr>
                      <a:endParaRPr lang="en-US" sz="1800" dirty="0"/>
                    </a:p>
                  </a:txBody>
                  <a:tcPr>
                    <a:solidFill>
                      <a:schemeClr val="accent6">
                        <a:lumMod val="20000"/>
                        <a:lumOff val="80000"/>
                      </a:schemeClr>
                    </a:solidFill>
                  </a:tcPr>
                </a:tc>
                <a:extLst>
                  <a:ext uri="{0D108BD9-81ED-4DB2-BD59-A6C34878D82A}">
                    <a16:rowId xmlns:a16="http://schemas.microsoft.com/office/drawing/2014/main" val="243965984"/>
                  </a:ext>
                </a:extLst>
              </a:tr>
            </a:tbl>
          </a:graphicData>
        </a:graphic>
      </p:graphicFrame>
      <p:graphicFrame>
        <p:nvGraphicFramePr>
          <p:cNvPr id="8" name="Table 8">
            <a:extLst>
              <a:ext uri="{FF2B5EF4-FFF2-40B4-BE49-F238E27FC236}">
                <a16:creationId xmlns:a16="http://schemas.microsoft.com/office/drawing/2014/main" id="{F72E62CA-A111-4A0B-81E8-40127AA46C1B}"/>
              </a:ext>
            </a:extLst>
          </p:cNvPr>
          <p:cNvGraphicFramePr>
            <a:graphicFrameLocks noGrp="1"/>
          </p:cNvGraphicFramePr>
          <p:nvPr>
            <p:extLst>
              <p:ext uri="{D42A27DB-BD31-4B8C-83A1-F6EECF244321}">
                <p14:modId xmlns:p14="http://schemas.microsoft.com/office/powerpoint/2010/main" val="2787028818"/>
              </p:ext>
            </p:extLst>
          </p:nvPr>
        </p:nvGraphicFramePr>
        <p:xfrm>
          <a:off x="8209857" y="1481810"/>
          <a:ext cx="3652909" cy="4988817"/>
        </p:xfrm>
        <a:graphic>
          <a:graphicData uri="http://schemas.openxmlformats.org/drawingml/2006/table">
            <a:tbl>
              <a:tblPr firstRow="1" bandRow="1">
                <a:tableStyleId>{5C22544A-7EE6-4342-B048-85BDC9FD1C3A}</a:tableStyleId>
              </a:tblPr>
              <a:tblGrid>
                <a:gridCol w="3652909">
                  <a:extLst>
                    <a:ext uri="{9D8B030D-6E8A-4147-A177-3AD203B41FA5}">
                      <a16:colId xmlns:a16="http://schemas.microsoft.com/office/drawing/2014/main" val="937125736"/>
                    </a:ext>
                  </a:extLst>
                </a:gridCol>
              </a:tblGrid>
              <a:tr h="825964">
                <a:tc>
                  <a:txBody>
                    <a:bodyPr/>
                    <a:lstStyle/>
                    <a:p>
                      <a:pPr algn="ctr"/>
                      <a:r>
                        <a:rPr lang="en-US" sz="2200" dirty="0"/>
                        <a:t>Framework 2(B): Proposed Solutions</a:t>
                      </a:r>
                    </a:p>
                  </a:txBody>
                  <a:tcPr/>
                </a:tc>
                <a:extLst>
                  <a:ext uri="{0D108BD9-81ED-4DB2-BD59-A6C34878D82A}">
                    <a16:rowId xmlns:a16="http://schemas.microsoft.com/office/drawing/2014/main" val="316831115"/>
                  </a:ext>
                </a:extLst>
              </a:tr>
              <a:tr h="1288502">
                <a:tc>
                  <a:txBody>
                    <a:bodyPr/>
                    <a:lstStyle/>
                    <a:p>
                      <a:pPr marL="285750" indent="-285750">
                        <a:buFont typeface="Arial" panose="020B0604020202020204" pitchFamily="34" charset="0"/>
                        <a:buChar char="•"/>
                      </a:pPr>
                      <a:r>
                        <a:rPr lang="en-US" dirty="0"/>
                        <a:t>Expand definition of a ‘refugee’ under the 1951 Refugee Convention</a:t>
                      </a:r>
                    </a:p>
                    <a:p>
                      <a:pPr marL="0" indent="0">
                        <a:buFont typeface="Arial" panose="020B0604020202020204" pitchFamily="34" charset="0"/>
                        <a:buNone/>
                      </a:pPr>
                      <a:endParaRPr lang="en-US" dirty="0"/>
                    </a:p>
                  </a:txBody>
                  <a:tcPr>
                    <a:solidFill>
                      <a:schemeClr val="accent6">
                        <a:lumMod val="20000"/>
                        <a:lumOff val="80000"/>
                      </a:schemeClr>
                    </a:solidFill>
                  </a:tcPr>
                </a:tc>
                <a:extLst>
                  <a:ext uri="{0D108BD9-81ED-4DB2-BD59-A6C34878D82A}">
                    <a16:rowId xmlns:a16="http://schemas.microsoft.com/office/drawing/2014/main" val="3270638043"/>
                  </a:ext>
                </a:extLst>
              </a:tr>
              <a:tr h="1288502">
                <a:tc>
                  <a:txBody>
                    <a:bodyPr/>
                    <a:lstStyle/>
                    <a:p>
                      <a:pPr marL="285750" indent="-285750">
                        <a:buFont typeface="Arial" panose="020B0604020202020204" pitchFamily="34" charset="0"/>
                        <a:buChar char="•"/>
                      </a:pPr>
                      <a:r>
                        <a:rPr lang="en-US" dirty="0"/>
                        <a:t>Create and implement new Framework for environmental refugees</a:t>
                      </a:r>
                    </a:p>
                    <a:p>
                      <a:pPr marL="0" indent="0">
                        <a:buFont typeface="Arial" panose="020B0604020202020204" pitchFamily="34" charset="0"/>
                        <a:buNone/>
                      </a:pPr>
                      <a:endParaRPr lang="en-US" dirty="0"/>
                    </a:p>
                  </a:txBody>
                  <a:tcPr>
                    <a:solidFill>
                      <a:schemeClr val="accent6">
                        <a:lumMod val="20000"/>
                        <a:lumOff val="80000"/>
                      </a:schemeClr>
                    </a:solidFill>
                  </a:tcPr>
                </a:tc>
                <a:extLst>
                  <a:ext uri="{0D108BD9-81ED-4DB2-BD59-A6C34878D82A}">
                    <a16:rowId xmlns:a16="http://schemas.microsoft.com/office/drawing/2014/main" val="3603115344"/>
                  </a:ext>
                </a:extLst>
              </a:tr>
              <a:tr h="1585849">
                <a:tc>
                  <a:txBody>
                    <a:bodyPr/>
                    <a:lstStyle/>
                    <a:p>
                      <a:pPr marL="285750" indent="-285750">
                        <a:buFont typeface="Arial" panose="020B0604020202020204" pitchFamily="34" charset="0"/>
                        <a:buChar char="•"/>
                      </a:pPr>
                      <a:r>
                        <a:rPr lang="en-US" dirty="0"/>
                        <a:t>Regional Agreements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0" indent="0">
                        <a:buFont typeface="Arial" panose="020B0604020202020204" pitchFamily="34" charset="0"/>
                        <a:buNone/>
                      </a:pPr>
                      <a:endParaRPr lang="en-US" dirty="0"/>
                    </a:p>
                  </a:txBody>
                  <a:tcPr>
                    <a:solidFill>
                      <a:schemeClr val="accent6">
                        <a:lumMod val="20000"/>
                        <a:lumOff val="80000"/>
                      </a:schemeClr>
                    </a:solidFill>
                  </a:tcPr>
                </a:tc>
                <a:extLst>
                  <a:ext uri="{0D108BD9-81ED-4DB2-BD59-A6C34878D82A}">
                    <a16:rowId xmlns:a16="http://schemas.microsoft.com/office/drawing/2014/main" val="3849287029"/>
                  </a:ext>
                </a:extLst>
              </a:tr>
            </a:tbl>
          </a:graphicData>
        </a:graphic>
      </p:graphicFrame>
    </p:spTree>
    <p:extLst>
      <p:ext uri="{BB962C8B-B14F-4D97-AF65-F5344CB8AC3E}">
        <p14:creationId xmlns:p14="http://schemas.microsoft.com/office/powerpoint/2010/main" val="172348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4367A-C35E-409D-A35B-CD2210C5026D}"/>
              </a:ext>
            </a:extLst>
          </p:cNvPr>
          <p:cNvSpPr>
            <a:spLocks noGrp="1"/>
          </p:cNvSpPr>
          <p:nvPr>
            <p:ph type="title"/>
          </p:nvPr>
        </p:nvSpPr>
        <p:spPr>
          <a:xfrm>
            <a:off x="645129" y="187674"/>
            <a:ext cx="9821233" cy="647213"/>
          </a:xfrm>
        </p:spPr>
        <p:txBody>
          <a:bodyPr/>
          <a:lstStyle/>
          <a:p>
            <a:r>
              <a:rPr lang="en-US" dirty="0"/>
              <a:t>Method: Pattern Matching (AF1)</a:t>
            </a:r>
          </a:p>
        </p:txBody>
      </p:sp>
      <p:sp>
        <p:nvSpPr>
          <p:cNvPr id="3" name="Content Placeholder 2">
            <a:extLst>
              <a:ext uri="{FF2B5EF4-FFF2-40B4-BE49-F238E27FC236}">
                <a16:creationId xmlns:a16="http://schemas.microsoft.com/office/drawing/2014/main" id="{EB594CA8-CD98-4893-89D2-F70B2117B631}"/>
              </a:ext>
            </a:extLst>
          </p:cNvPr>
          <p:cNvSpPr>
            <a:spLocks noGrp="1"/>
          </p:cNvSpPr>
          <p:nvPr>
            <p:ph idx="1"/>
          </p:nvPr>
        </p:nvSpPr>
        <p:spPr>
          <a:xfrm>
            <a:off x="785261" y="791220"/>
            <a:ext cx="10761610" cy="874643"/>
          </a:xfrm>
        </p:spPr>
        <p:txBody>
          <a:bodyPr>
            <a:noAutofit/>
          </a:bodyPr>
          <a:lstStyle/>
          <a:p>
            <a:r>
              <a:rPr lang="en-US" dirty="0"/>
              <a:t>An observed pattern and an expected outcome are compared in order to determine the excepted pattern (theory) provides an explanation or answer to the observed pattern (empirical data).</a:t>
            </a:r>
          </a:p>
        </p:txBody>
      </p:sp>
      <p:graphicFrame>
        <p:nvGraphicFramePr>
          <p:cNvPr id="5" name="Table 6">
            <a:extLst>
              <a:ext uri="{FF2B5EF4-FFF2-40B4-BE49-F238E27FC236}">
                <a16:creationId xmlns:a16="http://schemas.microsoft.com/office/drawing/2014/main" id="{5A66513A-8AFC-4CF5-9BE3-9EF0DBF00C26}"/>
              </a:ext>
            </a:extLst>
          </p:cNvPr>
          <p:cNvGraphicFramePr>
            <a:graphicFrameLocks noGrp="1"/>
          </p:cNvGraphicFramePr>
          <p:nvPr/>
        </p:nvGraphicFramePr>
        <p:xfrm>
          <a:off x="139651" y="1789045"/>
          <a:ext cx="2842087" cy="822960"/>
        </p:xfrm>
        <a:graphic>
          <a:graphicData uri="http://schemas.openxmlformats.org/drawingml/2006/table">
            <a:tbl>
              <a:tblPr firstRow="1" bandRow="1">
                <a:tableStyleId>{5C22544A-7EE6-4342-B048-85BDC9FD1C3A}</a:tableStyleId>
              </a:tblPr>
              <a:tblGrid>
                <a:gridCol w="2842087">
                  <a:extLst>
                    <a:ext uri="{9D8B030D-6E8A-4147-A177-3AD203B41FA5}">
                      <a16:colId xmlns:a16="http://schemas.microsoft.com/office/drawing/2014/main" val="1654566618"/>
                    </a:ext>
                  </a:extLst>
                </a:gridCol>
              </a:tblGrid>
              <a:tr h="370840">
                <a:tc>
                  <a:txBody>
                    <a:bodyPr/>
                    <a:lstStyle/>
                    <a:p>
                      <a:pPr algn="ctr"/>
                      <a:r>
                        <a:rPr lang="en-US" sz="1600" dirty="0">
                          <a:latin typeface="+mn-lt"/>
                          <a:ea typeface="Cambria" panose="02040503050406030204" pitchFamily="18" charset="0"/>
                        </a:rPr>
                        <a:t>Vulnerability/Migration Crisis/How Dire Affects Measurement Scale:</a:t>
                      </a:r>
                    </a:p>
                  </a:txBody>
                  <a:tcPr/>
                </a:tc>
                <a:extLst>
                  <a:ext uri="{0D108BD9-81ED-4DB2-BD59-A6C34878D82A}">
                    <a16:rowId xmlns:a16="http://schemas.microsoft.com/office/drawing/2014/main" val="1072528994"/>
                  </a:ext>
                </a:extLst>
              </a:tr>
            </a:tbl>
          </a:graphicData>
        </a:graphic>
      </p:graphicFrame>
      <p:graphicFrame>
        <p:nvGraphicFramePr>
          <p:cNvPr id="11" name="Table 11">
            <a:extLst>
              <a:ext uri="{FF2B5EF4-FFF2-40B4-BE49-F238E27FC236}">
                <a16:creationId xmlns:a16="http://schemas.microsoft.com/office/drawing/2014/main" id="{81AA7AC4-D7C8-4735-BC72-E3087C1242DC}"/>
              </a:ext>
            </a:extLst>
          </p:cNvPr>
          <p:cNvGraphicFramePr>
            <a:graphicFrameLocks noGrp="1"/>
          </p:cNvGraphicFramePr>
          <p:nvPr>
            <p:extLst>
              <p:ext uri="{D42A27DB-BD31-4B8C-83A1-F6EECF244321}">
                <p14:modId xmlns:p14="http://schemas.microsoft.com/office/powerpoint/2010/main" val="3260086359"/>
              </p:ext>
            </p:extLst>
          </p:nvPr>
        </p:nvGraphicFramePr>
        <p:xfrm>
          <a:off x="6095997" y="1812209"/>
          <a:ext cx="5956347" cy="430913"/>
        </p:xfrm>
        <a:graphic>
          <a:graphicData uri="http://schemas.openxmlformats.org/drawingml/2006/table">
            <a:tbl>
              <a:tblPr firstRow="1" bandRow="1">
                <a:tableStyleId>{5C22544A-7EE6-4342-B048-85BDC9FD1C3A}</a:tableStyleId>
              </a:tblPr>
              <a:tblGrid>
                <a:gridCol w="5956347">
                  <a:extLst>
                    <a:ext uri="{9D8B030D-6E8A-4147-A177-3AD203B41FA5}">
                      <a16:colId xmlns:a16="http://schemas.microsoft.com/office/drawing/2014/main" val="864943061"/>
                    </a:ext>
                  </a:extLst>
                </a:gridCol>
              </a:tblGrid>
              <a:tr h="430913">
                <a:tc>
                  <a:txBody>
                    <a:bodyPr/>
                    <a:lstStyle/>
                    <a:p>
                      <a:pPr algn="ctr"/>
                      <a:r>
                        <a:rPr lang="en-US" sz="1800" dirty="0">
                          <a:latin typeface="+mn-lt"/>
                          <a:ea typeface="Cambria" panose="02040503050406030204" pitchFamily="18" charset="0"/>
                        </a:rPr>
                        <a:t>Migration Type Measurement Scale:</a:t>
                      </a:r>
                    </a:p>
                  </a:txBody>
                  <a:tcPr/>
                </a:tc>
                <a:extLst>
                  <a:ext uri="{0D108BD9-81ED-4DB2-BD59-A6C34878D82A}">
                    <a16:rowId xmlns:a16="http://schemas.microsoft.com/office/drawing/2014/main" val="1203590514"/>
                  </a:ext>
                </a:extLst>
              </a:tr>
            </a:tbl>
          </a:graphicData>
        </a:graphic>
      </p:graphicFrame>
      <p:graphicFrame>
        <p:nvGraphicFramePr>
          <p:cNvPr id="13" name="Table 13">
            <a:extLst>
              <a:ext uri="{FF2B5EF4-FFF2-40B4-BE49-F238E27FC236}">
                <a16:creationId xmlns:a16="http://schemas.microsoft.com/office/drawing/2014/main" id="{F5715248-6EA2-4955-B3D7-4EE6EFF90B2B}"/>
              </a:ext>
            </a:extLst>
          </p:cNvPr>
          <p:cNvGraphicFramePr>
            <a:graphicFrameLocks noGrp="1"/>
          </p:cNvGraphicFramePr>
          <p:nvPr/>
        </p:nvGraphicFramePr>
        <p:xfrm>
          <a:off x="139651" y="2624766"/>
          <a:ext cx="2842087" cy="2836804"/>
        </p:xfrm>
        <a:graphic>
          <a:graphicData uri="http://schemas.openxmlformats.org/drawingml/2006/table">
            <a:tbl>
              <a:tblPr firstRow="1" bandRow="1">
                <a:tableStyleId>{5C22544A-7EE6-4342-B048-85BDC9FD1C3A}</a:tableStyleId>
              </a:tblPr>
              <a:tblGrid>
                <a:gridCol w="530028">
                  <a:extLst>
                    <a:ext uri="{9D8B030D-6E8A-4147-A177-3AD203B41FA5}">
                      <a16:colId xmlns:a16="http://schemas.microsoft.com/office/drawing/2014/main" val="1943142340"/>
                    </a:ext>
                  </a:extLst>
                </a:gridCol>
                <a:gridCol w="2312059">
                  <a:extLst>
                    <a:ext uri="{9D8B030D-6E8A-4147-A177-3AD203B41FA5}">
                      <a16:colId xmlns:a16="http://schemas.microsoft.com/office/drawing/2014/main" val="408104751"/>
                    </a:ext>
                  </a:extLst>
                </a:gridCol>
              </a:tblGrid>
              <a:tr h="564421">
                <a:tc>
                  <a:txBody>
                    <a:bodyPr/>
                    <a:lstStyle/>
                    <a:p>
                      <a:pPr algn="ctr"/>
                      <a:r>
                        <a:rPr lang="en-US" sz="1600" b="0" dirty="0">
                          <a:solidFill>
                            <a:schemeClr val="bg1"/>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b="0" dirty="0">
                          <a:solidFill>
                            <a:schemeClr val="bg1"/>
                          </a:solidFill>
                          <a:latin typeface="+mn-lt"/>
                          <a:ea typeface="Cambria" panose="02040503050406030204" pitchFamily="18" charset="0"/>
                        </a:rPr>
                        <a:t>None to minimal: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71019889"/>
                  </a:ext>
                </a:extLst>
              </a:tr>
              <a:tr h="564421">
                <a:tc>
                  <a:txBody>
                    <a:bodyPr/>
                    <a:lstStyle/>
                    <a:p>
                      <a:pPr algn="ctr"/>
                      <a:r>
                        <a:rPr lang="en-US" sz="1600" b="0" dirty="0">
                          <a:solidFill>
                            <a:schemeClr val="bg1"/>
                          </a:solidFill>
                          <a:latin typeface="+mn-lt"/>
                        </a:rPr>
                        <a:t>2</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en-US" sz="1600" b="0" dirty="0">
                          <a:latin typeface="+mn-lt"/>
                          <a:ea typeface="Cambria" panose="02040503050406030204" pitchFamily="18" charset="0"/>
                        </a:rPr>
                        <a:t>Some:</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4014137772"/>
                  </a:ext>
                </a:extLst>
              </a:tr>
              <a:tr h="564421">
                <a:tc>
                  <a:txBody>
                    <a:bodyPr/>
                    <a:lstStyle/>
                    <a:p>
                      <a:pPr algn="ctr"/>
                      <a:r>
                        <a:rPr lang="en-US" sz="1600" b="0" dirty="0">
                          <a:solidFill>
                            <a:schemeClr val="bg1"/>
                          </a:solidFill>
                          <a:latin typeface="+mn-lt"/>
                        </a:rPr>
                        <a:t>3</a:t>
                      </a:r>
                    </a:p>
                  </a:txBody>
                  <a:tcPr>
                    <a:solidFill>
                      <a:schemeClr val="accent6">
                        <a:lumMod val="20000"/>
                        <a:lumOff val="80000"/>
                      </a:schemeClr>
                    </a:solidFill>
                  </a:tcPr>
                </a:tc>
                <a:tc>
                  <a:txBody>
                    <a:bodyPr/>
                    <a:lstStyle/>
                    <a:p>
                      <a:r>
                        <a:rPr lang="en-US" sz="1600" b="0" dirty="0">
                          <a:latin typeface="+mn-lt"/>
                          <a:ea typeface="Cambria" panose="02040503050406030204" pitchFamily="18" charset="0"/>
                        </a:rPr>
                        <a:t>Moderate:</a:t>
                      </a:r>
                    </a:p>
                  </a:txBody>
                  <a:tcPr>
                    <a:solidFill>
                      <a:schemeClr val="accent6">
                        <a:lumMod val="20000"/>
                        <a:lumOff val="80000"/>
                      </a:schemeClr>
                    </a:solidFill>
                  </a:tcPr>
                </a:tc>
                <a:extLst>
                  <a:ext uri="{0D108BD9-81ED-4DB2-BD59-A6C34878D82A}">
                    <a16:rowId xmlns:a16="http://schemas.microsoft.com/office/drawing/2014/main" val="1187460018"/>
                  </a:ext>
                </a:extLst>
              </a:tr>
              <a:tr h="564421">
                <a:tc>
                  <a:txBody>
                    <a:bodyPr/>
                    <a:lstStyle/>
                    <a:p>
                      <a:pPr algn="ctr"/>
                      <a:r>
                        <a:rPr lang="en-US" sz="1600" b="0" dirty="0">
                          <a:solidFill>
                            <a:schemeClr val="bg1"/>
                          </a:solidFill>
                          <a:latin typeface="+mn-lt"/>
                        </a:rPr>
                        <a:t>4</a:t>
                      </a:r>
                    </a:p>
                  </a:txBody>
                  <a:tcPr>
                    <a:solidFill>
                      <a:schemeClr val="accent6">
                        <a:lumMod val="20000"/>
                        <a:lumOff val="80000"/>
                      </a:schemeClr>
                    </a:solidFill>
                  </a:tcPr>
                </a:tc>
                <a:tc>
                  <a:txBody>
                    <a:bodyPr/>
                    <a:lstStyle/>
                    <a:p>
                      <a:r>
                        <a:rPr lang="en-US" sz="1600" b="0" dirty="0">
                          <a:latin typeface="+mn-lt"/>
                          <a:ea typeface="Cambria" panose="02040503050406030204" pitchFamily="18" charset="0"/>
                        </a:rPr>
                        <a:t>Significant: </a:t>
                      </a:r>
                    </a:p>
                  </a:txBody>
                  <a:tcPr>
                    <a:solidFill>
                      <a:schemeClr val="accent6">
                        <a:lumMod val="20000"/>
                        <a:lumOff val="80000"/>
                      </a:schemeClr>
                    </a:solidFill>
                  </a:tcPr>
                </a:tc>
                <a:extLst>
                  <a:ext uri="{0D108BD9-81ED-4DB2-BD59-A6C34878D82A}">
                    <a16:rowId xmlns:a16="http://schemas.microsoft.com/office/drawing/2014/main" val="3988477060"/>
                  </a:ext>
                </a:extLst>
              </a:tr>
              <a:tr h="440713">
                <a:tc>
                  <a:txBody>
                    <a:bodyPr/>
                    <a:lstStyle/>
                    <a:p>
                      <a:pPr algn="ctr"/>
                      <a:r>
                        <a:rPr lang="en-US" sz="1600" b="0" dirty="0">
                          <a:solidFill>
                            <a:schemeClr val="bg1"/>
                          </a:solidFill>
                          <a:latin typeface="+mn-lt"/>
                        </a:rPr>
                        <a:t>5</a:t>
                      </a:r>
                    </a:p>
                  </a:txBody>
                  <a:tcPr>
                    <a:solidFill>
                      <a:schemeClr val="accent6">
                        <a:lumMod val="20000"/>
                        <a:lumOff val="80000"/>
                      </a:schemeClr>
                    </a:solidFill>
                  </a:tcPr>
                </a:tc>
                <a:tc>
                  <a:txBody>
                    <a:bodyPr/>
                    <a:lstStyle/>
                    <a:p>
                      <a:r>
                        <a:rPr lang="en-US" sz="1600" b="0" dirty="0">
                          <a:latin typeface="+mn-lt"/>
                          <a:ea typeface="Cambria" panose="02040503050406030204" pitchFamily="18" charset="0"/>
                        </a:rPr>
                        <a:t>Severe:</a:t>
                      </a:r>
                    </a:p>
                    <a:p>
                      <a:endParaRPr lang="en-US" sz="1600" b="0" dirty="0">
                        <a:latin typeface="+mn-lt"/>
                        <a:ea typeface="Cambria" panose="02040503050406030204" pitchFamily="18" charset="0"/>
                      </a:endParaRPr>
                    </a:p>
                  </a:txBody>
                  <a:tcPr>
                    <a:solidFill>
                      <a:schemeClr val="accent6">
                        <a:lumMod val="20000"/>
                        <a:lumOff val="80000"/>
                      </a:schemeClr>
                    </a:solidFill>
                  </a:tcPr>
                </a:tc>
                <a:extLst>
                  <a:ext uri="{0D108BD9-81ED-4DB2-BD59-A6C34878D82A}">
                    <a16:rowId xmlns:a16="http://schemas.microsoft.com/office/drawing/2014/main" val="3952361650"/>
                  </a:ext>
                </a:extLst>
              </a:tr>
            </a:tbl>
          </a:graphicData>
        </a:graphic>
      </p:graphicFrame>
      <p:graphicFrame>
        <p:nvGraphicFramePr>
          <p:cNvPr id="17" name="Table 17">
            <a:extLst>
              <a:ext uri="{FF2B5EF4-FFF2-40B4-BE49-F238E27FC236}">
                <a16:creationId xmlns:a16="http://schemas.microsoft.com/office/drawing/2014/main" id="{9FCE6E3E-74AC-4E06-A332-0E56E76A96A1}"/>
              </a:ext>
            </a:extLst>
          </p:cNvPr>
          <p:cNvGraphicFramePr>
            <a:graphicFrameLocks noGrp="1"/>
          </p:cNvGraphicFramePr>
          <p:nvPr>
            <p:extLst>
              <p:ext uri="{D42A27DB-BD31-4B8C-83A1-F6EECF244321}">
                <p14:modId xmlns:p14="http://schemas.microsoft.com/office/powerpoint/2010/main" val="1126288140"/>
              </p:ext>
            </p:extLst>
          </p:nvPr>
        </p:nvGraphicFramePr>
        <p:xfrm>
          <a:off x="6095998" y="2266868"/>
          <a:ext cx="5956347" cy="4481440"/>
        </p:xfrm>
        <a:graphic>
          <a:graphicData uri="http://schemas.openxmlformats.org/drawingml/2006/table">
            <a:tbl>
              <a:tblPr firstRow="1" bandRow="1">
                <a:tableStyleId>{5C22544A-7EE6-4342-B048-85BDC9FD1C3A}</a:tableStyleId>
              </a:tblPr>
              <a:tblGrid>
                <a:gridCol w="1105148">
                  <a:extLst>
                    <a:ext uri="{9D8B030D-6E8A-4147-A177-3AD203B41FA5}">
                      <a16:colId xmlns:a16="http://schemas.microsoft.com/office/drawing/2014/main" val="840686795"/>
                    </a:ext>
                  </a:extLst>
                </a:gridCol>
                <a:gridCol w="4851199">
                  <a:extLst>
                    <a:ext uri="{9D8B030D-6E8A-4147-A177-3AD203B41FA5}">
                      <a16:colId xmlns:a16="http://schemas.microsoft.com/office/drawing/2014/main" val="3408993556"/>
                    </a:ext>
                  </a:extLst>
                </a:gridCol>
              </a:tblGrid>
              <a:tr h="704197">
                <a:tc>
                  <a:txBody>
                    <a:bodyPr/>
                    <a:lstStyle/>
                    <a:p>
                      <a:pPr algn="ctr"/>
                      <a:r>
                        <a:rPr lang="en-US" sz="1600" b="0" dirty="0">
                          <a:solidFill>
                            <a:schemeClr val="bg1"/>
                          </a:solidFill>
                          <a:latin typeface="+mn-lt"/>
                          <a:ea typeface="Cambria" panose="020405030504060302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en-US" sz="1600" b="0" dirty="0">
                          <a:solidFill>
                            <a:schemeClr val="bg1"/>
                          </a:solidFill>
                          <a:latin typeface="+mn-lt"/>
                          <a:ea typeface="Cambria" panose="02040503050406030204" pitchFamily="18" charset="0"/>
                        </a:rPr>
                        <a:t>Reason plays minimal to no role in decision to move. Other factors trump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59888846"/>
                  </a:ext>
                </a:extLst>
              </a:tr>
              <a:tr h="894130">
                <a:tc>
                  <a:txBody>
                    <a:bodyPr/>
                    <a:lstStyle/>
                    <a:p>
                      <a:pPr algn="ctr"/>
                      <a:r>
                        <a:rPr lang="en-US" sz="1600" b="0" dirty="0">
                          <a:solidFill>
                            <a:schemeClr val="bg1"/>
                          </a:solidFill>
                          <a:latin typeface="+mn-lt"/>
                          <a:ea typeface="Cambria" panose="020405030504060302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dirty="0">
                          <a:latin typeface="+mn-lt"/>
                          <a:ea typeface="Cambria" panose="02040503050406030204" pitchFamily="18" charset="0"/>
                        </a:rPr>
                        <a:t>Purpose of migration is somewhat motivated by reason, however, other factors push the need to migrate more.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3589487"/>
                  </a:ext>
                </a:extLst>
              </a:tr>
              <a:tr h="894130">
                <a:tc>
                  <a:txBody>
                    <a:bodyPr/>
                    <a:lstStyle/>
                    <a:p>
                      <a:pPr algn="ctr"/>
                      <a:r>
                        <a:rPr lang="en-US" sz="1600" b="0" dirty="0">
                          <a:solidFill>
                            <a:schemeClr val="bg1"/>
                          </a:solidFill>
                          <a:latin typeface="+mn-lt"/>
                          <a:ea typeface="Cambria" panose="020405030504060302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dirty="0">
                          <a:latin typeface="+mn-lt"/>
                          <a:ea typeface="Cambria" panose="02040503050406030204" pitchFamily="18" charset="0"/>
                        </a:rPr>
                        <a:t>Purpose of migration is motivated by this reason and also other factors. The reasons are weighted relatively equally.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9698874"/>
                  </a:ext>
                </a:extLst>
              </a:tr>
              <a:tr h="1094853">
                <a:tc>
                  <a:txBody>
                    <a:bodyPr/>
                    <a:lstStyle/>
                    <a:p>
                      <a:pPr algn="ctr"/>
                      <a:r>
                        <a:rPr lang="en-US" sz="1600" b="0" dirty="0">
                          <a:solidFill>
                            <a:schemeClr val="bg1"/>
                          </a:solidFill>
                          <a:latin typeface="+mn-lt"/>
                          <a:ea typeface="Cambria" panose="020405030504060302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600" dirty="0">
                          <a:latin typeface="+mn-lt"/>
                          <a:ea typeface="Cambria" panose="02040503050406030204" pitchFamily="18" charset="0"/>
                        </a:rPr>
                        <a:t>Purpose of migration is mostly motivated by this reason. Other factors may play a role but do not provide a significant weight towards that factor versus this 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12723372"/>
                  </a:ext>
                </a:extLst>
              </a:tr>
              <a:tr h="894130">
                <a:tc>
                  <a:txBody>
                    <a:bodyPr/>
                    <a:lstStyle/>
                    <a:p>
                      <a:pPr algn="ctr"/>
                      <a:r>
                        <a:rPr lang="en-US" sz="1600" b="0" dirty="0">
                          <a:solidFill>
                            <a:schemeClr val="bg1"/>
                          </a:solidFill>
                          <a:latin typeface="+mn-lt"/>
                          <a:ea typeface="Cambria" panose="020405030504060302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mn-lt"/>
                          <a:ea typeface="Cambria" panose="02040503050406030204" pitchFamily="18" charset="0"/>
                        </a:rPr>
                        <a:t>Purpose of migration is solely or primarily motivated by this reason. Other factors play a minimal to no  role in the decision to migrate. </a:t>
                      </a:r>
                      <a:endParaRPr lang="en-US" sz="1600" dirty="0">
                        <a:latin typeface="+mn-lt"/>
                        <a:ea typeface="Cambria" panose="020405030504060302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7421628"/>
                  </a:ext>
                </a:extLst>
              </a:tr>
            </a:tbl>
          </a:graphicData>
        </a:graphic>
      </p:graphicFrame>
      <p:graphicFrame>
        <p:nvGraphicFramePr>
          <p:cNvPr id="19" name="Table 18">
            <a:extLst>
              <a:ext uri="{FF2B5EF4-FFF2-40B4-BE49-F238E27FC236}">
                <a16:creationId xmlns:a16="http://schemas.microsoft.com/office/drawing/2014/main" id="{685B31C6-47DD-43F7-AF63-C6B89EB13EBD}"/>
              </a:ext>
            </a:extLst>
          </p:cNvPr>
          <p:cNvGraphicFramePr>
            <a:graphicFrameLocks noGrp="1"/>
          </p:cNvGraphicFramePr>
          <p:nvPr/>
        </p:nvGraphicFramePr>
        <p:xfrm>
          <a:off x="3117826" y="2735187"/>
          <a:ext cx="2842086" cy="2726383"/>
        </p:xfrm>
        <a:graphic>
          <a:graphicData uri="http://schemas.openxmlformats.org/drawingml/2006/table">
            <a:tbl>
              <a:tblPr firstRow="1" bandRow="1">
                <a:tableStyleId>{5C22544A-7EE6-4342-B048-85BDC9FD1C3A}</a:tableStyleId>
              </a:tblPr>
              <a:tblGrid>
                <a:gridCol w="447262">
                  <a:extLst>
                    <a:ext uri="{9D8B030D-6E8A-4147-A177-3AD203B41FA5}">
                      <a16:colId xmlns:a16="http://schemas.microsoft.com/office/drawing/2014/main" val="4266707575"/>
                    </a:ext>
                  </a:extLst>
                </a:gridCol>
                <a:gridCol w="2394824">
                  <a:extLst>
                    <a:ext uri="{9D8B030D-6E8A-4147-A177-3AD203B41FA5}">
                      <a16:colId xmlns:a16="http://schemas.microsoft.com/office/drawing/2014/main" val="2224326542"/>
                    </a:ext>
                  </a:extLst>
                </a:gridCol>
              </a:tblGrid>
              <a:tr h="546963">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Completely Voluntary: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7131567"/>
                  </a:ext>
                </a:extLst>
              </a:tr>
              <a:tr h="500681">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Mostly Voluntary: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54893005"/>
                  </a:ext>
                </a:extLst>
              </a:tr>
              <a:tr h="677377">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Some Voluntary &amp; Some Forced: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73491801"/>
                  </a:ext>
                </a:extLst>
              </a:tr>
              <a:tr h="500681">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Mostly Forced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34149535"/>
                  </a:ext>
                </a:extLst>
              </a:tr>
              <a:tr h="500681">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600" b="0" dirty="0">
                          <a:solidFill>
                            <a:schemeClr val="bg1"/>
                          </a:solidFill>
                          <a:effectLst/>
                          <a:latin typeface="+mn-lt"/>
                          <a:ea typeface="Calibri" panose="020F0502020204030204" pitchFamily="34" charset="0"/>
                          <a:cs typeface="Times New Roman" panose="02020603050405020304" pitchFamily="18" charset="0"/>
                        </a:rPr>
                        <a:t>Completely Forced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13719750"/>
                  </a:ext>
                </a:extLst>
              </a:tr>
            </a:tbl>
          </a:graphicData>
        </a:graphic>
      </p:graphicFrame>
      <p:graphicFrame>
        <p:nvGraphicFramePr>
          <p:cNvPr id="21" name="Table 21">
            <a:extLst>
              <a:ext uri="{FF2B5EF4-FFF2-40B4-BE49-F238E27FC236}">
                <a16:creationId xmlns:a16="http://schemas.microsoft.com/office/drawing/2014/main" id="{85FCC798-06AF-418D-B9A1-B41D3CAF158C}"/>
              </a:ext>
            </a:extLst>
          </p:cNvPr>
          <p:cNvGraphicFramePr>
            <a:graphicFrameLocks noGrp="1"/>
          </p:cNvGraphicFramePr>
          <p:nvPr/>
        </p:nvGraphicFramePr>
        <p:xfrm>
          <a:off x="3117826" y="1812209"/>
          <a:ext cx="2842086" cy="914400"/>
        </p:xfrm>
        <a:graphic>
          <a:graphicData uri="http://schemas.openxmlformats.org/drawingml/2006/table">
            <a:tbl>
              <a:tblPr firstRow="1" bandRow="1">
                <a:tableStyleId>{5C22544A-7EE6-4342-B048-85BDC9FD1C3A}</a:tableStyleId>
              </a:tblPr>
              <a:tblGrid>
                <a:gridCol w="2842086">
                  <a:extLst>
                    <a:ext uri="{9D8B030D-6E8A-4147-A177-3AD203B41FA5}">
                      <a16:colId xmlns:a16="http://schemas.microsoft.com/office/drawing/2014/main" val="1889649947"/>
                    </a:ext>
                  </a:extLst>
                </a:gridCol>
              </a:tblGrid>
              <a:tr h="874644">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dirty="0">
                          <a:latin typeface="+mn-lt"/>
                          <a:ea typeface="Cambria" panose="02040503050406030204" pitchFamily="18" charset="0"/>
                        </a:rPr>
                        <a:t>Voluntary vs Forced Migration Measurement Scale:</a:t>
                      </a:r>
                    </a:p>
                  </a:txBody>
                  <a:tcPr/>
                </a:tc>
                <a:extLst>
                  <a:ext uri="{0D108BD9-81ED-4DB2-BD59-A6C34878D82A}">
                    <a16:rowId xmlns:a16="http://schemas.microsoft.com/office/drawing/2014/main" val="152152216"/>
                  </a:ext>
                </a:extLst>
              </a:tr>
            </a:tbl>
          </a:graphicData>
        </a:graphic>
      </p:graphicFrame>
    </p:spTree>
    <p:extLst>
      <p:ext uri="{BB962C8B-B14F-4D97-AF65-F5344CB8AC3E}">
        <p14:creationId xmlns:p14="http://schemas.microsoft.com/office/powerpoint/2010/main" val="120231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98DD-2C95-41C7-A77D-3C45AAF84FFB}"/>
              </a:ext>
            </a:extLst>
          </p:cNvPr>
          <p:cNvSpPr>
            <a:spLocks noGrp="1"/>
          </p:cNvSpPr>
          <p:nvPr>
            <p:ph type="title"/>
          </p:nvPr>
        </p:nvSpPr>
        <p:spPr>
          <a:xfrm>
            <a:off x="646112" y="77645"/>
            <a:ext cx="4587070" cy="925508"/>
          </a:xfrm>
        </p:spPr>
        <p:txBody>
          <a:bodyPr/>
          <a:lstStyle/>
          <a:p>
            <a:r>
              <a:rPr lang="en-US" dirty="0"/>
              <a:t>Method: (AF2)</a:t>
            </a:r>
            <a:endParaRPr lang="en-US" sz="3000" dirty="0"/>
          </a:p>
        </p:txBody>
      </p:sp>
      <p:graphicFrame>
        <p:nvGraphicFramePr>
          <p:cNvPr id="5" name="Table 4">
            <a:extLst>
              <a:ext uri="{FF2B5EF4-FFF2-40B4-BE49-F238E27FC236}">
                <a16:creationId xmlns:a16="http://schemas.microsoft.com/office/drawing/2014/main" id="{1E1BA6B7-43F0-44C3-9D52-0410309097DB}"/>
              </a:ext>
            </a:extLst>
          </p:cNvPr>
          <p:cNvGraphicFramePr>
            <a:graphicFrameLocks noGrp="1"/>
          </p:cNvGraphicFramePr>
          <p:nvPr>
            <p:extLst>
              <p:ext uri="{D42A27DB-BD31-4B8C-83A1-F6EECF244321}">
                <p14:modId xmlns:p14="http://schemas.microsoft.com/office/powerpoint/2010/main" val="4240589467"/>
              </p:ext>
            </p:extLst>
          </p:nvPr>
        </p:nvGraphicFramePr>
        <p:xfrm>
          <a:off x="318053" y="1391944"/>
          <a:ext cx="5698434" cy="4480560"/>
        </p:xfrm>
        <a:graphic>
          <a:graphicData uri="http://schemas.openxmlformats.org/drawingml/2006/table">
            <a:tbl>
              <a:tblPr firstRow="1" bandRow="1">
                <a:tableStyleId>{5C22544A-7EE6-4342-B048-85BDC9FD1C3A}</a:tableStyleId>
              </a:tblPr>
              <a:tblGrid>
                <a:gridCol w="2809460">
                  <a:extLst>
                    <a:ext uri="{9D8B030D-6E8A-4147-A177-3AD203B41FA5}">
                      <a16:colId xmlns:a16="http://schemas.microsoft.com/office/drawing/2014/main" val="1769207881"/>
                    </a:ext>
                  </a:extLst>
                </a:gridCol>
                <a:gridCol w="2888974">
                  <a:extLst>
                    <a:ext uri="{9D8B030D-6E8A-4147-A177-3AD203B41FA5}">
                      <a16:colId xmlns:a16="http://schemas.microsoft.com/office/drawing/2014/main" val="3080693443"/>
                    </a:ext>
                  </a:extLst>
                </a:gridCol>
              </a:tblGrid>
              <a:tr h="4187565">
                <a:tc>
                  <a:txBody>
                    <a:bodyPr/>
                    <a:lstStyle/>
                    <a:p>
                      <a:pPr algn="ctr"/>
                      <a:r>
                        <a:rPr lang="en-US" sz="1700" b="1" u="sng" dirty="0">
                          <a:solidFill>
                            <a:schemeClr val="bg1"/>
                          </a:solidFill>
                        </a:rPr>
                        <a:t>1951 Ref. Con. </a:t>
                      </a:r>
                    </a:p>
                    <a:p>
                      <a:pPr marL="400050" marR="0" lvl="0" indent="-400050" algn="l" defTabSz="457200" rtl="0" eaLnBrk="1" fontAlgn="auto" latinLnBrk="0" hangingPunct="1">
                        <a:lnSpc>
                          <a:spcPct val="100000"/>
                        </a:lnSpc>
                        <a:spcBef>
                          <a:spcPts val="0"/>
                        </a:spcBef>
                        <a:spcAft>
                          <a:spcPts val="0"/>
                        </a:spcAft>
                        <a:buClrTx/>
                        <a:buSzTx/>
                        <a:buFont typeface="+mj-lt"/>
                        <a:buAutoNum type="romanUcPeriod"/>
                        <a:tabLst/>
                        <a:defRPr/>
                      </a:pPr>
                      <a:r>
                        <a:rPr lang="en-US" sz="1500" b="0" kern="1200" dirty="0">
                          <a:solidFill>
                            <a:schemeClr val="dk1"/>
                          </a:solidFill>
                          <a:effectLst/>
                          <a:latin typeface="+mn-lt"/>
                          <a:ea typeface="+mn-ea"/>
                          <a:cs typeface="+mn-cs"/>
                        </a:rPr>
                        <a:t>Well-founded fear of persecution for reasons of: (a) race; (b) religion; (c) nationality; (d) membership of a particular social group; or (e) political opinion</a:t>
                      </a:r>
                    </a:p>
                    <a:p>
                      <a:pPr marL="400050" marR="0" lvl="0" indent="-400050" algn="l" defTabSz="457200" rtl="0" eaLnBrk="1" fontAlgn="auto" latinLnBrk="0" hangingPunct="1">
                        <a:lnSpc>
                          <a:spcPct val="100000"/>
                        </a:lnSpc>
                        <a:spcBef>
                          <a:spcPts val="0"/>
                        </a:spcBef>
                        <a:spcAft>
                          <a:spcPts val="0"/>
                        </a:spcAft>
                        <a:buClrTx/>
                        <a:buSzTx/>
                        <a:buFont typeface="+mj-lt"/>
                        <a:buAutoNum type="romanUcPeriod"/>
                        <a:tabLst/>
                        <a:defRPr/>
                      </a:pPr>
                      <a:r>
                        <a:rPr lang="en-US" sz="1500" b="0" kern="1200" dirty="0">
                          <a:solidFill>
                            <a:schemeClr val="dk1"/>
                          </a:solidFill>
                          <a:effectLst/>
                          <a:latin typeface="+mn-lt"/>
                          <a:ea typeface="+mn-ea"/>
                          <a:cs typeface="+mn-cs"/>
                        </a:rPr>
                        <a:t>Outside of country of origin</a:t>
                      </a:r>
                    </a:p>
                    <a:p>
                      <a:pPr marL="400050" marR="0" lvl="0" indent="-400050" algn="l" defTabSz="457200" rtl="0" eaLnBrk="1" fontAlgn="auto" latinLnBrk="0" hangingPunct="1">
                        <a:lnSpc>
                          <a:spcPct val="100000"/>
                        </a:lnSpc>
                        <a:spcBef>
                          <a:spcPts val="0"/>
                        </a:spcBef>
                        <a:spcAft>
                          <a:spcPts val="0"/>
                        </a:spcAft>
                        <a:buClrTx/>
                        <a:buSzTx/>
                        <a:buFont typeface="+mj-lt"/>
                        <a:buAutoNum type="romanUcPeriod"/>
                        <a:tabLst/>
                        <a:defRPr/>
                      </a:pPr>
                      <a:r>
                        <a:rPr lang="en-US" sz="1500" b="0" kern="1200" dirty="0">
                          <a:solidFill>
                            <a:schemeClr val="dk1"/>
                          </a:solidFill>
                          <a:effectLst/>
                          <a:latin typeface="+mn-lt"/>
                          <a:ea typeface="+mn-ea"/>
                          <a:cs typeface="+mn-cs"/>
                        </a:rPr>
                        <a:t>Unable or, owing to such a fear, unwilling to avail self to the protection of that country</a:t>
                      </a:r>
                    </a:p>
                    <a:p>
                      <a:pPr marL="400050" marR="0" lvl="0" indent="-400050" algn="l" defTabSz="457200" rtl="0" eaLnBrk="1" fontAlgn="auto" latinLnBrk="0" hangingPunct="1">
                        <a:lnSpc>
                          <a:spcPct val="100000"/>
                        </a:lnSpc>
                        <a:spcBef>
                          <a:spcPts val="0"/>
                        </a:spcBef>
                        <a:spcAft>
                          <a:spcPts val="0"/>
                        </a:spcAft>
                        <a:buClrTx/>
                        <a:buSzTx/>
                        <a:buFont typeface="+mj-lt"/>
                        <a:buAutoNum type="romanUcPeriod"/>
                        <a:tabLst/>
                        <a:defRPr/>
                      </a:pPr>
                      <a:r>
                        <a:rPr lang="en-US" sz="1500" b="0" kern="1200" dirty="0">
                          <a:solidFill>
                            <a:schemeClr val="dk1"/>
                          </a:solidFill>
                          <a:effectLst/>
                          <a:latin typeface="+mn-lt"/>
                          <a:ea typeface="+mn-ea"/>
                          <a:cs typeface="+mn-cs"/>
                        </a:rPr>
                        <a:t>is unable or, owing to such a fear, is unwilling to return</a:t>
                      </a:r>
                    </a:p>
                    <a:p>
                      <a:pPr marL="285750" indent="-285750" algn="l">
                        <a:buFont typeface="Arial" panose="020B0604020202020204" pitchFamily="34" charset="0"/>
                        <a:buChar char="•"/>
                      </a:pPr>
                      <a:endParaRPr lang="en-US" sz="1600" dirty="0"/>
                    </a:p>
                  </a:txBody>
                  <a:tcPr>
                    <a:solidFill>
                      <a:schemeClr val="accent6">
                        <a:lumMod val="20000"/>
                        <a:lumOff val="80000"/>
                      </a:schemeClr>
                    </a:solidFill>
                  </a:tcPr>
                </a:tc>
                <a:tc>
                  <a:txBody>
                    <a:bodyPr/>
                    <a:lstStyle/>
                    <a:p>
                      <a:pPr marL="0" indent="0" algn="ctr">
                        <a:buFont typeface="Arial" panose="020B0604020202020204" pitchFamily="34" charset="0"/>
                        <a:buNone/>
                      </a:pPr>
                      <a:r>
                        <a:rPr lang="en-US" sz="1700" b="1" u="sng" dirty="0">
                          <a:solidFill>
                            <a:schemeClr val="bg1"/>
                          </a:solidFill>
                        </a:rPr>
                        <a:t>IOM’s IDP(s)</a:t>
                      </a:r>
                    </a:p>
                    <a:p>
                      <a:pPr marL="400050" indent="-400050">
                        <a:buFont typeface="+mj-lt"/>
                        <a:buAutoNum type="romanUcPeriod"/>
                      </a:pPr>
                      <a:r>
                        <a:rPr lang="en-US" sz="1500" b="0" kern="1200" dirty="0">
                          <a:solidFill>
                            <a:schemeClr val="bg1"/>
                          </a:solidFill>
                          <a:effectLst/>
                          <a:latin typeface="+mn-lt"/>
                          <a:ea typeface="+mn-ea"/>
                          <a:cs typeface="+mn-cs"/>
                        </a:rPr>
                        <a:t>Been forced to flee or obliged to flee or to leave their homes or places of habitual residence as a result of or in order to avoid the effects of: (a) armed conflict (b) situations of generalized violence (c) violations of human rights or (d) natural or human-made disaster</a:t>
                      </a:r>
                    </a:p>
                    <a:p>
                      <a:pPr marL="400050" indent="-400050">
                        <a:buFont typeface="+mj-lt"/>
                        <a:buAutoNum type="romanUcPeriod"/>
                      </a:pPr>
                      <a:r>
                        <a:rPr lang="en-US" sz="1500" b="0" kern="1200" dirty="0">
                          <a:solidFill>
                            <a:schemeClr val="bg1"/>
                          </a:solidFill>
                          <a:effectLst/>
                          <a:latin typeface="+mn-lt"/>
                          <a:ea typeface="+mn-ea"/>
                          <a:cs typeface="+mn-cs"/>
                        </a:rPr>
                        <a:t>Have not crossed an internationally recognized State border</a:t>
                      </a:r>
                    </a:p>
                  </a:txBody>
                  <a:tcPr>
                    <a:solidFill>
                      <a:schemeClr val="accent6">
                        <a:lumMod val="20000"/>
                        <a:lumOff val="80000"/>
                      </a:schemeClr>
                    </a:solidFill>
                  </a:tcPr>
                </a:tc>
                <a:extLst>
                  <a:ext uri="{0D108BD9-81ED-4DB2-BD59-A6C34878D82A}">
                    <a16:rowId xmlns:a16="http://schemas.microsoft.com/office/drawing/2014/main" val="1926232971"/>
                  </a:ext>
                </a:extLst>
              </a:tr>
            </a:tbl>
          </a:graphicData>
        </a:graphic>
      </p:graphicFrame>
      <p:graphicFrame>
        <p:nvGraphicFramePr>
          <p:cNvPr id="6" name="Table 5">
            <a:extLst>
              <a:ext uri="{FF2B5EF4-FFF2-40B4-BE49-F238E27FC236}">
                <a16:creationId xmlns:a16="http://schemas.microsoft.com/office/drawing/2014/main" id="{46D1E31B-FC30-409D-B5FC-AF85CD9CFF73}"/>
              </a:ext>
            </a:extLst>
          </p:cNvPr>
          <p:cNvGraphicFramePr>
            <a:graphicFrameLocks noGrp="1"/>
          </p:cNvGraphicFramePr>
          <p:nvPr>
            <p:extLst>
              <p:ext uri="{D42A27DB-BD31-4B8C-83A1-F6EECF244321}">
                <p14:modId xmlns:p14="http://schemas.microsoft.com/office/powerpoint/2010/main" val="4086688794"/>
              </p:ext>
            </p:extLst>
          </p:nvPr>
        </p:nvGraphicFramePr>
        <p:xfrm>
          <a:off x="6228523" y="1278836"/>
          <a:ext cx="5698434" cy="2651760"/>
        </p:xfrm>
        <a:graphic>
          <a:graphicData uri="http://schemas.openxmlformats.org/drawingml/2006/table">
            <a:tbl>
              <a:tblPr firstRow="1" bandRow="1">
                <a:tableStyleId>{5C22544A-7EE6-4342-B048-85BDC9FD1C3A}</a:tableStyleId>
              </a:tblPr>
              <a:tblGrid>
                <a:gridCol w="2849217">
                  <a:extLst>
                    <a:ext uri="{9D8B030D-6E8A-4147-A177-3AD203B41FA5}">
                      <a16:colId xmlns:a16="http://schemas.microsoft.com/office/drawing/2014/main" val="1228431146"/>
                    </a:ext>
                  </a:extLst>
                </a:gridCol>
                <a:gridCol w="2849217">
                  <a:extLst>
                    <a:ext uri="{9D8B030D-6E8A-4147-A177-3AD203B41FA5}">
                      <a16:colId xmlns:a16="http://schemas.microsoft.com/office/drawing/2014/main" val="158230893"/>
                    </a:ext>
                  </a:extLst>
                </a:gridCol>
              </a:tblGrid>
              <a:tr h="1858404">
                <a:tc>
                  <a:txBody>
                    <a:bodyPr/>
                    <a:lstStyle/>
                    <a:p>
                      <a:pPr marL="0" indent="0" algn="l">
                        <a:buFont typeface="+mj-lt"/>
                        <a:buNone/>
                      </a:pPr>
                      <a:r>
                        <a:rPr lang="en-US" sz="1700" b="1" dirty="0">
                          <a:solidFill>
                            <a:schemeClr val="bg1"/>
                          </a:solidFill>
                        </a:rPr>
                        <a:t>Expand Def. “Refugee”:</a:t>
                      </a:r>
                      <a:r>
                        <a:rPr lang="en-US" sz="1700" b="1" dirty="0"/>
                        <a:t> </a:t>
                      </a:r>
                    </a:p>
                    <a:p>
                      <a:pPr marL="342900" indent="-342900" algn="l">
                        <a:buFont typeface="+mj-lt"/>
                        <a:buAutoNum type="arabicPeriod"/>
                      </a:pPr>
                      <a:r>
                        <a:rPr lang="en-US" sz="1500" b="0" kern="1200" dirty="0">
                          <a:solidFill>
                            <a:schemeClr val="dk1"/>
                          </a:solidFill>
                          <a:effectLst/>
                          <a:latin typeface="+mn-lt"/>
                          <a:ea typeface="+mn-ea"/>
                          <a:cs typeface="+mn-cs"/>
                        </a:rPr>
                        <a:t>Severely affect by an environmental event</a:t>
                      </a:r>
                    </a:p>
                    <a:p>
                      <a:pPr marL="342900" indent="-342900" algn="l">
                        <a:buFont typeface="+mj-lt"/>
                        <a:buAutoNum type="arabicPeriod"/>
                      </a:pPr>
                      <a:r>
                        <a:rPr lang="en-US" sz="1500" b="0" kern="1200" dirty="0">
                          <a:solidFill>
                            <a:schemeClr val="dk1"/>
                          </a:solidFill>
                          <a:effectLst/>
                          <a:latin typeface="+mn-lt"/>
                          <a:ea typeface="+mn-ea"/>
                          <a:cs typeface="+mn-cs"/>
                        </a:rPr>
                        <a:t>Survival and security require international protection</a:t>
                      </a:r>
                    </a:p>
                    <a:p>
                      <a:pPr marL="342900" indent="-342900" algn="l">
                        <a:buFont typeface="+mj-lt"/>
                        <a:buAutoNum type="arabicPeriod"/>
                      </a:pPr>
                      <a:r>
                        <a:rPr lang="en-US" sz="1500" b="0" kern="1200" dirty="0">
                          <a:solidFill>
                            <a:schemeClr val="dk1"/>
                          </a:solidFill>
                          <a:effectLst/>
                          <a:latin typeface="+mn-lt"/>
                          <a:ea typeface="+mn-ea"/>
                          <a:cs typeface="+mn-cs"/>
                        </a:rPr>
                        <a:t> Must be internationally displaced</a:t>
                      </a:r>
                      <a:endParaRPr lang="en-US" sz="1500" b="0" dirty="0"/>
                    </a:p>
                  </a:txBody>
                  <a:tcPr>
                    <a:solidFill>
                      <a:schemeClr val="accent6">
                        <a:lumMod val="20000"/>
                        <a:lumOff val="80000"/>
                      </a:schemeClr>
                    </a:solidFill>
                  </a:tcPr>
                </a:tc>
                <a:tc>
                  <a:txBody>
                    <a:bodyPr/>
                    <a:lstStyle/>
                    <a:p>
                      <a:pPr marL="0" indent="0" algn="l">
                        <a:buFont typeface="Arial" panose="020B0604020202020204" pitchFamily="34" charset="0"/>
                        <a:buNone/>
                      </a:pPr>
                      <a:r>
                        <a:rPr lang="en-US" sz="1800" b="1" dirty="0">
                          <a:solidFill>
                            <a:schemeClr val="bg1"/>
                          </a:solidFill>
                        </a:rPr>
                        <a:t>New Framework:</a:t>
                      </a:r>
                    </a:p>
                    <a:p>
                      <a:pPr marL="342900" indent="-342900" algn="l">
                        <a:buFont typeface="+mj-lt"/>
                        <a:buAutoNum type="arabicPeriod"/>
                      </a:pPr>
                      <a:r>
                        <a:rPr lang="en-US" sz="1500" b="0" dirty="0">
                          <a:solidFill>
                            <a:schemeClr val="bg1"/>
                          </a:solidFill>
                        </a:rPr>
                        <a:t>Involved in an environmental event with </a:t>
                      </a:r>
                      <a:r>
                        <a:rPr lang="en-US" sz="1500" b="0" kern="1200" dirty="0">
                          <a:solidFill>
                            <a:schemeClr val="bg1"/>
                          </a:solidFill>
                          <a:effectLst/>
                          <a:latin typeface="+mn-lt"/>
                          <a:ea typeface="+mn-ea"/>
                          <a:cs typeface="+mn-cs"/>
                        </a:rPr>
                        <a:t>no human interference </a:t>
                      </a:r>
                    </a:p>
                    <a:p>
                      <a:pPr marL="342900" indent="-342900" algn="l">
                        <a:buFont typeface="+mj-lt"/>
                        <a:buAutoNum type="arabicPeriod"/>
                      </a:pPr>
                      <a:r>
                        <a:rPr lang="en-US" sz="1500" b="0" kern="1200" dirty="0">
                          <a:solidFill>
                            <a:schemeClr val="dk1"/>
                          </a:solidFill>
                          <a:effectLst/>
                          <a:latin typeface="+mn-lt"/>
                          <a:ea typeface="+mn-ea"/>
                          <a:cs typeface="+mn-cs"/>
                        </a:rPr>
                        <a:t>Been affected by event which has directly provided causes for the need to request protections under international law.</a:t>
                      </a:r>
                      <a:endParaRPr lang="en-US" sz="1500" b="0" dirty="0"/>
                    </a:p>
                  </a:txBody>
                  <a:tcPr>
                    <a:solidFill>
                      <a:schemeClr val="accent6">
                        <a:lumMod val="20000"/>
                        <a:lumOff val="80000"/>
                      </a:schemeClr>
                    </a:solidFill>
                  </a:tcPr>
                </a:tc>
                <a:extLst>
                  <a:ext uri="{0D108BD9-81ED-4DB2-BD59-A6C34878D82A}">
                    <a16:rowId xmlns:a16="http://schemas.microsoft.com/office/drawing/2014/main" val="1383142129"/>
                  </a:ext>
                </a:extLst>
              </a:tr>
            </a:tbl>
          </a:graphicData>
        </a:graphic>
      </p:graphicFrame>
      <p:graphicFrame>
        <p:nvGraphicFramePr>
          <p:cNvPr id="3" name="Table 3">
            <a:extLst>
              <a:ext uri="{FF2B5EF4-FFF2-40B4-BE49-F238E27FC236}">
                <a16:creationId xmlns:a16="http://schemas.microsoft.com/office/drawing/2014/main" id="{6B75C205-DA43-4DD1-B18D-070A9674A284}"/>
              </a:ext>
            </a:extLst>
          </p:cNvPr>
          <p:cNvGraphicFramePr>
            <a:graphicFrameLocks noGrp="1"/>
          </p:cNvGraphicFramePr>
          <p:nvPr>
            <p:extLst>
              <p:ext uri="{D42A27DB-BD31-4B8C-83A1-F6EECF244321}">
                <p14:modId xmlns:p14="http://schemas.microsoft.com/office/powerpoint/2010/main" val="1596505203"/>
              </p:ext>
            </p:extLst>
          </p:nvPr>
        </p:nvGraphicFramePr>
        <p:xfrm>
          <a:off x="6228524" y="3915356"/>
          <a:ext cx="5698433" cy="2682240"/>
        </p:xfrm>
        <a:graphic>
          <a:graphicData uri="http://schemas.openxmlformats.org/drawingml/2006/table">
            <a:tbl>
              <a:tblPr firstRow="1" bandRow="1">
                <a:tableStyleId>{5940675A-B579-460E-94D1-54222C63F5DA}</a:tableStyleId>
              </a:tblPr>
              <a:tblGrid>
                <a:gridCol w="5698433">
                  <a:extLst>
                    <a:ext uri="{9D8B030D-6E8A-4147-A177-3AD203B41FA5}">
                      <a16:colId xmlns:a16="http://schemas.microsoft.com/office/drawing/2014/main" val="4171740606"/>
                    </a:ext>
                  </a:extLst>
                </a:gridCol>
              </a:tblGrid>
              <a:tr h="2515263">
                <a:tc>
                  <a:txBody>
                    <a:bodyPr/>
                    <a:lstStyle/>
                    <a:p>
                      <a:pPr algn="ctr"/>
                      <a:r>
                        <a:rPr lang="en-US" sz="1700" b="1" dirty="0">
                          <a:solidFill>
                            <a:schemeClr val="bg1"/>
                          </a:solidFill>
                        </a:rPr>
                        <a:t>Regional Agreements (Scholar’s Suggestions): </a:t>
                      </a:r>
                    </a:p>
                    <a:p>
                      <a:pPr marL="285750" lvl="0" indent="-285750">
                        <a:buFont typeface="Arial" panose="020B0604020202020204" pitchFamily="34" charset="0"/>
                        <a:buChar char="•"/>
                      </a:pPr>
                      <a:r>
                        <a:rPr lang="en-US" sz="1500" kern="1200" dirty="0">
                          <a:solidFill>
                            <a:schemeClr val="bg1"/>
                          </a:solidFill>
                          <a:effectLst/>
                          <a:latin typeface="+mn-lt"/>
                          <a:ea typeface="+mn-ea"/>
                          <a:cs typeface="+mn-cs"/>
                        </a:rPr>
                        <a:t>Large countries that are not at serious risk of environmental degradation and of serious climate change effects to be encouraged to take initiative in the creation and implementation of agreements with vulnerable and severely affected countries. These are considered the ‘lead’ nations.</a:t>
                      </a:r>
                    </a:p>
                    <a:p>
                      <a:pPr marL="285750" lvl="0" indent="-285750">
                        <a:buFont typeface="Arial" panose="020B0604020202020204" pitchFamily="34" charset="0"/>
                        <a:buChar char="•"/>
                      </a:pPr>
                      <a:r>
                        <a:rPr lang="en-US" sz="1500" kern="1200" dirty="0">
                          <a:solidFill>
                            <a:schemeClr val="bg1"/>
                          </a:solidFill>
                          <a:effectLst/>
                          <a:latin typeface="+mn-lt"/>
                          <a:ea typeface="+mn-ea"/>
                          <a:cs typeface="+mn-cs"/>
                        </a:rPr>
                        <a:t>Regional similarities must be provided as an option.</a:t>
                      </a:r>
                    </a:p>
                    <a:p>
                      <a:pPr marL="285750" lvl="0" indent="-285750">
                        <a:buFont typeface="Arial" panose="020B0604020202020204" pitchFamily="34" charset="0"/>
                        <a:buChar char="•"/>
                      </a:pPr>
                      <a:r>
                        <a:rPr lang="en-US" sz="1500" kern="1200" dirty="0">
                          <a:solidFill>
                            <a:schemeClr val="bg1"/>
                          </a:solidFill>
                          <a:effectLst/>
                          <a:latin typeface="+mn-lt"/>
                          <a:ea typeface="+mn-ea"/>
                          <a:cs typeface="+mn-cs"/>
                        </a:rPr>
                        <a:t>Vulnerable populations must have a say in the final relocation location.</a:t>
                      </a:r>
                    </a:p>
                    <a:p>
                      <a:endParaRPr lang="en-US" dirty="0"/>
                    </a:p>
                  </a:txBody>
                  <a:tcPr>
                    <a:solidFill>
                      <a:schemeClr val="accent6">
                        <a:lumMod val="20000"/>
                        <a:lumOff val="80000"/>
                      </a:schemeClr>
                    </a:solidFill>
                  </a:tcPr>
                </a:tc>
                <a:extLst>
                  <a:ext uri="{0D108BD9-81ED-4DB2-BD59-A6C34878D82A}">
                    <a16:rowId xmlns:a16="http://schemas.microsoft.com/office/drawing/2014/main" val="1992344027"/>
                  </a:ext>
                </a:extLst>
              </a:tr>
            </a:tbl>
          </a:graphicData>
        </a:graphic>
      </p:graphicFrame>
      <p:graphicFrame>
        <p:nvGraphicFramePr>
          <p:cNvPr id="4" name="Table 6">
            <a:extLst>
              <a:ext uri="{FF2B5EF4-FFF2-40B4-BE49-F238E27FC236}">
                <a16:creationId xmlns:a16="http://schemas.microsoft.com/office/drawing/2014/main" id="{A22C266F-6F12-44A8-8D5F-CBB46CF0A288}"/>
              </a:ext>
            </a:extLst>
          </p:cNvPr>
          <p:cNvGraphicFramePr>
            <a:graphicFrameLocks noGrp="1"/>
          </p:cNvGraphicFramePr>
          <p:nvPr>
            <p:extLst>
              <p:ext uri="{D42A27DB-BD31-4B8C-83A1-F6EECF244321}">
                <p14:modId xmlns:p14="http://schemas.microsoft.com/office/powerpoint/2010/main" val="145875899"/>
              </p:ext>
            </p:extLst>
          </p:nvPr>
        </p:nvGraphicFramePr>
        <p:xfrm>
          <a:off x="318054" y="854526"/>
          <a:ext cx="5698433" cy="506671"/>
        </p:xfrm>
        <a:graphic>
          <a:graphicData uri="http://schemas.openxmlformats.org/drawingml/2006/table">
            <a:tbl>
              <a:tblPr firstRow="1" bandRow="1">
                <a:tableStyleId>{5C22544A-7EE6-4342-B048-85BDC9FD1C3A}</a:tableStyleId>
              </a:tblPr>
              <a:tblGrid>
                <a:gridCol w="5698433">
                  <a:extLst>
                    <a:ext uri="{9D8B030D-6E8A-4147-A177-3AD203B41FA5}">
                      <a16:colId xmlns:a16="http://schemas.microsoft.com/office/drawing/2014/main" val="956159291"/>
                    </a:ext>
                  </a:extLst>
                </a:gridCol>
              </a:tblGrid>
              <a:tr h="50667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AF2(A): Measurement Criteria</a:t>
                      </a:r>
                    </a:p>
                  </a:txBody>
                  <a:tcPr/>
                </a:tc>
                <a:extLst>
                  <a:ext uri="{0D108BD9-81ED-4DB2-BD59-A6C34878D82A}">
                    <a16:rowId xmlns:a16="http://schemas.microsoft.com/office/drawing/2014/main" val="583765884"/>
                  </a:ext>
                </a:extLst>
              </a:tr>
            </a:tbl>
          </a:graphicData>
        </a:graphic>
      </p:graphicFrame>
      <p:graphicFrame>
        <p:nvGraphicFramePr>
          <p:cNvPr id="8" name="Table 8">
            <a:extLst>
              <a:ext uri="{FF2B5EF4-FFF2-40B4-BE49-F238E27FC236}">
                <a16:creationId xmlns:a16="http://schemas.microsoft.com/office/drawing/2014/main" id="{4CF05454-A162-4105-ACB6-1EE0C8FB6C34}"/>
              </a:ext>
            </a:extLst>
          </p:cNvPr>
          <p:cNvGraphicFramePr>
            <a:graphicFrameLocks noGrp="1"/>
          </p:cNvGraphicFramePr>
          <p:nvPr>
            <p:extLst>
              <p:ext uri="{D42A27DB-BD31-4B8C-83A1-F6EECF244321}">
                <p14:modId xmlns:p14="http://schemas.microsoft.com/office/powerpoint/2010/main" val="2098144149"/>
              </p:ext>
            </p:extLst>
          </p:nvPr>
        </p:nvGraphicFramePr>
        <p:xfrm>
          <a:off x="6228522" y="728870"/>
          <a:ext cx="5698432" cy="549966"/>
        </p:xfrm>
        <a:graphic>
          <a:graphicData uri="http://schemas.openxmlformats.org/drawingml/2006/table">
            <a:tbl>
              <a:tblPr firstRow="1" bandRow="1">
                <a:tableStyleId>{5C22544A-7EE6-4342-B048-85BDC9FD1C3A}</a:tableStyleId>
              </a:tblPr>
              <a:tblGrid>
                <a:gridCol w="5698432">
                  <a:extLst>
                    <a:ext uri="{9D8B030D-6E8A-4147-A177-3AD203B41FA5}">
                      <a16:colId xmlns:a16="http://schemas.microsoft.com/office/drawing/2014/main" val="991614086"/>
                    </a:ext>
                  </a:extLst>
                </a:gridCol>
              </a:tblGrid>
              <a:tr h="549966">
                <a:tc>
                  <a:txBody>
                    <a:bodyPr/>
                    <a:lstStyle/>
                    <a:p>
                      <a:pPr algn="ctr"/>
                      <a:r>
                        <a:rPr lang="en-US" dirty="0"/>
                        <a:t>AF2(B): Measurement Criteria</a:t>
                      </a:r>
                    </a:p>
                  </a:txBody>
                  <a:tcPr/>
                </a:tc>
                <a:extLst>
                  <a:ext uri="{0D108BD9-81ED-4DB2-BD59-A6C34878D82A}">
                    <a16:rowId xmlns:a16="http://schemas.microsoft.com/office/drawing/2014/main" val="1667851243"/>
                  </a:ext>
                </a:extLst>
              </a:tr>
            </a:tbl>
          </a:graphicData>
        </a:graphic>
      </p:graphicFrame>
      <p:sp>
        <p:nvSpPr>
          <p:cNvPr id="10" name="TextBox 9">
            <a:extLst>
              <a:ext uri="{FF2B5EF4-FFF2-40B4-BE49-F238E27FC236}">
                <a16:creationId xmlns:a16="http://schemas.microsoft.com/office/drawing/2014/main" id="{07362A05-0F63-429F-A000-6213E72D3E9D}"/>
              </a:ext>
            </a:extLst>
          </p:cNvPr>
          <p:cNvSpPr txBox="1"/>
          <p:nvPr/>
        </p:nvSpPr>
        <p:spPr>
          <a:xfrm>
            <a:off x="318053" y="5991279"/>
            <a:ext cx="5698433" cy="784830"/>
          </a:xfrm>
          <a:prstGeom prst="rect">
            <a:avLst/>
          </a:prstGeom>
          <a:noFill/>
          <a:ln>
            <a:solidFill>
              <a:schemeClr val="accent1"/>
            </a:solidFill>
          </a:ln>
        </p:spPr>
        <p:txBody>
          <a:bodyPr wrap="square" rtlCol="0">
            <a:spAutoFit/>
          </a:bodyPr>
          <a:lstStyle/>
          <a:p>
            <a:r>
              <a:rPr lang="en-US" sz="1500" dirty="0"/>
              <a:t>* Regional agreements are not included because they do not deal with climate change migration but rather are employment agreements for a set amount of time</a:t>
            </a:r>
          </a:p>
        </p:txBody>
      </p:sp>
    </p:spTree>
    <p:extLst>
      <p:ext uri="{BB962C8B-B14F-4D97-AF65-F5344CB8AC3E}">
        <p14:creationId xmlns:p14="http://schemas.microsoft.com/office/powerpoint/2010/main" val="158602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99BF1-D2BC-4022-A37A-05FAA75072C3}"/>
              </a:ext>
            </a:extLst>
          </p:cNvPr>
          <p:cNvSpPr>
            <a:spLocks noGrp="1"/>
          </p:cNvSpPr>
          <p:nvPr>
            <p:ph type="title"/>
          </p:nvPr>
        </p:nvSpPr>
        <p:spPr>
          <a:xfrm>
            <a:off x="109167" y="81878"/>
            <a:ext cx="2607530" cy="859026"/>
          </a:xfrm>
        </p:spPr>
        <p:txBody>
          <a:bodyPr/>
          <a:lstStyle/>
          <a:p>
            <a:r>
              <a:rPr lang="en-US" b="1" u="sng" dirty="0"/>
              <a:t>Findings:</a:t>
            </a:r>
          </a:p>
        </p:txBody>
      </p:sp>
      <p:graphicFrame>
        <p:nvGraphicFramePr>
          <p:cNvPr id="4" name="Table 4">
            <a:extLst>
              <a:ext uri="{FF2B5EF4-FFF2-40B4-BE49-F238E27FC236}">
                <a16:creationId xmlns:a16="http://schemas.microsoft.com/office/drawing/2014/main" id="{0468B966-C84B-48E2-94FA-9A6A817BBC89}"/>
              </a:ext>
            </a:extLst>
          </p:cNvPr>
          <p:cNvGraphicFramePr>
            <a:graphicFrameLocks noGrp="1"/>
          </p:cNvGraphicFramePr>
          <p:nvPr>
            <p:extLst>
              <p:ext uri="{D42A27DB-BD31-4B8C-83A1-F6EECF244321}">
                <p14:modId xmlns:p14="http://schemas.microsoft.com/office/powerpoint/2010/main" val="1857569827"/>
              </p:ext>
            </p:extLst>
          </p:nvPr>
        </p:nvGraphicFramePr>
        <p:xfrm>
          <a:off x="285075" y="954156"/>
          <a:ext cx="4064000" cy="3042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976302272"/>
                    </a:ext>
                  </a:extLst>
                </a:gridCol>
              </a:tblGrid>
              <a:tr h="370840">
                <a:tc>
                  <a:txBody>
                    <a:bodyPr/>
                    <a:lstStyle/>
                    <a:p>
                      <a:pPr algn="ctr"/>
                      <a:r>
                        <a:rPr lang="en-US" dirty="0"/>
                        <a:t>Migration Profile Scores:</a:t>
                      </a:r>
                    </a:p>
                  </a:txBody>
                  <a:tcPr/>
                </a:tc>
                <a:extLst>
                  <a:ext uri="{0D108BD9-81ED-4DB2-BD59-A6C34878D82A}">
                    <a16:rowId xmlns:a16="http://schemas.microsoft.com/office/drawing/2014/main" val="1139244924"/>
                  </a:ext>
                </a:extLst>
              </a:tr>
              <a:tr h="370840">
                <a:tc>
                  <a:txBody>
                    <a:bodyPr/>
                    <a:lstStyle/>
                    <a:p>
                      <a:pPr algn="l"/>
                      <a:r>
                        <a:rPr lang="en-US" dirty="0"/>
                        <a:t>      Vulnerability  </a:t>
                      </a:r>
                      <a:r>
                        <a:rPr lang="en-US" dirty="0">
                          <a:sym typeface="Wingdings" panose="05000000000000000000" pitchFamily="2" charset="2"/>
                        </a:rPr>
                        <a:t>     5</a:t>
                      </a:r>
                      <a:endParaRPr lang="en-US" dirty="0"/>
                    </a:p>
                  </a:txBody>
                  <a:tcPr/>
                </a:tc>
                <a:extLst>
                  <a:ext uri="{0D108BD9-81ED-4DB2-BD59-A6C34878D82A}">
                    <a16:rowId xmlns:a16="http://schemas.microsoft.com/office/drawing/2014/main" val="1765290905"/>
                  </a:ext>
                </a:extLst>
              </a:tr>
              <a:tr h="370840">
                <a:tc>
                  <a:txBody>
                    <a:bodyPr/>
                    <a:lstStyle/>
                    <a:p>
                      <a:pPr algn="l"/>
                      <a:r>
                        <a:rPr lang="en-US" dirty="0"/>
                        <a:t>      For. vs Vol.     </a:t>
                      </a:r>
                      <a:r>
                        <a:rPr lang="en-US" dirty="0">
                          <a:sym typeface="Wingdings" panose="05000000000000000000" pitchFamily="2" charset="2"/>
                        </a:rPr>
                        <a:t>      5 </a:t>
                      </a:r>
                      <a:endParaRPr lang="en-US" dirty="0"/>
                    </a:p>
                  </a:txBody>
                  <a:tcPr/>
                </a:tc>
                <a:extLst>
                  <a:ext uri="{0D108BD9-81ED-4DB2-BD59-A6C34878D82A}">
                    <a16:rowId xmlns:a16="http://schemas.microsoft.com/office/drawing/2014/main" val="2555574528"/>
                  </a:ext>
                </a:extLst>
              </a:tr>
              <a:tr h="370840">
                <a:tc>
                  <a:txBody>
                    <a:bodyPr/>
                    <a:lstStyle/>
                    <a:p>
                      <a:pPr algn="l"/>
                      <a:r>
                        <a:rPr lang="en-US" dirty="0"/>
                        <a:t>   Migration Type: </a:t>
                      </a:r>
                    </a:p>
                    <a:p>
                      <a:pPr algn="l"/>
                      <a:r>
                        <a:rPr lang="en-US" sz="1500" dirty="0"/>
                        <a:t>          Economic</a:t>
                      </a:r>
                      <a:r>
                        <a:rPr lang="en-US" dirty="0"/>
                        <a:t>      </a:t>
                      </a:r>
                      <a:r>
                        <a:rPr lang="en-US" dirty="0">
                          <a:sym typeface="Wingdings" panose="05000000000000000000" pitchFamily="2" charset="2"/>
                        </a:rPr>
                        <a:t>     2  </a:t>
                      </a:r>
                    </a:p>
                    <a:p>
                      <a:pPr algn="l"/>
                      <a:r>
                        <a:rPr lang="en-US" sz="1500" dirty="0">
                          <a:sym typeface="Wingdings" panose="05000000000000000000" pitchFamily="2" charset="2"/>
                        </a:rPr>
                        <a:t>          Enviro.              </a:t>
                      </a:r>
                      <a:r>
                        <a:rPr lang="en-US" dirty="0">
                          <a:sym typeface="Wingdings" panose="05000000000000000000" pitchFamily="2" charset="2"/>
                        </a:rPr>
                        <a:t>     5</a:t>
                      </a:r>
                    </a:p>
                    <a:p>
                      <a:pPr algn="l"/>
                      <a:r>
                        <a:rPr lang="en-US" dirty="0">
                          <a:sym typeface="Wingdings" panose="05000000000000000000" pitchFamily="2" charset="2"/>
                        </a:rPr>
                        <a:t>        </a:t>
                      </a:r>
                      <a:r>
                        <a:rPr lang="en-US" sz="1500" dirty="0">
                          <a:sym typeface="Wingdings" panose="05000000000000000000" pitchFamily="2" charset="2"/>
                        </a:rPr>
                        <a:t>Political            </a:t>
                      </a:r>
                      <a:r>
                        <a:rPr lang="en-US" sz="1800" dirty="0">
                          <a:sym typeface="Wingdings" panose="05000000000000000000" pitchFamily="2" charset="2"/>
                        </a:rPr>
                        <a:t>     1</a:t>
                      </a:r>
                    </a:p>
                  </a:txBody>
                  <a:tcPr/>
                </a:tc>
                <a:extLst>
                  <a:ext uri="{0D108BD9-81ED-4DB2-BD59-A6C34878D82A}">
                    <a16:rowId xmlns:a16="http://schemas.microsoft.com/office/drawing/2014/main" val="1850085597"/>
                  </a:ext>
                </a:extLst>
              </a:tr>
              <a:tr h="370840">
                <a:tc>
                  <a:txBody>
                    <a:bodyPr/>
                    <a:lstStyle/>
                    <a:p>
                      <a:pPr algn="l"/>
                      <a:r>
                        <a:rPr lang="en-US" sz="1800" dirty="0">
                          <a:sym typeface="Wingdings" panose="05000000000000000000" pitchFamily="2" charset="2"/>
                        </a:rPr>
                        <a:t>How Dire Affect       5 </a:t>
                      </a:r>
                    </a:p>
                  </a:txBody>
                  <a:tcPr/>
                </a:tc>
                <a:extLst>
                  <a:ext uri="{0D108BD9-81ED-4DB2-BD59-A6C34878D82A}">
                    <a16:rowId xmlns:a16="http://schemas.microsoft.com/office/drawing/2014/main" val="2352437377"/>
                  </a:ext>
                </a:extLst>
              </a:tr>
              <a:tr h="370840">
                <a:tc>
                  <a:txBody>
                    <a:bodyPr/>
                    <a:lstStyle/>
                    <a:p>
                      <a:pPr algn="l"/>
                      <a:r>
                        <a:rPr lang="en-US" sz="1800" dirty="0">
                          <a:sym typeface="Wingdings" panose="05000000000000000000" pitchFamily="2" charset="2"/>
                        </a:rPr>
                        <a:t> Migration Crisis        5 </a:t>
                      </a:r>
                    </a:p>
                  </a:txBody>
                  <a:tcPr/>
                </a:tc>
                <a:extLst>
                  <a:ext uri="{0D108BD9-81ED-4DB2-BD59-A6C34878D82A}">
                    <a16:rowId xmlns:a16="http://schemas.microsoft.com/office/drawing/2014/main" val="2346066408"/>
                  </a:ext>
                </a:extLst>
              </a:tr>
            </a:tbl>
          </a:graphicData>
        </a:graphic>
      </p:graphicFrame>
      <p:graphicFrame>
        <p:nvGraphicFramePr>
          <p:cNvPr id="6" name="Table 6">
            <a:extLst>
              <a:ext uri="{FF2B5EF4-FFF2-40B4-BE49-F238E27FC236}">
                <a16:creationId xmlns:a16="http://schemas.microsoft.com/office/drawing/2014/main" id="{D1BF1E56-0323-4920-B9F1-0DACB6692F06}"/>
              </a:ext>
            </a:extLst>
          </p:cNvPr>
          <p:cNvGraphicFramePr>
            <a:graphicFrameLocks noGrp="1"/>
          </p:cNvGraphicFramePr>
          <p:nvPr>
            <p:extLst>
              <p:ext uri="{D42A27DB-BD31-4B8C-83A1-F6EECF244321}">
                <p14:modId xmlns:p14="http://schemas.microsoft.com/office/powerpoint/2010/main" val="680044578"/>
              </p:ext>
            </p:extLst>
          </p:nvPr>
        </p:nvGraphicFramePr>
        <p:xfrm>
          <a:off x="4524983" y="280283"/>
          <a:ext cx="2959654" cy="3342640"/>
        </p:xfrm>
        <a:graphic>
          <a:graphicData uri="http://schemas.openxmlformats.org/drawingml/2006/table">
            <a:tbl>
              <a:tblPr firstRow="1" bandRow="1">
                <a:tableStyleId>{5C22544A-7EE6-4342-B048-85BDC9FD1C3A}</a:tableStyleId>
              </a:tblPr>
              <a:tblGrid>
                <a:gridCol w="1736034">
                  <a:extLst>
                    <a:ext uri="{9D8B030D-6E8A-4147-A177-3AD203B41FA5}">
                      <a16:colId xmlns:a16="http://schemas.microsoft.com/office/drawing/2014/main" val="4276260364"/>
                    </a:ext>
                  </a:extLst>
                </a:gridCol>
                <a:gridCol w="1223620">
                  <a:extLst>
                    <a:ext uri="{9D8B030D-6E8A-4147-A177-3AD203B41FA5}">
                      <a16:colId xmlns:a16="http://schemas.microsoft.com/office/drawing/2014/main" val="886814262"/>
                    </a:ext>
                  </a:extLst>
                </a:gridCol>
              </a:tblGrid>
              <a:tr h="370840">
                <a:tc>
                  <a:txBody>
                    <a:bodyPr/>
                    <a:lstStyle/>
                    <a:p>
                      <a:pPr algn="ctr"/>
                      <a:r>
                        <a:rPr lang="en-US" dirty="0"/>
                        <a:t>1951 Ref Conv.</a:t>
                      </a:r>
                    </a:p>
                  </a:txBody>
                  <a:tcPr/>
                </a:tc>
                <a:tc>
                  <a:txBody>
                    <a:bodyPr/>
                    <a:lstStyle/>
                    <a:p>
                      <a:pPr algn="ctr"/>
                      <a:r>
                        <a:rPr lang="en-US" dirty="0"/>
                        <a:t>Criteria Met?</a:t>
                      </a:r>
                    </a:p>
                  </a:txBody>
                  <a:tcPr/>
                </a:tc>
                <a:extLst>
                  <a:ext uri="{0D108BD9-81ED-4DB2-BD59-A6C34878D82A}">
                    <a16:rowId xmlns:a16="http://schemas.microsoft.com/office/drawing/2014/main" val="2496843214"/>
                  </a:ext>
                </a:extLst>
              </a:tr>
              <a:tr h="370840">
                <a:tc>
                  <a:txBody>
                    <a:bodyPr/>
                    <a:lstStyle/>
                    <a:p>
                      <a:r>
                        <a:rPr lang="en-US" sz="1600" dirty="0"/>
                        <a:t>Persecution</a:t>
                      </a:r>
                    </a:p>
                  </a:txBody>
                  <a:tcPr/>
                </a:tc>
                <a:tc>
                  <a:txBody>
                    <a:bodyPr/>
                    <a:lstStyle/>
                    <a:p>
                      <a:r>
                        <a:rPr lang="en-US" sz="1500" dirty="0"/>
                        <a:t>No</a:t>
                      </a:r>
                    </a:p>
                  </a:txBody>
                  <a:tcPr/>
                </a:tc>
                <a:extLst>
                  <a:ext uri="{0D108BD9-81ED-4DB2-BD59-A6C34878D82A}">
                    <a16:rowId xmlns:a16="http://schemas.microsoft.com/office/drawing/2014/main" val="1122666650"/>
                  </a:ext>
                </a:extLst>
              </a:tr>
              <a:tr h="370840">
                <a:tc>
                  <a:txBody>
                    <a:bodyPr/>
                    <a:lstStyle/>
                    <a:p>
                      <a:r>
                        <a:rPr lang="en-US" sz="1500" dirty="0"/>
                        <a:t>International Displacement</a:t>
                      </a:r>
                    </a:p>
                  </a:txBody>
                  <a:tcPr/>
                </a:tc>
                <a:tc>
                  <a:txBody>
                    <a:bodyPr/>
                    <a:lstStyle/>
                    <a:p>
                      <a:r>
                        <a:rPr lang="en-US" sz="1500" dirty="0"/>
                        <a:t>Yes</a:t>
                      </a:r>
                    </a:p>
                  </a:txBody>
                  <a:tcPr/>
                </a:tc>
                <a:extLst>
                  <a:ext uri="{0D108BD9-81ED-4DB2-BD59-A6C34878D82A}">
                    <a16:rowId xmlns:a16="http://schemas.microsoft.com/office/drawing/2014/main" val="528105006"/>
                  </a:ext>
                </a:extLst>
              </a:tr>
              <a:tr h="370840">
                <a:tc>
                  <a:txBody>
                    <a:bodyPr/>
                    <a:lstStyle/>
                    <a:p>
                      <a:r>
                        <a:rPr lang="en-US" sz="1500" dirty="0"/>
                        <a:t>Unable/unwilling to avail to protections of that country</a:t>
                      </a:r>
                    </a:p>
                  </a:txBody>
                  <a:tcPr/>
                </a:tc>
                <a:tc>
                  <a:txBody>
                    <a:bodyPr/>
                    <a:lstStyle/>
                    <a:p>
                      <a:r>
                        <a:rPr lang="en-US" sz="1500" dirty="0"/>
                        <a:t>Yes</a:t>
                      </a:r>
                    </a:p>
                  </a:txBody>
                  <a:tcPr/>
                </a:tc>
                <a:extLst>
                  <a:ext uri="{0D108BD9-81ED-4DB2-BD59-A6C34878D82A}">
                    <a16:rowId xmlns:a16="http://schemas.microsoft.com/office/drawing/2014/main" val="4073750430"/>
                  </a:ext>
                </a:extLst>
              </a:tr>
              <a:tr h="370840">
                <a:tc>
                  <a:txBody>
                    <a:bodyPr/>
                    <a:lstStyle/>
                    <a:p>
                      <a:r>
                        <a:rPr lang="en-US" sz="1500" dirty="0"/>
                        <a:t>Unable/unwilling to return to that country</a:t>
                      </a:r>
                    </a:p>
                  </a:txBody>
                  <a:tcPr/>
                </a:tc>
                <a:tc>
                  <a:txBody>
                    <a:bodyPr/>
                    <a:lstStyle/>
                    <a:p>
                      <a:r>
                        <a:rPr lang="en-US" sz="1500" dirty="0"/>
                        <a:t>Yes</a:t>
                      </a:r>
                    </a:p>
                  </a:txBody>
                  <a:tcPr/>
                </a:tc>
                <a:extLst>
                  <a:ext uri="{0D108BD9-81ED-4DB2-BD59-A6C34878D82A}">
                    <a16:rowId xmlns:a16="http://schemas.microsoft.com/office/drawing/2014/main" val="2479369632"/>
                  </a:ext>
                </a:extLst>
              </a:tr>
            </a:tbl>
          </a:graphicData>
        </a:graphic>
      </p:graphicFrame>
      <p:graphicFrame>
        <p:nvGraphicFramePr>
          <p:cNvPr id="10" name="Table 10">
            <a:extLst>
              <a:ext uri="{FF2B5EF4-FFF2-40B4-BE49-F238E27FC236}">
                <a16:creationId xmlns:a16="http://schemas.microsoft.com/office/drawing/2014/main" id="{BFD9B362-4A66-4972-9648-726163E8BB15}"/>
              </a:ext>
            </a:extLst>
          </p:cNvPr>
          <p:cNvGraphicFramePr>
            <a:graphicFrameLocks noGrp="1"/>
          </p:cNvGraphicFramePr>
          <p:nvPr>
            <p:extLst>
              <p:ext uri="{D42A27DB-BD31-4B8C-83A1-F6EECF244321}">
                <p14:modId xmlns:p14="http://schemas.microsoft.com/office/powerpoint/2010/main" val="2057872969"/>
              </p:ext>
            </p:extLst>
          </p:nvPr>
        </p:nvGraphicFramePr>
        <p:xfrm>
          <a:off x="4524983" y="3622923"/>
          <a:ext cx="2959654" cy="1891013"/>
        </p:xfrm>
        <a:graphic>
          <a:graphicData uri="http://schemas.openxmlformats.org/drawingml/2006/table">
            <a:tbl>
              <a:tblPr firstRow="1" bandRow="1">
                <a:tableStyleId>{5C22544A-7EE6-4342-B048-85BDC9FD1C3A}</a:tableStyleId>
              </a:tblPr>
              <a:tblGrid>
                <a:gridCol w="1731619">
                  <a:extLst>
                    <a:ext uri="{9D8B030D-6E8A-4147-A177-3AD203B41FA5}">
                      <a16:colId xmlns:a16="http://schemas.microsoft.com/office/drawing/2014/main" val="4281539842"/>
                    </a:ext>
                  </a:extLst>
                </a:gridCol>
                <a:gridCol w="1228035">
                  <a:extLst>
                    <a:ext uri="{9D8B030D-6E8A-4147-A177-3AD203B41FA5}">
                      <a16:colId xmlns:a16="http://schemas.microsoft.com/office/drawing/2014/main" val="1469529179"/>
                    </a:ext>
                  </a:extLst>
                </a:gridCol>
              </a:tblGrid>
              <a:tr h="696689">
                <a:tc>
                  <a:txBody>
                    <a:bodyPr/>
                    <a:lstStyle/>
                    <a:p>
                      <a:pPr algn="ctr"/>
                      <a:r>
                        <a:rPr lang="en-US" dirty="0"/>
                        <a:t>IOM’s IDP(s)</a:t>
                      </a:r>
                    </a:p>
                  </a:txBody>
                  <a:tcPr/>
                </a:tc>
                <a:tc>
                  <a:txBody>
                    <a:bodyPr/>
                    <a:lstStyle/>
                    <a:p>
                      <a:pPr algn="ctr"/>
                      <a:r>
                        <a:rPr lang="en-US" dirty="0"/>
                        <a:t>Criteria Met?</a:t>
                      </a:r>
                    </a:p>
                  </a:txBody>
                  <a:tcPr/>
                </a:tc>
                <a:extLst>
                  <a:ext uri="{0D108BD9-81ED-4DB2-BD59-A6C34878D82A}">
                    <a16:rowId xmlns:a16="http://schemas.microsoft.com/office/drawing/2014/main" val="900174199"/>
                  </a:ext>
                </a:extLst>
              </a:tr>
              <a:tr h="597162">
                <a:tc>
                  <a:txBody>
                    <a:bodyPr/>
                    <a:lstStyle/>
                    <a:p>
                      <a:pPr algn="l"/>
                      <a:r>
                        <a:rPr lang="en-US" sz="1500" dirty="0"/>
                        <a:t>Been forced/ obliged to flee</a:t>
                      </a:r>
                    </a:p>
                  </a:txBody>
                  <a:tcPr/>
                </a:tc>
                <a:tc>
                  <a:txBody>
                    <a:bodyPr/>
                    <a:lstStyle/>
                    <a:p>
                      <a:pPr algn="l"/>
                      <a:r>
                        <a:rPr lang="en-US" sz="1500" dirty="0"/>
                        <a:t>Yes</a:t>
                      </a:r>
                    </a:p>
                  </a:txBody>
                  <a:tcPr/>
                </a:tc>
                <a:extLst>
                  <a:ext uri="{0D108BD9-81ED-4DB2-BD59-A6C34878D82A}">
                    <a16:rowId xmlns:a16="http://schemas.microsoft.com/office/drawing/2014/main" val="616395074"/>
                  </a:ext>
                </a:extLst>
              </a:tr>
              <a:tr h="597162">
                <a:tc>
                  <a:txBody>
                    <a:bodyPr/>
                    <a:lstStyle/>
                    <a:p>
                      <a:pPr algn="l"/>
                      <a:r>
                        <a:rPr lang="en-US" sz="1500" dirty="0"/>
                        <a:t>Internal Displacement</a:t>
                      </a:r>
                    </a:p>
                  </a:txBody>
                  <a:tcPr/>
                </a:tc>
                <a:tc>
                  <a:txBody>
                    <a:bodyPr/>
                    <a:lstStyle/>
                    <a:p>
                      <a:pPr algn="l"/>
                      <a:r>
                        <a:rPr lang="en-US" sz="1500" dirty="0"/>
                        <a:t>No</a:t>
                      </a:r>
                    </a:p>
                  </a:txBody>
                  <a:tcPr/>
                </a:tc>
                <a:extLst>
                  <a:ext uri="{0D108BD9-81ED-4DB2-BD59-A6C34878D82A}">
                    <a16:rowId xmlns:a16="http://schemas.microsoft.com/office/drawing/2014/main" val="1712383271"/>
                  </a:ext>
                </a:extLst>
              </a:tr>
            </a:tbl>
          </a:graphicData>
        </a:graphic>
      </p:graphicFrame>
      <p:graphicFrame>
        <p:nvGraphicFramePr>
          <p:cNvPr id="12" name="Table 12">
            <a:extLst>
              <a:ext uri="{FF2B5EF4-FFF2-40B4-BE49-F238E27FC236}">
                <a16:creationId xmlns:a16="http://schemas.microsoft.com/office/drawing/2014/main" id="{E0B51361-3DD9-4F67-82B6-75EAE67ABB28}"/>
              </a:ext>
            </a:extLst>
          </p:cNvPr>
          <p:cNvGraphicFramePr>
            <a:graphicFrameLocks noGrp="1"/>
          </p:cNvGraphicFramePr>
          <p:nvPr>
            <p:extLst>
              <p:ext uri="{D42A27DB-BD31-4B8C-83A1-F6EECF244321}">
                <p14:modId xmlns:p14="http://schemas.microsoft.com/office/powerpoint/2010/main" val="728415969"/>
              </p:ext>
            </p:extLst>
          </p:nvPr>
        </p:nvGraphicFramePr>
        <p:xfrm>
          <a:off x="7836453" y="280283"/>
          <a:ext cx="4064000" cy="2438399"/>
        </p:xfrm>
        <a:graphic>
          <a:graphicData uri="http://schemas.openxmlformats.org/drawingml/2006/table">
            <a:tbl>
              <a:tblPr firstRow="1" bandRow="1">
                <a:tableStyleId>{5C22544A-7EE6-4342-B048-85BDC9FD1C3A}</a:tableStyleId>
              </a:tblPr>
              <a:tblGrid>
                <a:gridCol w="2539999">
                  <a:extLst>
                    <a:ext uri="{9D8B030D-6E8A-4147-A177-3AD203B41FA5}">
                      <a16:colId xmlns:a16="http://schemas.microsoft.com/office/drawing/2014/main" val="3263746926"/>
                    </a:ext>
                  </a:extLst>
                </a:gridCol>
                <a:gridCol w="1524001">
                  <a:extLst>
                    <a:ext uri="{9D8B030D-6E8A-4147-A177-3AD203B41FA5}">
                      <a16:colId xmlns:a16="http://schemas.microsoft.com/office/drawing/2014/main" val="2795475074"/>
                    </a:ext>
                  </a:extLst>
                </a:gridCol>
              </a:tblGrid>
              <a:tr h="656492">
                <a:tc>
                  <a:txBody>
                    <a:bodyPr/>
                    <a:lstStyle/>
                    <a:p>
                      <a:pPr algn="ctr"/>
                      <a:r>
                        <a:rPr lang="en-US" dirty="0"/>
                        <a:t>*Expand Def. ‘Refugee’</a:t>
                      </a:r>
                    </a:p>
                  </a:txBody>
                  <a:tcPr/>
                </a:tc>
                <a:tc>
                  <a:txBody>
                    <a:bodyPr/>
                    <a:lstStyle/>
                    <a:p>
                      <a:pPr algn="ctr"/>
                      <a:r>
                        <a:rPr lang="en-US" dirty="0"/>
                        <a:t>Criteria Met?</a:t>
                      </a:r>
                    </a:p>
                  </a:txBody>
                  <a:tcPr/>
                </a:tc>
                <a:extLst>
                  <a:ext uri="{0D108BD9-81ED-4DB2-BD59-A6C34878D82A}">
                    <a16:rowId xmlns:a16="http://schemas.microsoft.com/office/drawing/2014/main" val="30961694"/>
                  </a:ext>
                </a:extLst>
              </a:tr>
              <a:tr h="593969">
                <a:tc>
                  <a:txBody>
                    <a:bodyPr/>
                    <a:lstStyle/>
                    <a:p>
                      <a:pPr algn="l"/>
                      <a:r>
                        <a:rPr lang="en-US" sz="1600" dirty="0"/>
                        <a:t>Severely affected by enviro. event</a:t>
                      </a:r>
                    </a:p>
                  </a:txBody>
                  <a:tcPr/>
                </a:tc>
                <a:tc>
                  <a:txBody>
                    <a:bodyPr/>
                    <a:lstStyle/>
                    <a:p>
                      <a:pPr algn="l"/>
                      <a:r>
                        <a:rPr lang="en-US" sz="1600" dirty="0"/>
                        <a:t>Yes</a:t>
                      </a:r>
                    </a:p>
                  </a:txBody>
                  <a:tcPr/>
                </a:tc>
                <a:extLst>
                  <a:ext uri="{0D108BD9-81ED-4DB2-BD59-A6C34878D82A}">
                    <a16:rowId xmlns:a16="http://schemas.microsoft.com/office/drawing/2014/main" val="2538840283"/>
                  </a:ext>
                </a:extLst>
              </a:tr>
              <a:tr h="593969">
                <a:tc>
                  <a:txBody>
                    <a:bodyPr/>
                    <a:lstStyle/>
                    <a:p>
                      <a:pPr algn="l"/>
                      <a:r>
                        <a:rPr lang="en-US" sz="1600" dirty="0"/>
                        <a:t>Survival and security require int’l protections</a:t>
                      </a:r>
                    </a:p>
                  </a:txBody>
                  <a:tcPr/>
                </a:tc>
                <a:tc>
                  <a:txBody>
                    <a:bodyPr/>
                    <a:lstStyle/>
                    <a:p>
                      <a:pPr algn="l"/>
                      <a:r>
                        <a:rPr lang="en-US" sz="1600" dirty="0"/>
                        <a:t>Yes</a:t>
                      </a:r>
                    </a:p>
                  </a:txBody>
                  <a:tcPr/>
                </a:tc>
                <a:extLst>
                  <a:ext uri="{0D108BD9-81ED-4DB2-BD59-A6C34878D82A}">
                    <a16:rowId xmlns:a16="http://schemas.microsoft.com/office/drawing/2014/main" val="563847258"/>
                  </a:ext>
                </a:extLst>
              </a:tr>
              <a:tr h="593969">
                <a:tc>
                  <a:txBody>
                    <a:bodyPr/>
                    <a:lstStyle/>
                    <a:p>
                      <a:pPr algn="l"/>
                      <a:r>
                        <a:rPr lang="en-US" sz="1600" dirty="0"/>
                        <a:t>International displacement</a:t>
                      </a:r>
                    </a:p>
                  </a:txBody>
                  <a:tcPr/>
                </a:tc>
                <a:tc>
                  <a:txBody>
                    <a:bodyPr/>
                    <a:lstStyle/>
                    <a:p>
                      <a:pPr algn="l"/>
                      <a:r>
                        <a:rPr lang="en-US" sz="1600" dirty="0"/>
                        <a:t>Yes</a:t>
                      </a:r>
                    </a:p>
                  </a:txBody>
                  <a:tcPr/>
                </a:tc>
                <a:extLst>
                  <a:ext uri="{0D108BD9-81ED-4DB2-BD59-A6C34878D82A}">
                    <a16:rowId xmlns:a16="http://schemas.microsoft.com/office/drawing/2014/main" val="1638539719"/>
                  </a:ext>
                </a:extLst>
              </a:tr>
            </a:tbl>
          </a:graphicData>
        </a:graphic>
      </p:graphicFrame>
      <p:graphicFrame>
        <p:nvGraphicFramePr>
          <p:cNvPr id="14" name="Table 14">
            <a:extLst>
              <a:ext uri="{FF2B5EF4-FFF2-40B4-BE49-F238E27FC236}">
                <a16:creationId xmlns:a16="http://schemas.microsoft.com/office/drawing/2014/main" id="{695803D6-9A14-4BC6-8AB7-DA32FCDC7D6F}"/>
              </a:ext>
            </a:extLst>
          </p:cNvPr>
          <p:cNvGraphicFramePr>
            <a:graphicFrameLocks noGrp="1"/>
          </p:cNvGraphicFramePr>
          <p:nvPr>
            <p:extLst>
              <p:ext uri="{D42A27DB-BD31-4B8C-83A1-F6EECF244321}">
                <p14:modId xmlns:p14="http://schemas.microsoft.com/office/powerpoint/2010/main" val="3668873399"/>
              </p:ext>
            </p:extLst>
          </p:nvPr>
        </p:nvGraphicFramePr>
        <p:xfrm>
          <a:off x="7836453" y="2752479"/>
          <a:ext cx="4064000" cy="3352800"/>
        </p:xfrm>
        <a:graphic>
          <a:graphicData uri="http://schemas.openxmlformats.org/drawingml/2006/table">
            <a:tbl>
              <a:tblPr firstRow="1" bandRow="1">
                <a:tableStyleId>{5C22544A-7EE6-4342-B048-85BDC9FD1C3A}</a:tableStyleId>
              </a:tblPr>
              <a:tblGrid>
                <a:gridCol w="2539999">
                  <a:extLst>
                    <a:ext uri="{9D8B030D-6E8A-4147-A177-3AD203B41FA5}">
                      <a16:colId xmlns:a16="http://schemas.microsoft.com/office/drawing/2014/main" val="4282764150"/>
                    </a:ext>
                  </a:extLst>
                </a:gridCol>
                <a:gridCol w="1524001">
                  <a:extLst>
                    <a:ext uri="{9D8B030D-6E8A-4147-A177-3AD203B41FA5}">
                      <a16:colId xmlns:a16="http://schemas.microsoft.com/office/drawing/2014/main" val="1245919389"/>
                    </a:ext>
                  </a:extLst>
                </a:gridCol>
              </a:tblGrid>
              <a:tr h="370840">
                <a:tc>
                  <a:txBody>
                    <a:bodyPr/>
                    <a:lstStyle/>
                    <a:p>
                      <a:pPr algn="ctr"/>
                      <a:r>
                        <a:rPr lang="en-US" dirty="0"/>
                        <a:t>New Framework</a:t>
                      </a:r>
                    </a:p>
                  </a:txBody>
                  <a:tcPr/>
                </a:tc>
                <a:tc>
                  <a:txBody>
                    <a:bodyPr/>
                    <a:lstStyle/>
                    <a:p>
                      <a:pPr algn="ctr"/>
                      <a:r>
                        <a:rPr lang="en-US" dirty="0"/>
                        <a:t>Criteria Met?</a:t>
                      </a:r>
                    </a:p>
                  </a:txBody>
                  <a:tcPr/>
                </a:tc>
                <a:extLst>
                  <a:ext uri="{0D108BD9-81ED-4DB2-BD59-A6C34878D82A}">
                    <a16:rowId xmlns:a16="http://schemas.microsoft.com/office/drawing/2014/main" val="1908587964"/>
                  </a:ext>
                </a:extLst>
              </a:tr>
              <a:tr h="370840">
                <a:tc>
                  <a:txBody>
                    <a:bodyPr/>
                    <a:lstStyle/>
                    <a:p>
                      <a:pPr algn="l"/>
                      <a:r>
                        <a:rPr lang="en-US" sz="1600" dirty="0"/>
                        <a:t>Involved in enviro. event w/no human interference</a:t>
                      </a:r>
                    </a:p>
                  </a:txBody>
                  <a:tcPr/>
                </a:tc>
                <a:tc>
                  <a:txBody>
                    <a:bodyPr/>
                    <a:lstStyle/>
                    <a:p>
                      <a:pPr algn="l"/>
                      <a:r>
                        <a:rPr lang="en-US" sz="1600" dirty="0"/>
                        <a:t>Yes</a:t>
                      </a:r>
                    </a:p>
                  </a:txBody>
                  <a:tcPr/>
                </a:tc>
                <a:extLst>
                  <a:ext uri="{0D108BD9-81ED-4DB2-BD59-A6C34878D82A}">
                    <a16:rowId xmlns:a16="http://schemas.microsoft.com/office/drawing/2014/main" val="2927636539"/>
                  </a:ext>
                </a:extLst>
              </a:tr>
              <a:tr h="370840">
                <a:tc>
                  <a:txBody>
                    <a:bodyPr/>
                    <a:lstStyle/>
                    <a:p>
                      <a:pPr algn="l"/>
                      <a:r>
                        <a:rPr lang="en-US" sz="1600" dirty="0"/>
                        <a:t>Affect of event</a:t>
                      </a:r>
                      <a:r>
                        <a:rPr lang="en-US" sz="1600" b="0" kern="1200" dirty="0">
                          <a:solidFill>
                            <a:schemeClr val="dk1"/>
                          </a:solidFill>
                          <a:effectLst/>
                          <a:latin typeface="+mn-lt"/>
                          <a:ea typeface="+mn-ea"/>
                          <a:cs typeface="+mn-cs"/>
                        </a:rPr>
                        <a:t> directly provides causes for the need to request protections under int’l law.</a:t>
                      </a:r>
                      <a:endParaRPr lang="en-US" sz="1600" dirty="0"/>
                    </a:p>
                  </a:txBody>
                  <a:tcPr/>
                </a:tc>
                <a:tc>
                  <a:txBody>
                    <a:bodyPr/>
                    <a:lstStyle/>
                    <a:p>
                      <a:pPr algn="l"/>
                      <a:r>
                        <a:rPr lang="en-US" sz="1600" dirty="0"/>
                        <a:t>Yes</a:t>
                      </a:r>
                    </a:p>
                  </a:txBody>
                  <a:tcPr/>
                </a:tc>
                <a:extLst>
                  <a:ext uri="{0D108BD9-81ED-4DB2-BD59-A6C34878D82A}">
                    <a16:rowId xmlns:a16="http://schemas.microsoft.com/office/drawing/2014/main" val="1789583138"/>
                  </a:ext>
                </a:extLst>
              </a:tr>
              <a:tr h="370840">
                <a:tc>
                  <a:txBody>
                    <a:bodyPr/>
                    <a:lstStyle/>
                    <a:p>
                      <a:pPr algn="l"/>
                      <a:r>
                        <a:rPr lang="en-US" sz="1600" dirty="0"/>
                        <a:t>International displacement</a:t>
                      </a:r>
                    </a:p>
                  </a:txBody>
                  <a:tcPr/>
                </a:tc>
                <a:tc>
                  <a:txBody>
                    <a:bodyPr/>
                    <a:lstStyle/>
                    <a:p>
                      <a:pPr algn="l"/>
                      <a:r>
                        <a:rPr lang="en-US" sz="1600" dirty="0"/>
                        <a:t>Yes</a:t>
                      </a:r>
                    </a:p>
                  </a:txBody>
                  <a:tcPr/>
                </a:tc>
                <a:extLst>
                  <a:ext uri="{0D108BD9-81ED-4DB2-BD59-A6C34878D82A}">
                    <a16:rowId xmlns:a16="http://schemas.microsoft.com/office/drawing/2014/main" val="2843308570"/>
                  </a:ext>
                </a:extLst>
              </a:tr>
            </a:tbl>
          </a:graphicData>
        </a:graphic>
      </p:graphicFrame>
      <p:sp>
        <p:nvSpPr>
          <p:cNvPr id="16" name="TextBox 15">
            <a:extLst>
              <a:ext uri="{FF2B5EF4-FFF2-40B4-BE49-F238E27FC236}">
                <a16:creationId xmlns:a16="http://schemas.microsoft.com/office/drawing/2014/main" id="{E06794E4-B6E2-407F-A401-5B13BC0B010B}"/>
              </a:ext>
            </a:extLst>
          </p:cNvPr>
          <p:cNvSpPr txBox="1"/>
          <p:nvPr/>
        </p:nvSpPr>
        <p:spPr>
          <a:xfrm>
            <a:off x="285075" y="4110387"/>
            <a:ext cx="4064000" cy="2831544"/>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1600" dirty="0"/>
              <a:t>Scores are based off the worst-case scenario storyline presented in the 2018 IPCC Special Report</a:t>
            </a:r>
          </a:p>
          <a:p>
            <a:endParaRPr lang="en-US" sz="1600" dirty="0">
              <a:ln>
                <a:solidFill>
                  <a:schemeClr val="accent1"/>
                </a:solidFill>
              </a:ln>
            </a:endParaRPr>
          </a:p>
          <a:p>
            <a:pPr marL="285750" indent="-285750">
              <a:buFont typeface="Arial" panose="020B0604020202020204" pitchFamily="34" charset="0"/>
              <a:buChar char="•"/>
            </a:pPr>
            <a:r>
              <a:rPr lang="en-US" sz="1600" dirty="0"/>
              <a:t>AF2(B) regional agreements contain soft law and would contain no guidelines for what must be provided, therefore measurements are not provided. Suggestions are provided in report.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97816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E170F-4B82-42C2-8097-63F1479DA670}"/>
              </a:ext>
            </a:extLst>
          </p:cNvPr>
          <p:cNvSpPr>
            <a:spLocks noGrp="1"/>
          </p:cNvSpPr>
          <p:nvPr>
            <p:ph type="title"/>
          </p:nvPr>
        </p:nvSpPr>
        <p:spPr>
          <a:xfrm>
            <a:off x="646111" y="452718"/>
            <a:ext cx="9404723" cy="859247"/>
          </a:xfrm>
        </p:spPr>
        <p:txBody>
          <a:bodyPr/>
          <a:lstStyle/>
          <a:p>
            <a:r>
              <a:rPr lang="en-US" sz="3800" dirty="0"/>
              <a:t>Finding: Final Policy Recommendation</a:t>
            </a:r>
          </a:p>
        </p:txBody>
      </p:sp>
      <p:sp>
        <p:nvSpPr>
          <p:cNvPr id="3" name="Content Placeholder 2">
            <a:extLst>
              <a:ext uri="{FF2B5EF4-FFF2-40B4-BE49-F238E27FC236}">
                <a16:creationId xmlns:a16="http://schemas.microsoft.com/office/drawing/2014/main" id="{6A58F0AF-33B9-430E-A213-E9D2D1ED00D8}"/>
              </a:ext>
            </a:extLst>
          </p:cNvPr>
          <p:cNvSpPr>
            <a:spLocks noGrp="1"/>
          </p:cNvSpPr>
          <p:nvPr>
            <p:ph idx="1"/>
          </p:nvPr>
        </p:nvSpPr>
        <p:spPr>
          <a:xfrm>
            <a:off x="407963" y="1304756"/>
            <a:ext cx="11366695" cy="2295087"/>
          </a:xfrm>
          <a:ln>
            <a:solidFill>
              <a:schemeClr val="accent1"/>
            </a:solidFill>
          </a:ln>
        </p:spPr>
        <p:txBody>
          <a:bodyPr>
            <a:normAutofit/>
          </a:bodyPr>
          <a:lstStyle/>
          <a:p>
            <a:r>
              <a:rPr lang="en-US" sz="2400" dirty="0"/>
              <a:t>New Framework: </a:t>
            </a:r>
          </a:p>
          <a:p>
            <a:pPr>
              <a:buFont typeface="Arial" panose="020B0604020202020204" pitchFamily="34" charset="0"/>
              <a:buChar char="•"/>
            </a:pPr>
            <a:r>
              <a:rPr lang="en-US" sz="1800" dirty="0"/>
              <a:t>Criteria can be strictly set to fit this specific population that is affected by climate change without changing the criteria of already existing policy</a:t>
            </a:r>
          </a:p>
          <a:p>
            <a:pPr>
              <a:buFont typeface="Arial" panose="020B0604020202020204" pitchFamily="34" charset="0"/>
              <a:buChar char="•"/>
            </a:pPr>
            <a:r>
              <a:rPr lang="en-US" sz="1800" dirty="0"/>
              <a:t>Provide guidelines for the migration process that are internationally accepted</a:t>
            </a:r>
          </a:p>
          <a:p>
            <a:pPr>
              <a:buFont typeface="Arial" panose="020B0604020202020204" pitchFamily="34" charset="0"/>
              <a:buChar char="•"/>
            </a:pPr>
            <a:r>
              <a:rPr lang="en-US" sz="1800" dirty="0"/>
              <a:t>Separates this population from ‘traditional’ refugees and prevent further over-straining and interfering with the current refugee system</a:t>
            </a:r>
          </a:p>
          <a:p>
            <a:pPr>
              <a:buFont typeface="Arial" panose="020B0604020202020204" pitchFamily="34" charset="0"/>
              <a:buChar char="•"/>
            </a:pPr>
            <a:endParaRPr lang="en-US" sz="1800" dirty="0"/>
          </a:p>
        </p:txBody>
      </p:sp>
      <p:sp>
        <p:nvSpPr>
          <p:cNvPr id="4" name="TextBox 3">
            <a:extLst>
              <a:ext uri="{FF2B5EF4-FFF2-40B4-BE49-F238E27FC236}">
                <a16:creationId xmlns:a16="http://schemas.microsoft.com/office/drawing/2014/main" id="{F83E6D0A-82BE-4F9D-9B1C-F9B509EF50FD}"/>
              </a:ext>
            </a:extLst>
          </p:cNvPr>
          <p:cNvSpPr txBox="1"/>
          <p:nvPr/>
        </p:nvSpPr>
        <p:spPr>
          <a:xfrm flipH="1">
            <a:off x="407962" y="3626347"/>
            <a:ext cx="11366696" cy="3200876"/>
          </a:xfrm>
          <a:prstGeom prst="rect">
            <a:avLst/>
          </a:prstGeom>
          <a:noFill/>
          <a:ln>
            <a:solidFill>
              <a:schemeClr val="accent1"/>
            </a:solidFill>
          </a:ln>
        </p:spPr>
        <p:txBody>
          <a:bodyPr wrap="square" rtlCol="0">
            <a:spAutoFit/>
          </a:bodyPr>
          <a:lstStyle/>
          <a:p>
            <a:r>
              <a:rPr lang="en-US" sz="2400" dirty="0"/>
              <a:t>Why Not?</a:t>
            </a:r>
          </a:p>
          <a:p>
            <a:endParaRPr lang="en-US" dirty="0"/>
          </a:p>
          <a:p>
            <a:pPr marL="285750" indent="-285750">
              <a:buFont typeface="Arial" panose="020B0604020202020204" pitchFamily="34" charset="0"/>
              <a:buChar char="•"/>
            </a:pPr>
            <a:r>
              <a:rPr lang="en-US" sz="1600" dirty="0"/>
              <a:t>Expand Def.:</a:t>
            </a:r>
          </a:p>
          <a:p>
            <a:r>
              <a:rPr lang="en-US" sz="1600" dirty="0"/>
              <a:t>                             - Would require a separate section where persecution would not be included</a:t>
            </a:r>
          </a:p>
          <a:p>
            <a:r>
              <a:rPr lang="en-US" sz="1600" dirty="0"/>
              <a:t>                               in order for population to be included</a:t>
            </a:r>
          </a:p>
          <a:p>
            <a:r>
              <a:rPr lang="en-US" sz="1600" dirty="0"/>
              <a:t>                             - Not likely int’l community would be keen with this solution</a:t>
            </a:r>
          </a:p>
          <a:p>
            <a:endParaRPr lang="en-US" sz="1600" dirty="0"/>
          </a:p>
          <a:p>
            <a:pPr marL="285750" indent="-285750">
              <a:buFont typeface="Arial" panose="020B0604020202020204" pitchFamily="34" charset="0"/>
              <a:buChar char="•"/>
            </a:pPr>
            <a:r>
              <a:rPr lang="en-US" sz="1600" dirty="0"/>
              <a:t>Regional Agreements: </a:t>
            </a:r>
          </a:p>
          <a:p>
            <a:r>
              <a:rPr lang="en-US" sz="1600" dirty="0"/>
              <a:t>                             - No set requirements for protections</a:t>
            </a:r>
          </a:p>
          <a:p>
            <a:r>
              <a:rPr lang="en-US" sz="1600" dirty="0"/>
              <a:t>                             - No guarantee lead countries will step forward</a:t>
            </a:r>
          </a:p>
          <a:p>
            <a:r>
              <a:rPr lang="en-US" sz="1600" dirty="0"/>
              <a:t>                             - Potential to continue current limbo of no where to go and no protections</a:t>
            </a:r>
          </a:p>
          <a:p>
            <a:r>
              <a:rPr lang="en-US" sz="1600" dirty="0"/>
              <a:t>                             - Potential to remain vulnerable</a:t>
            </a:r>
          </a:p>
        </p:txBody>
      </p:sp>
    </p:spTree>
    <p:extLst>
      <p:ext uri="{BB962C8B-B14F-4D97-AF65-F5344CB8AC3E}">
        <p14:creationId xmlns:p14="http://schemas.microsoft.com/office/powerpoint/2010/main" val="102693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6045</TotalTime>
  <Words>1205</Words>
  <Application>Microsoft Office PowerPoint</Application>
  <PresentationFormat>Widescreen</PresentationFormat>
  <Paragraphs>160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Wingdings</vt:lpstr>
      <vt:lpstr>Wingdings 3</vt:lpstr>
      <vt:lpstr>Ion</vt:lpstr>
      <vt:lpstr>International Policy and Climate Change-Induced Displacement of South Pacific Island Nation Populations</vt:lpstr>
      <vt:lpstr>Research Question: What are the limits to current international policy on climate change-migrants or ‘environmental refugees’ and what sort of framework could be implemented in response to the displaced populations of South Pacific island nations?</vt:lpstr>
      <vt:lpstr>Analytic Framework:</vt:lpstr>
      <vt:lpstr>Method: Pattern Matching (AF1)</vt:lpstr>
      <vt:lpstr>Method: (AF2)</vt:lpstr>
      <vt:lpstr>Findings:</vt:lpstr>
      <vt:lpstr>Finding: Final Policy 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Policy and Climate Change-Induced Displacement of South Pacific Island Nation Populations</dc:title>
  <dc:creator>Karissa Noragon</dc:creator>
  <cp:lastModifiedBy>Karissa Noragon</cp:lastModifiedBy>
  <cp:revision>7</cp:revision>
  <dcterms:created xsi:type="dcterms:W3CDTF">2020-04-22T20:14:40Z</dcterms:created>
  <dcterms:modified xsi:type="dcterms:W3CDTF">2020-05-13T02:40:28Z</dcterms:modified>
</cp:coreProperties>
</file>