
<file path=[Content_Types].xml><?xml version="1.0" encoding="utf-8"?>
<Types xmlns="http://schemas.openxmlformats.org/package/2006/content-types">
  <Default ContentType="application/xml" Extension="xml"/>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5.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autoCompressPictures="0"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Lst>
  <p:sldSz cy="51435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10" Type="http://schemas.openxmlformats.org/officeDocument/2006/relationships/slide" Target="slides/slide5.xml"/><Relationship Id="rId9" Type="http://schemas.openxmlformats.org/officeDocument/2006/relationships/slide" Target="slides/slide4.xml"/><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50" name="Shape 50"/>
        <p:cNvGrpSpPr/>
        <p:nvPr/>
      </p:nvGrpSpPr>
      <p:grpSpPr>
        <a:xfrm>
          <a:off x="0" y="0"/>
          <a:ext cx="0" cy="0"/>
          <a:chOff x="0" y="0"/>
          <a:chExt cx="0" cy="0"/>
        </a:xfrm>
      </p:grpSpPr>
      <p:sp>
        <p:nvSpPr>
          <p:cNvPr id="51" name="Google Shape;51;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56" name="Shape 56"/>
        <p:cNvGrpSpPr/>
        <p:nvPr/>
      </p:nvGrpSpPr>
      <p:grpSpPr>
        <a:xfrm>
          <a:off x="0" y="0"/>
          <a:ext cx="0" cy="0"/>
          <a:chOff x="0" y="0"/>
          <a:chExt cx="0" cy="0"/>
        </a:xfrm>
      </p:grpSpPr>
      <p:sp>
        <p:nvSpPr>
          <p:cNvPr id="57" name="Google Shape;57;g74be1e3e29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8" name="Google Shape;58;g74be1e3e29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62" name="Shape 62"/>
        <p:cNvGrpSpPr/>
        <p:nvPr/>
      </p:nvGrpSpPr>
      <p:grpSpPr>
        <a:xfrm>
          <a:off x="0" y="0"/>
          <a:ext cx="0" cy="0"/>
          <a:chOff x="0" y="0"/>
          <a:chExt cx="0" cy="0"/>
        </a:xfrm>
      </p:grpSpPr>
      <p:sp>
        <p:nvSpPr>
          <p:cNvPr id="63" name="Google Shape;63;g74be1e3e29_0_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4" name="Google Shape;64;g74be1e3e29_0_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68" name="Shape 68"/>
        <p:cNvGrpSpPr/>
        <p:nvPr/>
      </p:nvGrpSpPr>
      <p:grpSpPr>
        <a:xfrm>
          <a:off x="0" y="0"/>
          <a:ext cx="0" cy="0"/>
          <a:chOff x="0" y="0"/>
          <a:chExt cx="0" cy="0"/>
        </a:xfrm>
      </p:grpSpPr>
      <p:sp>
        <p:nvSpPr>
          <p:cNvPr id="69" name="Google Shape;69;g74be1e3e29_0_1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0" name="Google Shape;70;g74be1e3e29_0_1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74" name="Shape 74"/>
        <p:cNvGrpSpPr/>
        <p:nvPr/>
      </p:nvGrpSpPr>
      <p:grpSpPr>
        <a:xfrm>
          <a:off x="0" y="0"/>
          <a:ext cx="0" cy="0"/>
          <a:chOff x="0" y="0"/>
          <a:chExt cx="0" cy="0"/>
        </a:xfrm>
      </p:grpSpPr>
      <p:sp>
        <p:nvSpPr>
          <p:cNvPr id="75" name="Google Shape;75;g74be1e3e29_0_1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6" name="Google Shape;76;g74be1e3e29_0_1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311700" y="3152225"/>
            <a:ext cx="8520600" cy="1300800"/>
          </a:xfrm>
          <a:prstGeom prst="rect">
            <a:avLst/>
          </a:prstGeom>
        </p:spPr>
        <p:txBody>
          <a:bodyPr anchorCtr="0" anchor="t" bIns="91425" lIns="91425" spcFirstLastPara="1" rIns="91425" wrap="square" tIns="91425">
            <a:noAutofit/>
          </a:bodyPr>
          <a:lstStyle>
            <a:lvl1pPr indent="-342900" lvl="0" marL="457200" algn="ctr">
              <a:spcBef>
                <a:spcPts val="0"/>
              </a:spcBef>
              <a:spcAft>
                <a:spcPts val="0"/>
              </a:spcAft>
              <a:buSzPts val="1800"/>
              <a:buChar char="●"/>
              <a:defRPr/>
            </a:lvl1pPr>
            <a:lvl2pPr indent="-317500" lvl="1" marL="914400" algn="ctr">
              <a:spcBef>
                <a:spcPts val="1600"/>
              </a:spcBef>
              <a:spcAft>
                <a:spcPts val="0"/>
              </a:spcAft>
              <a:buSzPts val="1400"/>
              <a:buChar char="○"/>
              <a:defRPr/>
            </a:lvl2pPr>
            <a:lvl3pPr indent="-317500" lvl="2" marL="1371600" algn="ctr">
              <a:spcBef>
                <a:spcPts val="1600"/>
              </a:spcBef>
              <a:spcAft>
                <a:spcPts val="0"/>
              </a:spcAft>
              <a:buSzPts val="1400"/>
              <a:buChar char="■"/>
              <a:defRPr/>
            </a:lvl3pPr>
            <a:lvl4pPr indent="-317500" lvl="3" marL="1828800" algn="ctr">
              <a:spcBef>
                <a:spcPts val="1600"/>
              </a:spcBef>
              <a:spcAft>
                <a:spcPts val="0"/>
              </a:spcAft>
              <a:buSzPts val="1400"/>
              <a:buChar char="●"/>
              <a:defRPr/>
            </a:lvl4pPr>
            <a:lvl5pPr indent="-317500" lvl="4" marL="2286000" algn="ctr">
              <a:spcBef>
                <a:spcPts val="1600"/>
              </a:spcBef>
              <a:spcAft>
                <a:spcPts val="0"/>
              </a:spcAft>
              <a:buSzPts val="1400"/>
              <a:buChar char="○"/>
              <a:defRPr/>
            </a:lvl5pPr>
            <a:lvl6pPr indent="-317500" lvl="5" marL="2743200" algn="ctr">
              <a:spcBef>
                <a:spcPts val="1600"/>
              </a:spcBef>
              <a:spcAft>
                <a:spcPts val="0"/>
              </a:spcAft>
              <a:buSzPts val="1400"/>
              <a:buChar char="■"/>
              <a:defRPr/>
            </a:lvl6pPr>
            <a:lvl7pPr indent="-317500" lvl="6" marL="3200400" algn="ctr">
              <a:spcBef>
                <a:spcPts val="1600"/>
              </a:spcBef>
              <a:spcAft>
                <a:spcPts val="0"/>
              </a:spcAft>
              <a:buSzPts val="1400"/>
              <a:buChar char="●"/>
              <a:defRPr/>
            </a:lvl7pPr>
            <a:lvl8pPr indent="-317500" lvl="7" marL="3657600" algn="ctr">
              <a:spcBef>
                <a:spcPts val="1600"/>
              </a:spcBef>
              <a:spcAft>
                <a:spcPts val="0"/>
              </a:spcAft>
              <a:buSzPts val="1400"/>
              <a:buChar char="○"/>
              <a:defRPr/>
            </a:lvl8pPr>
            <a:lvl9pPr indent="-317500" lvl="8" marL="4114800" algn="ctr">
              <a:spcBef>
                <a:spcPts val="1600"/>
              </a:spcBef>
              <a:spcAft>
                <a:spcPts val="1600"/>
              </a:spcAft>
              <a:buSzPts val="1400"/>
              <a:buChar char="■"/>
              <a:defRPr/>
            </a:lvl9pPr>
          </a:lstStyle>
          <a:p/>
        </p:txBody>
      </p:sp>
      <p:sp>
        <p:nvSpPr>
          <p:cNvPr id="47" name="Google Shape;47;p11"/>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150850"/>
            <a:ext cx="8520600" cy="841800"/>
          </a:xfrm>
          <a:prstGeom prst="rect">
            <a:avLst/>
          </a:prstGeom>
        </p:spPr>
        <p:txBody>
          <a:bodyPr anchorCtr="0" anchor="ctr" bIns="91425" lIns="91425" spcFirstLastPara="1" rIns="91425" wrap="square" tIns="91425">
            <a:no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19" name="Google Shape;19;p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311700" y="1152475"/>
            <a:ext cx="3999900" cy="34164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3" name="Google Shape;23;p5"/>
          <p:cNvSpPr txBox="1"/>
          <p:nvPr>
            <p:ph idx="2" type="body"/>
          </p:nvPr>
        </p:nvSpPr>
        <p:spPr>
          <a:xfrm>
            <a:off x="4832400" y="1152475"/>
            <a:ext cx="3999900" cy="34164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4" name="Google Shape;24;p5"/>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555600"/>
            <a:ext cx="2808000" cy="755700"/>
          </a:xfrm>
          <a:prstGeom prst="rect">
            <a:avLst/>
          </a:prstGeom>
        </p:spPr>
        <p:txBody>
          <a:bodyPr anchorCtr="0" anchor="b" bIns="91425" lIns="91425" spcFirstLastPara="1" rIns="91425" wrap="square" tIns="91425">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311700" y="1389600"/>
            <a:ext cx="2808000" cy="3179400"/>
          </a:xfrm>
          <a:prstGeom prst="rect">
            <a:avLst/>
          </a:prstGeom>
        </p:spPr>
        <p:txBody>
          <a:bodyPr anchorCtr="0" anchor="t" bIns="91425" lIns="91425" spcFirstLastPara="1" rIns="91425" wrap="square" tIns="91425">
            <a:noAutofit/>
          </a:bodyPr>
          <a:lstStyle>
            <a:lvl1pPr indent="-304800" lvl="0" marL="457200">
              <a:spcBef>
                <a:spcPts val="0"/>
              </a:spcBef>
              <a:spcAft>
                <a:spcPts val="0"/>
              </a:spcAft>
              <a:buSzPts val="1200"/>
              <a:buChar char="●"/>
              <a:defRPr sz="12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31" name="Google Shape;31;p7"/>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450150"/>
            <a:ext cx="6367800" cy="4090800"/>
          </a:xfrm>
          <a:prstGeom prst="rect">
            <a:avLst/>
          </a:prstGeom>
        </p:spPr>
        <p:txBody>
          <a:bodyPr anchorCtr="0" anchor="ctr" bIns="91425" lIns="91425" spcFirstLastPara="1" rIns="91425" wrap="square" tIns="91425">
            <a:no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65500" y="1233175"/>
            <a:ext cx="4045200" cy="1482300"/>
          </a:xfrm>
          <a:prstGeom prst="rect">
            <a:avLst/>
          </a:prstGeom>
        </p:spPr>
        <p:txBody>
          <a:bodyPr anchorCtr="0" anchor="b" bIns="91425" lIns="91425" spcFirstLastPara="1" rIns="91425" wrap="square" tIns="91425">
            <a:no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65500" y="2803075"/>
            <a:ext cx="4045200" cy="12351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939500" y="724075"/>
            <a:ext cx="3837000" cy="3695100"/>
          </a:xfrm>
          <a:prstGeom prst="rect">
            <a:avLst/>
          </a:prstGeom>
        </p:spPr>
        <p:txBody>
          <a:bodyPr anchorCtr="0" anchor="ctr" bIns="91425" lIns="91425" spcFirstLastPara="1" rIns="91425" wrap="square" tIns="91425">
            <a:noAutofit/>
          </a:bodyPr>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40" name="Google Shape;40;p9"/>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11700" y="4230575"/>
            <a:ext cx="5998800" cy="605100"/>
          </a:xfrm>
          <a:prstGeom prst="rect">
            <a:avLst/>
          </a:prstGeom>
        </p:spPr>
        <p:txBody>
          <a:bodyPr anchorCtr="0" anchor="ctr" bIns="91425" lIns="91425" spcFirstLastPara="1" rIns="91425" wrap="square" tIns="91425">
            <a:no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1600"/>
              </a:spcBef>
              <a:spcAft>
                <a:spcPts val="0"/>
              </a:spcAft>
              <a:buClr>
                <a:schemeClr val="dk2"/>
              </a:buClr>
              <a:buSzPts val="1400"/>
              <a:buChar char="○"/>
              <a:defRPr>
                <a:solidFill>
                  <a:schemeClr val="dk2"/>
                </a:solidFill>
              </a:defRPr>
            </a:lvl2pPr>
            <a:lvl3pPr indent="-317500" lvl="2" marL="1371600">
              <a:lnSpc>
                <a:spcPct val="115000"/>
              </a:lnSpc>
              <a:spcBef>
                <a:spcPts val="1600"/>
              </a:spcBef>
              <a:spcAft>
                <a:spcPts val="0"/>
              </a:spcAft>
              <a:buClr>
                <a:schemeClr val="dk2"/>
              </a:buClr>
              <a:buSzPts val="1400"/>
              <a:buChar char="■"/>
              <a:defRPr>
                <a:solidFill>
                  <a:schemeClr val="dk2"/>
                </a:solidFill>
              </a:defRPr>
            </a:lvl3pPr>
            <a:lvl4pPr indent="-317500" lvl="3" marL="1828800">
              <a:lnSpc>
                <a:spcPct val="115000"/>
              </a:lnSpc>
              <a:spcBef>
                <a:spcPts val="1600"/>
              </a:spcBef>
              <a:spcAft>
                <a:spcPts val="0"/>
              </a:spcAft>
              <a:buClr>
                <a:schemeClr val="dk2"/>
              </a:buClr>
              <a:buSzPts val="1400"/>
              <a:buChar char="●"/>
              <a:defRPr>
                <a:solidFill>
                  <a:schemeClr val="dk2"/>
                </a:solidFill>
              </a:defRPr>
            </a:lvl4pPr>
            <a:lvl5pPr indent="-317500" lvl="4" marL="2286000">
              <a:lnSpc>
                <a:spcPct val="115000"/>
              </a:lnSpc>
              <a:spcBef>
                <a:spcPts val="1600"/>
              </a:spcBef>
              <a:spcAft>
                <a:spcPts val="0"/>
              </a:spcAft>
              <a:buClr>
                <a:schemeClr val="dk2"/>
              </a:buClr>
              <a:buSzPts val="1400"/>
              <a:buChar char="○"/>
              <a:defRPr>
                <a:solidFill>
                  <a:schemeClr val="dk2"/>
                </a:solidFill>
              </a:defRPr>
            </a:lvl5pPr>
            <a:lvl6pPr indent="-317500" lvl="5" marL="2743200">
              <a:lnSpc>
                <a:spcPct val="115000"/>
              </a:lnSpc>
              <a:spcBef>
                <a:spcPts val="1600"/>
              </a:spcBef>
              <a:spcAft>
                <a:spcPts val="0"/>
              </a:spcAft>
              <a:buClr>
                <a:schemeClr val="dk2"/>
              </a:buClr>
              <a:buSzPts val="1400"/>
              <a:buChar char="■"/>
              <a:defRPr>
                <a:solidFill>
                  <a:schemeClr val="dk2"/>
                </a:solidFill>
              </a:defRPr>
            </a:lvl6pPr>
            <a:lvl7pPr indent="-317500" lvl="6" marL="3200400">
              <a:lnSpc>
                <a:spcPct val="115000"/>
              </a:lnSpc>
              <a:spcBef>
                <a:spcPts val="1600"/>
              </a:spcBef>
              <a:spcAft>
                <a:spcPts val="0"/>
              </a:spcAft>
              <a:buClr>
                <a:schemeClr val="dk2"/>
              </a:buClr>
              <a:buSzPts val="1400"/>
              <a:buChar char="●"/>
              <a:defRPr>
                <a:solidFill>
                  <a:schemeClr val="dk2"/>
                </a:solidFill>
              </a:defRPr>
            </a:lvl7pPr>
            <a:lvl8pPr indent="-317500" lvl="7" marL="3657600">
              <a:lnSpc>
                <a:spcPct val="115000"/>
              </a:lnSpc>
              <a:spcBef>
                <a:spcPts val="1600"/>
              </a:spcBef>
              <a:spcAft>
                <a:spcPts val="0"/>
              </a:spcAft>
              <a:buClr>
                <a:schemeClr val="dk2"/>
              </a:buClr>
              <a:buSzPts val="1400"/>
              <a:buChar char="○"/>
              <a:defRPr>
                <a:solidFill>
                  <a:schemeClr val="dk2"/>
                </a:solidFill>
              </a:defRPr>
            </a:lvl8pPr>
            <a:lvl9pPr indent="-317500" lvl="8" marL="4114800">
              <a:lnSpc>
                <a:spcPct val="115000"/>
              </a:lnSpc>
              <a:spcBef>
                <a:spcPts val="1600"/>
              </a:spcBef>
              <a:spcAft>
                <a:spcPts val="160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rgbClr val="000000"/>
        </a:solidFill>
      </p:bgPr>
    </p:bg>
    <p:spTree>
      <p:nvGrpSpPr>
        <p:cNvPr id="53" name="Shape 53"/>
        <p:cNvGrpSpPr/>
        <p:nvPr/>
      </p:nvGrpSpPr>
      <p:grpSpPr>
        <a:xfrm>
          <a:off x="0" y="0"/>
          <a:ext cx="0" cy="0"/>
          <a:chOff x="0" y="0"/>
          <a:chExt cx="0" cy="0"/>
        </a:xfrm>
      </p:grpSpPr>
      <p:sp>
        <p:nvSpPr>
          <p:cNvPr id="54" name="Google Shape;54;p13"/>
          <p:cNvSpPr txBox="1"/>
          <p:nvPr>
            <p:ph type="ctrTitle"/>
          </p:nvPr>
        </p:nvSpPr>
        <p:spPr>
          <a:xfrm>
            <a:off x="1039983" y="663175"/>
            <a:ext cx="8520600" cy="20526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sz="4800">
                <a:solidFill>
                  <a:srgbClr val="FFFFFF"/>
                </a:solidFill>
              </a:rPr>
              <a:t>Authoritarianism and Development in China</a:t>
            </a:r>
            <a:endParaRPr sz="4800">
              <a:solidFill>
                <a:srgbClr val="FFFFFF"/>
              </a:solidFill>
            </a:endParaRPr>
          </a:p>
        </p:txBody>
      </p:sp>
      <p:sp>
        <p:nvSpPr>
          <p:cNvPr id="55" name="Google Shape;55;p13"/>
          <p:cNvSpPr txBox="1"/>
          <p:nvPr>
            <p:ph idx="1" type="subTitle"/>
          </p:nvPr>
        </p:nvSpPr>
        <p:spPr>
          <a:xfrm>
            <a:off x="0" y="2843250"/>
            <a:ext cx="8520600" cy="7926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solidFill>
                  <a:srgbClr val="FFFFFF"/>
                </a:solidFill>
              </a:rPr>
              <a:t>By: Steven McCreery</a:t>
            </a:r>
            <a:endParaRPr>
              <a:solidFill>
                <a:srgbClr val="FFFFFF"/>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rgbClr val="000000"/>
        </a:solidFill>
      </p:bgPr>
    </p:bg>
    <p:spTree>
      <p:nvGrpSpPr>
        <p:cNvPr id="59" name="Shape 59"/>
        <p:cNvGrpSpPr/>
        <p:nvPr/>
      </p:nvGrpSpPr>
      <p:grpSpPr>
        <a:xfrm>
          <a:off x="0" y="0"/>
          <a:ext cx="0" cy="0"/>
          <a:chOff x="0" y="0"/>
          <a:chExt cx="0" cy="0"/>
        </a:xfrm>
      </p:grpSpPr>
      <p:sp>
        <p:nvSpPr>
          <p:cNvPr id="60" name="Google Shape;60;p14"/>
          <p:cNvSpPr txBox="1"/>
          <p:nvPr>
            <p:ph type="title"/>
          </p:nvPr>
        </p:nvSpPr>
        <p:spPr>
          <a:xfrm>
            <a:off x="311700" y="344900"/>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3000">
                <a:solidFill>
                  <a:srgbClr val="FFFFFF"/>
                </a:solidFill>
              </a:rPr>
              <a:t>Research Question</a:t>
            </a:r>
            <a:endParaRPr sz="3000">
              <a:solidFill>
                <a:srgbClr val="FFFFFF"/>
              </a:solidFill>
            </a:endParaRPr>
          </a:p>
        </p:txBody>
      </p:sp>
      <p:sp>
        <p:nvSpPr>
          <p:cNvPr id="61" name="Google Shape;61;p14"/>
          <p:cNvSpPr txBox="1"/>
          <p:nvPr>
            <p:ph idx="1" type="body"/>
          </p:nvPr>
        </p:nvSpPr>
        <p:spPr>
          <a:xfrm>
            <a:off x="311700" y="972200"/>
            <a:ext cx="8520600" cy="3416400"/>
          </a:xfrm>
          <a:prstGeom prst="rect">
            <a:avLst/>
          </a:prstGeom>
        </p:spPr>
        <p:txBody>
          <a:bodyPr anchorCtr="0" anchor="t" bIns="91425" lIns="91425" spcFirstLastPara="1" rIns="91425" wrap="square" tIns="91425">
            <a:noAutofit/>
          </a:bodyPr>
          <a:lstStyle/>
          <a:p>
            <a:pPr indent="-355600" lvl="0" marL="457200" rtl="0" algn="l">
              <a:spcBef>
                <a:spcPts val="0"/>
              </a:spcBef>
              <a:spcAft>
                <a:spcPts val="0"/>
              </a:spcAft>
              <a:buClr>
                <a:srgbClr val="FFFFFF"/>
              </a:buClr>
              <a:buSzPts val="2000"/>
              <a:buChar char="❖"/>
            </a:pPr>
            <a:r>
              <a:rPr lang="en" sz="2000">
                <a:solidFill>
                  <a:schemeClr val="lt1"/>
                </a:solidFill>
              </a:rPr>
              <a:t>The traditional view for development theorists is that authoritarianism works in direct opposition to development.  However, in recent decades China has seen significant developmental progress under an authoritarian regime, giving it the potential to challenge that view.</a:t>
            </a:r>
            <a:endParaRPr sz="2000">
              <a:solidFill>
                <a:srgbClr val="FFFFFF"/>
              </a:solidFill>
            </a:endParaRPr>
          </a:p>
          <a:p>
            <a:pPr indent="-355600" lvl="0" marL="457200" rtl="0" algn="l">
              <a:spcBef>
                <a:spcPts val="0"/>
              </a:spcBef>
              <a:spcAft>
                <a:spcPts val="0"/>
              </a:spcAft>
              <a:buClr>
                <a:srgbClr val="FFFFFF"/>
              </a:buClr>
              <a:buSzPts val="2000"/>
              <a:buChar char="❖"/>
            </a:pPr>
            <a:r>
              <a:rPr lang="en" sz="2000">
                <a:solidFill>
                  <a:srgbClr val="FFFFFF"/>
                </a:solidFill>
              </a:rPr>
              <a:t>RQ: How has authoritarianism </a:t>
            </a:r>
            <a:r>
              <a:rPr lang="en" sz="2000">
                <a:solidFill>
                  <a:srgbClr val="FFFFFF"/>
                </a:solidFill>
              </a:rPr>
              <a:t>affected</a:t>
            </a:r>
            <a:r>
              <a:rPr lang="en" sz="2000">
                <a:solidFill>
                  <a:srgbClr val="FFFFFF"/>
                </a:solidFill>
              </a:rPr>
              <a:t> development in China?</a:t>
            </a:r>
            <a:endParaRPr sz="2000">
              <a:solidFill>
                <a:srgbClr val="FFFFFF"/>
              </a:solidFill>
            </a:endParaRPr>
          </a:p>
          <a:p>
            <a:pPr indent="-355600" lvl="0" marL="457200" rtl="0" algn="l">
              <a:spcBef>
                <a:spcPts val="0"/>
              </a:spcBef>
              <a:spcAft>
                <a:spcPts val="0"/>
              </a:spcAft>
              <a:buClr>
                <a:srgbClr val="FFFFFF"/>
              </a:buClr>
              <a:buSzPts val="2000"/>
              <a:buChar char="❖"/>
            </a:pPr>
            <a:r>
              <a:rPr lang="en" sz="2000">
                <a:solidFill>
                  <a:srgbClr val="FFFFFF"/>
                </a:solidFill>
              </a:rPr>
              <a:t>Thesis Statement: Authoritarianism has caused China to take a route towards development that is different than the expectations of development theorists, however the outcomes may be similar.</a:t>
            </a:r>
            <a:endParaRPr sz="2000">
              <a:solidFill>
                <a:srgbClr val="FFFFFF"/>
              </a:solidFill>
            </a:endParaRPr>
          </a:p>
          <a:p>
            <a:pPr indent="0" lvl="0" marL="0" rtl="0" algn="l">
              <a:spcBef>
                <a:spcPts val="1600"/>
              </a:spcBef>
              <a:spcAft>
                <a:spcPts val="1600"/>
              </a:spcAft>
              <a:buNone/>
            </a:pPr>
            <a:r>
              <a:t/>
            </a:r>
            <a:endParaRPr sz="2000">
              <a:solidFill>
                <a:srgbClr val="FFFFFF"/>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rgbClr val="000000"/>
        </a:solidFill>
      </p:bgPr>
    </p:bg>
    <p:spTree>
      <p:nvGrpSpPr>
        <p:cNvPr id="65" name="Shape 65"/>
        <p:cNvGrpSpPr/>
        <p:nvPr/>
      </p:nvGrpSpPr>
      <p:grpSpPr>
        <a:xfrm>
          <a:off x="0" y="0"/>
          <a:ext cx="0" cy="0"/>
          <a:chOff x="0" y="0"/>
          <a:chExt cx="0" cy="0"/>
        </a:xfrm>
      </p:grpSpPr>
      <p:sp>
        <p:nvSpPr>
          <p:cNvPr id="66" name="Google Shape;66;p15"/>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3000">
                <a:solidFill>
                  <a:srgbClr val="FFFFFF"/>
                </a:solidFill>
              </a:rPr>
              <a:t>Analytic Framework</a:t>
            </a:r>
            <a:endParaRPr sz="3000">
              <a:solidFill>
                <a:srgbClr val="FFFFFF"/>
              </a:solidFill>
            </a:endParaRPr>
          </a:p>
        </p:txBody>
      </p:sp>
      <p:sp>
        <p:nvSpPr>
          <p:cNvPr id="67" name="Google Shape;67;p15"/>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342900" lvl="0" marL="457200" rtl="0" algn="l">
              <a:spcBef>
                <a:spcPts val="0"/>
              </a:spcBef>
              <a:spcAft>
                <a:spcPts val="0"/>
              </a:spcAft>
              <a:buClr>
                <a:srgbClr val="FFFFFF"/>
              </a:buClr>
              <a:buSzPts val="1800"/>
              <a:buChar char="❖"/>
            </a:pPr>
            <a:r>
              <a:rPr lang="en">
                <a:solidFill>
                  <a:srgbClr val="FFFFFF"/>
                </a:solidFill>
              </a:rPr>
              <a:t>Development Theory and New Authoritarianism</a:t>
            </a:r>
            <a:endParaRPr>
              <a:solidFill>
                <a:srgbClr val="FFFFFF"/>
              </a:solidFill>
            </a:endParaRPr>
          </a:p>
          <a:p>
            <a:pPr indent="-342900" lvl="0" marL="457200" rtl="0" algn="l">
              <a:spcBef>
                <a:spcPts val="0"/>
              </a:spcBef>
              <a:spcAft>
                <a:spcPts val="0"/>
              </a:spcAft>
              <a:buClr>
                <a:srgbClr val="FFFFFF"/>
              </a:buClr>
              <a:buSzPts val="1800"/>
              <a:buChar char="❖"/>
            </a:pPr>
            <a:r>
              <a:rPr lang="en">
                <a:solidFill>
                  <a:srgbClr val="FFFFFF"/>
                </a:solidFill>
              </a:rPr>
              <a:t>Development theory has 3 subtheories: world systems, modernization and dependency.</a:t>
            </a:r>
            <a:endParaRPr>
              <a:solidFill>
                <a:srgbClr val="FFFFFF"/>
              </a:solidFill>
            </a:endParaRPr>
          </a:p>
          <a:p>
            <a:pPr indent="-342900" lvl="1" marL="914400" rtl="0" algn="l">
              <a:spcBef>
                <a:spcPts val="0"/>
              </a:spcBef>
              <a:spcAft>
                <a:spcPts val="0"/>
              </a:spcAft>
              <a:buClr>
                <a:srgbClr val="FFFFFF"/>
              </a:buClr>
              <a:buSzPts val="1800"/>
              <a:buChar char="➢"/>
            </a:pPr>
            <a:r>
              <a:rPr lang="en" sz="1800">
                <a:solidFill>
                  <a:srgbClr val="FFFFFF"/>
                </a:solidFill>
              </a:rPr>
              <a:t>World Systems: Global political, economic, and social standing. </a:t>
            </a:r>
            <a:endParaRPr sz="1800">
              <a:solidFill>
                <a:srgbClr val="FFFFFF"/>
              </a:solidFill>
            </a:endParaRPr>
          </a:p>
          <a:p>
            <a:pPr indent="-342900" lvl="1" marL="914400" rtl="0" algn="l">
              <a:spcBef>
                <a:spcPts val="0"/>
              </a:spcBef>
              <a:spcAft>
                <a:spcPts val="0"/>
              </a:spcAft>
              <a:buClr>
                <a:srgbClr val="FFFFFF"/>
              </a:buClr>
              <a:buSzPts val="1800"/>
              <a:buChar char="➢"/>
            </a:pPr>
            <a:r>
              <a:rPr lang="en" sz="1800">
                <a:solidFill>
                  <a:srgbClr val="FFFFFF"/>
                </a:solidFill>
              </a:rPr>
              <a:t>Modernization: Meet the standards of Western Liberal Democracies. </a:t>
            </a:r>
            <a:endParaRPr sz="1800">
              <a:solidFill>
                <a:srgbClr val="FFFFFF"/>
              </a:solidFill>
            </a:endParaRPr>
          </a:p>
          <a:p>
            <a:pPr indent="-342900" lvl="1" marL="914400" rtl="0" algn="l">
              <a:spcBef>
                <a:spcPts val="0"/>
              </a:spcBef>
              <a:spcAft>
                <a:spcPts val="0"/>
              </a:spcAft>
              <a:buClr>
                <a:srgbClr val="FFFFFF"/>
              </a:buClr>
              <a:buSzPts val="1800"/>
              <a:buChar char="➢"/>
            </a:pPr>
            <a:r>
              <a:rPr lang="en" sz="1800">
                <a:solidFill>
                  <a:srgbClr val="FFFFFF"/>
                </a:solidFill>
              </a:rPr>
              <a:t>Dependency: escape internal and external exploitation.</a:t>
            </a:r>
            <a:endParaRPr sz="1800">
              <a:solidFill>
                <a:srgbClr val="FFFFFF"/>
              </a:solidFill>
            </a:endParaRPr>
          </a:p>
          <a:p>
            <a:pPr indent="-342900" lvl="0" marL="457200" rtl="0" algn="l">
              <a:spcBef>
                <a:spcPts val="0"/>
              </a:spcBef>
              <a:spcAft>
                <a:spcPts val="0"/>
              </a:spcAft>
              <a:buClr>
                <a:srgbClr val="FFFFFF"/>
              </a:buClr>
              <a:buSzPts val="1800"/>
              <a:buChar char="❖"/>
            </a:pPr>
            <a:r>
              <a:rPr lang="en">
                <a:solidFill>
                  <a:srgbClr val="FFFFFF"/>
                </a:solidFill>
              </a:rPr>
              <a:t>New Authoritarianism: Authoritarian regimes adapt to allow for development programs, discourse, and degrees of democracy/autonomy.</a:t>
            </a:r>
            <a:endParaRPr>
              <a:solidFill>
                <a:srgbClr val="FFFFFF"/>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rgbClr val="000000"/>
        </a:solidFill>
      </p:bgPr>
    </p:bg>
    <p:spTree>
      <p:nvGrpSpPr>
        <p:cNvPr id="71" name="Shape 71"/>
        <p:cNvGrpSpPr/>
        <p:nvPr/>
      </p:nvGrpSpPr>
      <p:grpSpPr>
        <a:xfrm>
          <a:off x="0" y="0"/>
          <a:ext cx="0" cy="0"/>
          <a:chOff x="0" y="0"/>
          <a:chExt cx="0" cy="0"/>
        </a:xfrm>
      </p:grpSpPr>
      <p:sp>
        <p:nvSpPr>
          <p:cNvPr id="72" name="Google Shape;72;p16"/>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3000">
                <a:solidFill>
                  <a:srgbClr val="FFFFFF"/>
                </a:solidFill>
              </a:rPr>
              <a:t>Method: Pattern Matching</a:t>
            </a:r>
            <a:endParaRPr sz="3000">
              <a:solidFill>
                <a:srgbClr val="FFFFFF"/>
              </a:solidFill>
            </a:endParaRPr>
          </a:p>
        </p:txBody>
      </p:sp>
      <p:sp>
        <p:nvSpPr>
          <p:cNvPr id="73" name="Google Shape;73;p16"/>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381000" lvl="0" marL="457200" rtl="0" algn="l">
              <a:spcBef>
                <a:spcPts val="0"/>
              </a:spcBef>
              <a:spcAft>
                <a:spcPts val="0"/>
              </a:spcAft>
              <a:buClr>
                <a:srgbClr val="FFFFFF"/>
              </a:buClr>
              <a:buSzPts val="2400"/>
              <a:buChar char="❖"/>
            </a:pPr>
            <a:r>
              <a:rPr lang="en" sz="2400">
                <a:solidFill>
                  <a:srgbClr val="FFFFFF"/>
                </a:solidFill>
              </a:rPr>
              <a:t>Pattern matching involves comparing and contrasting an observed pattern to a theoretically expected pattern.</a:t>
            </a:r>
            <a:endParaRPr sz="2400">
              <a:solidFill>
                <a:srgbClr val="FFFFFF"/>
              </a:solidFill>
            </a:endParaRPr>
          </a:p>
          <a:p>
            <a:pPr indent="-381000" lvl="0" marL="457200" rtl="0" algn="l">
              <a:spcBef>
                <a:spcPts val="0"/>
              </a:spcBef>
              <a:spcAft>
                <a:spcPts val="0"/>
              </a:spcAft>
              <a:buClr>
                <a:srgbClr val="FFFFFF"/>
              </a:buClr>
              <a:buSzPts val="2400"/>
              <a:buChar char="❖"/>
            </a:pPr>
            <a:r>
              <a:rPr lang="en" sz="2400">
                <a:solidFill>
                  <a:srgbClr val="FFFFFF"/>
                </a:solidFill>
              </a:rPr>
              <a:t>For my project, the expected pattern is the expectations of development theory. The observed pattern is China’s actual development process throughout history.</a:t>
            </a:r>
            <a:endParaRPr sz="2400">
              <a:solidFill>
                <a:srgbClr val="FFFFFF"/>
              </a:solidFill>
            </a:endParaRPr>
          </a:p>
          <a:p>
            <a:pPr indent="0" lvl="0" marL="0" rtl="0" algn="l">
              <a:spcBef>
                <a:spcPts val="1600"/>
              </a:spcBef>
              <a:spcAft>
                <a:spcPts val="1600"/>
              </a:spcAft>
              <a:buNone/>
            </a:pPr>
            <a:r>
              <a:t/>
            </a:r>
            <a:endParaRPr sz="2400">
              <a:solidFill>
                <a:srgbClr val="FFFFFF"/>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rgbClr val="000000"/>
        </a:solidFill>
      </p:bgPr>
    </p:bg>
    <p:spTree>
      <p:nvGrpSpPr>
        <p:cNvPr id="77" name="Shape 77"/>
        <p:cNvGrpSpPr/>
        <p:nvPr/>
      </p:nvGrpSpPr>
      <p:grpSpPr>
        <a:xfrm>
          <a:off x="0" y="0"/>
          <a:ext cx="0" cy="0"/>
          <a:chOff x="0" y="0"/>
          <a:chExt cx="0" cy="0"/>
        </a:xfrm>
      </p:grpSpPr>
      <p:sp>
        <p:nvSpPr>
          <p:cNvPr id="78" name="Google Shape;78;p17"/>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3000">
                <a:solidFill>
                  <a:srgbClr val="FFFFFF"/>
                </a:solidFill>
              </a:rPr>
              <a:t>Findings</a:t>
            </a:r>
            <a:endParaRPr sz="3000">
              <a:solidFill>
                <a:srgbClr val="FFFFFF"/>
              </a:solidFill>
            </a:endParaRPr>
          </a:p>
        </p:txBody>
      </p:sp>
      <p:sp>
        <p:nvSpPr>
          <p:cNvPr id="79" name="Google Shape;79;p17"/>
          <p:cNvSpPr txBox="1"/>
          <p:nvPr/>
        </p:nvSpPr>
        <p:spPr>
          <a:xfrm>
            <a:off x="218475" y="1192575"/>
            <a:ext cx="8730300" cy="38508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u="sng">
                <a:solidFill>
                  <a:srgbClr val="FFFFFF"/>
                </a:solidFill>
              </a:rPr>
              <a:t>Modernization</a:t>
            </a:r>
            <a:endParaRPr u="sng">
              <a:solidFill>
                <a:srgbClr val="FFFFFF"/>
              </a:solidFill>
            </a:endParaRPr>
          </a:p>
          <a:p>
            <a:pPr indent="-317500" lvl="0" marL="457200" rtl="0" algn="l">
              <a:spcBef>
                <a:spcPts val="0"/>
              </a:spcBef>
              <a:spcAft>
                <a:spcPts val="0"/>
              </a:spcAft>
              <a:buClr>
                <a:srgbClr val="FFFFFF"/>
              </a:buClr>
              <a:buSzPts val="1400"/>
              <a:buChar char="●"/>
            </a:pPr>
            <a:r>
              <a:rPr lang="en">
                <a:solidFill>
                  <a:srgbClr val="FFFFFF"/>
                </a:solidFill>
              </a:rPr>
              <a:t>Electoral system: universal suffrage, regular elections. Not competitive or free from CCP control.</a:t>
            </a:r>
            <a:endParaRPr>
              <a:solidFill>
                <a:srgbClr val="FFFFFF"/>
              </a:solidFill>
            </a:endParaRPr>
          </a:p>
          <a:p>
            <a:pPr indent="-317500" lvl="0" marL="457200" rtl="0" algn="l">
              <a:spcBef>
                <a:spcPts val="0"/>
              </a:spcBef>
              <a:spcAft>
                <a:spcPts val="0"/>
              </a:spcAft>
              <a:buClr>
                <a:srgbClr val="FFFFFF"/>
              </a:buClr>
              <a:buSzPts val="1400"/>
              <a:buChar char="●"/>
            </a:pPr>
            <a:r>
              <a:rPr lang="en">
                <a:solidFill>
                  <a:srgbClr val="FFFFFF"/>
                </a:solidFill>
              </a:rPr>
              <a:t>Free Market: lack of </a:t>
            </a:r>
            <a:r>
              <a:rPr lang="en">
                <a:solidFill>
                  <a:srgbClr val="FFFFFF"/>
                </a:solidFill>
              </a:rPr>
              <a:t>guaranteed</a:t>
            </a:r>
            <a:r>
              <a:rPr lang="en">
                <a:solidFill>
                  <a:srgbClr val="FFFFFF"/>
                </a:solidFill>
              </a:rPr>
              <a:t> private property rights, 3.8% tariff rate, high degree of business freedom</a:t>
            </a:r>
            <a:endParaRPr>
              <a:solidFill>
                <a:srgbClr val="FFFFFF"/>
              </a:solidFill>
            </a:endParaRPr>
          </a:p>
          <a:p>
            <a:pPr indent="-317500" lvl="0" marL="457200" rtl="0" algn="l">
              <a:spcBef>
                <a:spcPts val="0"/>
              </a:spcBef>
              <a:spcAft>
                <a:spcPts val="0"/>
              </a:spcAft>
              <a:buClr>
                <a:srgbClr val="FFFFFF"/>
              </a:buClr>
              <a:buSzPts val="1400"/>
              <a:buChar char="●"/>
            </a:pPr>
            <a:r>
              <a:rPr lang="en">
                <a:solidFill>
                  <a:srgbClr val="FFFFFF"/>
                </a:solidFill>
              </a:rPr>
              <a:t>Civil Society: over 700,000 nonprofits/ngos in China. High funding only for orgs who follow CCP regulations.</a:t>
            </a:r>
            <a:endParaRPr>
              <a:solidFill>
                <a:srgbClr val="FFFFFF"/>
              </a:solidFill>
            </a:endParaRPr>
          </a:p>
          <a:p>
            <a:pPr indent="-317500" lvl="0" marL="457200" rtl="0" algn="l">
              <a:spcBef>
                <a:spcPts val="0"/>
              </a:spcBef>
              <a:spcAft>
                <a:spcPts val="0"/>
              </a:spcAft>
              <a:buClr>
                <a:srgbClr val="FFFFFF"/>
              </a:buClr>
              <a:buSzPts val="1400"/>
              <a:buChar char="●"/>
            </a:pPr>
            <a:r>
              <a:rPr lang="en">
                <a:solidFill>
                  <a:srgbClr val="FFFFFF"/>
                </a:solidFill>
              </a:rPr>
              <a:t>Human Rights: limited dissent and expression, particularly on internet. State churches and recognized religions. Two-child policy violates international human rights regulation.</a:t>
            </a:r>
            <a:endParaRPr>
              <a:solidFill>
                <a:srgbClr val="FFFFFF"/>
              </a:solidFill>
            </a:endParaRPr>
          </a:p>
          <a:p>
            <a:pPr indent="0" lvl="0" marL="0" rtl="0" algn="l">
              <a:spcBef>
                <a:spcPts val="0"/>
              </a:spcBef>
              <a:spcAft>
                <a:spcPts val="0"/>
              </a:spcAft>
              <a:buNone/>
            </a:pPr>
            <a:r>
              <a:rPr lang="en" u="sng">
                <a:solidFill>
                  <a:srgbClr val="FFFFFF"/>
                </a:solidFill>
              </a:rPr>
              <a:t>Dependency</a:t>
            </a:r>
            <a:endParaRPr u="sng">
              <a:solidFill>
                <a:srgbClr val="FFFFFF"/>
              </a:solidFill>
            </a:endParaRPr>
          </a:p>
          <a:p>
            <a:pPr indent="-317500" lvl="0" marL="457200" rtl="0" algn="l">
              <a:spcBef>
                <a:spcPts val="0"/>
              </a:spcBef>
              <a:spcAft>
                <a:spcPts val="0"/>
              </a:spcAft>
              <a:buClr>
                <a:srgbClr val="FFFFFF"/>
              </a:buClr>
              <a:buSzPts val="1400"/>
              <a:buChar char="●"/>
            </a:pPr>
            <a:r>
              <a:rPr lang="en">
                <a:solidFill>
                  <a:srgbClr val="FFFFFF"/>
                </a:solidFill>
              </a:rPr>
              <a:t>Internal Exploitation: top 1% have ~33% of country’s wealth. Avg. 46 hr work week.</a:t>
            </a:r>
            <a:endParaRPr>
              <a:solidFill>
                <a:srgbClr val="FFFFFF"/>
              </a:solidFill>
            </a:endParaRPr>
          </a:p>
          <a:p>
            <a:pPr indent="-317500" lvl="0" marL="457200" rtl="0" algn="l">
              <a:spcBef>
                <a:spcPts val="0"/>
              </a:spcBef>
              <a:spcAft>
                <a:spcPts val="0"/>
              </a:spcAft>
              <a:buClr>
                <a:srgbClr val="FFFFFF"/>
              </a:buClr>
              <a:buSzPts val="1400"/>
              <a:buChar char="●"/>
            </a:pPr>
            <a:r>
              <a:rPr lang="en">
                <a:solidFill>
                  <a:srgbClr val="FFFFFF"/>
                </a:solidFill>
              </a:rPr>
              <a:t>External Exploitation: Exporting of finished goods at own prices. Primarily import materials. Only spend 18% percent of gdp on imports.</a:t>
            </a:r>
            <a:endParaRPr>
              <a:solidFill>
                <a:srgbClr val="FFFFFF"/>
              </a:solidFill>
            </a:endParaRPr>
          </a:p>
          <a:p>
            <a:pPr indent="0" lvl="0" marL="0" rtl="0" algn="l">
              <a:spcBef>
                <a:spcPts val="0"/>
              </a:spcBef>
              <a:spcAft>
                <a:spcPts val="0"/>
              </a:spcAft>
              <a:buNone/>
            </a:pPr>
            <a:r>
              <a:rPr lang="en" u="sng">
                <a:solidFill>
                  <a:srgbClr val="FFFFFF"/>
                </a:solidFill>
              </a:rPr>
              <a:t>World Systems</a:t>
            </a:r>
            <a:endParaRPr u="sng">
              <a:solidFill>
                <a:srgbClr val="FFFFFF"/>
              </a:solidFill>
            </a:endParaRPr>
          </a:p>
          <a:p>
            <a:pPr indent="-317500" lvl="0" marL="457200" rtl="0" algn="l">
              <a:spcBef>
                <a:spcPts val="0"/>
              </a:spcBef>
              <a:spcAft>
                <a:spcPts val="0"/>
              </a:spcAft>
              <a:buClr>
                <a:srgbClr val="FFFFFF"/>
              </a:buClr>
              <a:buSzPts val="1400"/>
              <a:buChar char="●"/>
            </a:pPr>
            <a:r>
              <a:rPr lang="en">
                <a:solidFill>
                  <a:srgbClr val="FFFFFF"/>
                </a:solidFill>
              </a:rPr>
              <a:t>Economic Realm: 14 trillion USD gdp, which is second highest in the world.</a:t>
            </a:r>
            <a:endParaRPr>
              <a:solidFill>
                <a:srgbClr val="FFFFFF"/>
              </a:solidFill>
            </a:endParaRPr>
          </a:p>
          <a:p>
            <a:pPr indent="-317500" lvl="0" marL="457200" rtl="0" algn="l">
              <a:spcBef>
                <a:spcPts val="0"/>
              </a:spcBef>
              <a:spcAft>
                <a:spcPts val="0"/>
              </a:spcAft>
              <a:buClr>
                <a:srgbClr val="FFFFFF"/>
              </a:buClr>
              <a:buSzPts val="1400"/>
              <a:buChar char="●"/>
            </a:pPr>
            <a:r>
              <a:rPr lang="en">
                <a:solidFill>
                  <a:srgbClr val="FFFFFF"/>
                </a:solidFill>
              </a:rPr>
              <a:t>Political Realm: UNSC Permanent five. Present in over 1,000 international political orgs.</a:t>
            </a:r>
            <a:endParaRPr>
              <a:solidFill>
                <a:srgbClr val="FFFFFF"/>
              </a:solidFill>
            </a:endParaRPr>
          </a:p>
          <a:p>
            <a:pPr indent="-317500" lvl="0" marL="457200" rtl="0" algn="l">
              <a:spcBef>
                <a:spcPts val="0"/>
              </a:spcBef>
              <a:spcAft>
                <a:spcPts val="0"/>
              </a:spcAft>
              <a:buClr>
                <a:srgbClr val="FFFFFF"/>
              </a:buClr>
              <a:buSzPts val="1400"/>
              <a:buChar char="●"/>
            </a:pPr>
            <a:r>
              <a:rPr lang="en">
                <a:solidFill>
                  <a:srgbClr val="FFFFFF"/>
                </a:solidFill>
              </a:rPr>
              <a:t>Social Realm: Hosted 2008 Olympic games. Will host in 2022. Important religious sites, such as Temple of Heaven in Beijing and Shaolin Temple.</a:t>
            </a:r>
            <a:endParaRPr>
              <a:solidFill>
                <a:srgbClr val="FFFFFF"/>
              </a:solidFill>
            </a:endParaRPr>
          </a:p>
          <a:p>
            <a:pPr indent="0" lvl="0" marL="0" rtl="0" algn="l">
              <a:spcBef>
                <a:spcPts val="0"/>
              </a:spcBef>
              <a:spcAft>
                <a:spcPts val="0"/>
              </a:spcAft>
              <a:buNone/>
            </a:pPr>
            <a:r>
              <a:t/>
            </a:r>
            <a:endParaRPr>
              <a:solidFill>
                <a:srgbClr val="FFFFFF"/>
              </a:solidFill>
            </a:endParaRPr>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