
<file path=[Content_Types].xml><?xml version="1.0" encoding="utf-8"?>
<Types xmlns="http://schemas.openxmlformats.org/package/2006/content-types">
  <Default Extension="xml" ContentType="application/xml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74EA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>
  <p:normalViewPr>
    <p:restoredLeft sz="15621"/>
    <p:restoredTop sz="94629"/>
  </p:normalViewPr>
  <p:slideViewPr>
    <p:cSldViewPr snapToGrid="0">
      <p:cViewPr varScale="1">
        <p:scale>
          <a:sx n="117" d="100"/>
          <a:sy n="117" d="100"/>
        </p:scale>
        <p:origin x="184" y="40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Google Shape;57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83df18b416_0_5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83df18b416_0_5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83df18b416_0_5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g83df18b416_0_5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83df18b416_0_6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83df18b416_0_6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g83df18b416_0_7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3" name="Google Shape;83;g83df18b416_0_7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g7fdbfea9d7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9" name="Google Shape;89;g7fdbfea9d7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solidFill>
          <a:schemeClr val="dk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0" y="100"/>
            <a:ext cx="9144000" cy="1711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cxnSp>
        <p:nvCxnSpPr>
          <p:cNvPr id="11" name="Google Shape;11;p2"/>
          <p:cNvCxnSpPr/>
          <p:nvPr/>
        </p:nvCxnSpPr>
        <p:spPr>
          <a:xfrm>
            <a:off x="641934" y="3597500"/>
            <a:ext cx="390300" cy="0"/>
          </a:xfrm>
          <a:prstGeom prst="straightConnector1">
            <a:avLst/>
          </a:prstGeom>
          <a:noFill/>
          <a:ln w="28575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12" name="Google Shape;12;p2"/>
          <p:cNvSpPr txBox="1">
            <a:spLocks noGrp="1"/>
          </p:cNvSpPr>
          <p:nvPr>
            <p:ph type="ctrTitle"/>
          </p:nvPr>
        </p:nvSpPr>
        <p:spPr>
          <a:xfrm>
            <a:off x="512700" y="1893300"/>
            <a:ext cx="8118600" cy="1522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None/>
              <a:defRPr sz="4200">
                <a:solidFill>
                  <a:schemeClr val="accen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None/>
              <a:defRPr sz="4200">
                <a:solidFill>
                  <a:schemeClr val="accen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None/>
              <a:defRPr sz="4200">
                <a:solidFill>
                  <a:schemeClr val="accen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None/>
              <a:defRPr sz="4200">
                <a:solidFill>
                  <a:schemeClr val="accen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None/>
              <a:defRPr sz="4200">
                <a:solidFill>
                  <a:schemeClr val="accen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None/>
              <a:defRPr sz="4200">
                <a:solidFill>
                  <a:schemeClr val="accen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None/>
              <a:defRPr sz="4200">
                <a:solidFill>
                  <a:schemeClr val="accen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None/>
              <a:defRPr sz="4200">
                <a:solidFill>
                  <a:schemeClr val="accen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None/>
              <a:defRPr sz="4200">
                <a:solidFill>
                  <a:schemeClr val="accent1"/>
                </a:solidFill>
              </a:defRPr>
            </a:lvl9pPr>
          </a:lstStyle>
          <a:p>
            <a:endParaRPr/>
          </a:p>
        </p:txBody>
      </p:sp>
      <p:sp>
        <p:nvSpPr>
          <p:cNvPr id="13" name="Google Shape;13;p2"/>
          <p:cNvSpPr txBox="1">
            <a:spLocks noGrp="1"/>
          </p:cNvSpPr>
          <p:nvPr>
            <p:ph type="subTitle" idx="1"/>
          </p:nvPr>
        </p:nvSpPr>
        <p:spPr>
          <a:xfrm>
            <a:off x="512700" y="3840639"/>
            <a:ext cx="8118600" cy="787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400"/>
              <a:buNone/>
              <a:defRPr sz="2400">
                <a:solidFill>
                  <a:schemeClr val="accent2"/>
                </a:solidFill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400"/>
              <a:buNone/>
              <a:defRPr sz="2400">
                <a:solidFill>
                  <a:schemeClr val="accent2"/>
                </a:solidFill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400"/>
              <a:buNone/>
              <a:defRPr sz="2400">
                <a:solidFill>
                  <a:schemeClr val="accent2"/>
                </a:solidFill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400"/>
              <a:buNone/>
              <a:defRPr sz="2400">
                <a:solidFill>
                  <a:schemeClr val="accent2"/>
                </a:solidFill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400"/>
              <a:buNone/>
              <a:defRPr sz="2400">
                <a:solidFill>
                  <a:schemeClr val="accent2"/>
                </a:solidFill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400"/>
              <a:buNone/>
              <a:defRPr sz="2400">
                <a:solidFill>
                  <a:schemeClr val="accent2"/>
                </a:solidFill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400"/>
              <a:buNone/>
              <a:defRPr sz="2400">
                <a:solidFill>
                  <a:schemeClr val="accent2"/>
                </a:solidFill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400"/>
              <a:buNone/>
              <a:defRPr sz="2400">
                <a:solidFill>
                  <a:schemeClr val="accent2"/>
                </a:solidFill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400"/>
              <a:buNone/>
              <a:defRPr sz="2400">
                <a:solidFill>
                  <a:schemeClr val="accent2"/>
                </a:solidFill>
              </a:defRPr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chemeClr val="accent1"/>
                </a:solidFill>
              </a:defRPr>
            </a:lvl1pPr>
            <a:lvl2pPr lvl="1">
              <a:buNone/>
              <a:defRPr>
                <a:solidFill>
                  <a:schemeClr val="accent1"/>
                </a:solidFill>
              </a:defRPr>
            </a:lvl2pPr>
            <a:lvl3pPr lvl="2">
              <a:buNone/>
              <a:defRPr>
                <a:solidFill>
                  <a:schemeClr val="accent1"/>
                </a:solidFill>
              </a:defRPr>
            </a:lvl3pPr>
            <a:lvl4pPr lvl="3">
              <a:buNone/>
              <a:defRPr>
                <a:solidFill>
                  <a:schemeClr val="accent1"/>
                </a:solidFill>
              </a:defRPr>
            </a:lvl4pPr>
            <a:lvl5pPr lvl="4">
              <a:buNone/>
              <a:defRPr>
                <a:solidFill>
                  <a:schemeClr val="accent1"/>
                </a:solidFill>
              </a:defRPr>
            </a:lvl5pPr>
            <a:lvl6pPr lvl="5">
              <a:buNone/>
              <a:defRPr>
                <a:solidFill>
                  <a:schemeClr val="accent1"/>
                </a:solidFill>
              </a:defRPr>
            </a:lvl6pPr>
            <a:lvl7pPr lvl="6">
              <a:buNone/>
              <a:defRPr>
                <a:solidFill>
                  <a:schemeClr val="accent1"/>
                </a:solidFill>
              </a:defRPr>
            </a:lvl7pPr>
            <a:lvl8pPr lvl="7">
              <a:buNone/>
              <a:defRPr>
                <a:solidFill>
                  <a:schemeClr val="accent1"/>
                </a:solidFill>
              </a:defRPr>
            </a:lvl8pPr>
            <a:lvl9pPr lvl="8">
              <a:buNone/>
              <a:defRPr>
                <a:solidFill>
                  <a:schemeClr val="accen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039650"/>
            <a:ext cx="8520600" cy="2106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0"/>
              <a:buNone/>
              <a:defRPr sz="14000" b="1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0"/>
              <a:buNone/>
              <a:defRPr sz="14000" b="1"/>
            </a:lvl2pPr>
            <a:lvl3pPr lvl="2" algn="ctr">
              <a:spcBef>
                <a:spcPts val="0"/>
              </a:spcBef>
              <a:spcAft>
                <a:spcPts val="0"/>
              </a:spcAft>
              <a:buSzPts val="14000"/>
              <a:buNone/>
              <a:defRPr sz="14000" b="1"/>
            </a:lvl3pPr>
            <a:lvl4pPr lvl="3" algn="ctr">
              <a:spcBef>
                <a:spcPts val="0"/>
              </a:spcBef>
              <a:spcAft>
                <a:spcPts val="0"/>
              </a:spcAft>
              <a:buSzPts val="14000"/>
              <a:buNone/>
              <a:defRPr sz="14000" b="1"/>
            </a:lvl4pPr>
            <a:lvl5pPr lvl="4" algn="ctr">
              <a:spcBef>
                <a:spcPts val="0"/>
              </a:spcBef>
              <a:spcAft>
                <a:spcPts val="0"/>
              </a:spcAft>
              <a:buSzPts val="14000"/>
              <a:buNone/>
              <a:defRPr sz="14000" b="1"/>
            </a:lvl5pPr>
            <a:lvl6pPr lvl="5" algn="ctr">
              <a:spcBef>
                <a:spcPts val="0"/>
              </a:spcBef>
              <a:spcAft>
                <a:spcPts val="0"/>
              </a:spcAft>
              <a:buSzPts val="14000"/>
              <a:buNone/>
              <a:defRPr sz="14000" b="1"/>
            </a:lvl6pPr>
            <a:lvl7pPr lvl="6" algn="ctr">
              <a:spcBef>
                <a:spcPts val="0"/>
              </a:spcBef>
              <a:spcAft>
                <a:spcPts val="0"/>
              </a:spcAft>
              <a:buSzPts val="14000"/>
              <a:buNone/>
              <a:defRPr sz="14000" b="1"/>
            </a:lvl7pPr>
            <a:lvl8pPr lvl="7" algn="ctr">
              <a:spcBef>
                <a:spcPts val="0"/>
              </a:spcBef>
              <a:spcAft>
                <a:spcPts val="0"/>
              </a:spcAft>
              <a:buSzPts val="14000"/>
              <a:buNone/>
              <a:defRPr sz="14000" b="1"/>
            </a:lvl8pPr>
            <a:lvl9pPr lvl="8" algn="ctr">
              <a:spcBef>
                <a:spcPts val="0"/>
              </a:spcBef>
              <a:spcAft>
                <a:spcPts val="0"/>
              </a:spcAft>
              <a:buSzPts val="14000"/>
              <a:buNone/>
              <a:defRPr sz="14000" b="1"/>
            </a:lvl9pPr>
          </a:lstStyle>
          <a:p>
            <a:r>
              <a:t>xx%</a:t>
            </a:r>
          </a:p>
        </p:txBody>
      </p:sp>
      <p:sp>
        <p:nvSpPr>
          <p:cNvPr id="51" name="Google Shape;51;p11"/>
          <p:cNvSpPr txBox="1">
            <a:spLocks noGrp="1"/>
          </p:cNvSpPr>
          <p:nvPr>
            <p:ph type="body" idx="1"/>
          </p:nvPr>
        </p:nvSpPr>
        <p:spPr>
          <a:xfrm>
            <a:off x="311700" y="32284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52" name="Google Shape;52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bg>
      <p:bgPr>
        <a:solidFill>
          <a:schemeClr val="dk1"/>
        </a:solidFill>
        <a:effectLst/>
      </p:bgPr>
    </p:bg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6" name="Google Shape;16;p3"/>
          <p:cNvCxnSpPr/>
          <p:nvPr/>
        </p:nvCxnSpPr>
        <p:spPr>
          <a:xfrm>
            <a:off x="641934" y="3597500"/>
            <a:ext cx="390300" cy="0"/>
          </a:xfrm>
          <a:prstGeom prst="straightConnector1">
            <a:avLst/>
          </a:prstGeom>
          <a:noFill/>
          <a:ln w="28575" cap="flat" cmpd="sng">
            <a:solidFill>
              <a:schemeClr val="lt2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17" name="Google Shape;17;p3"/>
          <p:cNvSpPr txBox="1">
            <a:spLocks noGrp="1"/>
          </p:cNvSpPr>
          <p:nvPr>
            <p:ph type="title"/>
          </p:nvPr>
        </p:nvSpPr>
        <p:spPr>
          <a:xfrm>
            <a:off x="512700" y="1893300"/>
            <a:ext cx="8118600" cy="1522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0"/>
              <a:buNone/>
              <a:defRPr sz="6000">
                <a:solidFill>
                  <a:schemeClr val="accen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0"/>
              <a:buNone/>
              <a:defRPr sz="6000">
                <a:solidFill>
                  <a:schemeClr val="accen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0"/>
              <a:buNone/>
              <a:defRPr sz="6000">
                <a:solidFill>
                  <a:schemeClr val="accen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0"/>
              <a:buNone/>
              <a:defRPr sz="6000">
                <a:solidFill>
                  <a:schemeClr val="accen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0"/>
              <a:buNone/>
              <a:defRPr sz="6000">
                <a:solidFill>
                  <a:schemeClr val="accen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0"/>
              <a:buNone/>
              <a:defRPr sz="6000">
                <a:solidFill>
                  <a:schemeClr val="accen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0"/>
              <a:buNone/>
              <a:defRPr sz="6000">
                <a:solidFill>
                  <a:schemeClr val="accen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0"/>
              <a:buNone/>
              <a:defRPr sz="6000">
                <a:solidFill>
                  <a:schemeClr val="accen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0"/>
              <a:buNone/>
              <a:defRPr sz="6000">
                <a:solidFill>
                  <a:schemeClr val="accent1"/>
                </a:solidFill>
              </a:defRPr>
            </a:lvl9pPr>
          </a:lstStyle>
          <a:p>
            <a:endParaRPr/>
          </a:p>
        </p:txBody>
      </p:sp>
      <p:sp>
        <p:nvSpPr>
          <p:cNvPr id="18" name="Google Shape;18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chemeClr val="accent1"/>
                </a:solidFill>
              </a:defRPr>
            </a:lvl1pPr>
            <a:lvl2pPr lvl="1">
              <a:buNone/>
              <a:defRPr>
                <a:solidFill>
                  <a:schemeClr val="accent1"/>
                </a:solidFill>
              </a:defRPr>
            </a:lvl2pPr>
            <a:lvl3pPr lvl="2">
              <a:buNone/>
              <a:defRPr>
                <a:solidFill>
                  <a:schemeClr val="accent1"/>
                </a:solidFill>
              </a:defRPr>
            </a:lvl3pPr>
            <a:lvl4pPr lvl="3">
              <a:buNone/>
              <a:defRPr>
                <a:solidFill>
                  <a:schemeClr val="accent1"/>
                </a:solidFill>
              </a:defRPr>
            </a:lvl4pPr>
            <a:lvl5pPr lvl="4">
              <a:buNone/>
              <a:defRPr>
                <a:solidFill>
                  <a:schemeClr val="accent1"/>
                </a:solidFill>
              </a:defRPr>
            </a:lvl5pPr>
            <a:lvl6pPr lvl="5">
              <a:buNone/>
              <a:defRPr>
                <a:solidFill>
                  <a:schemeClr val="accent1"/>
                </a:solidFill>
              </a:defRPr>
            </a:lvl6pPr>
            <a:lvl7pPr lvl="6">
              <a:buNone/>
              <a:defRPr>
                <a:solidFill>
                  <a:schemeClr val="accent1"/>
                </a:solidFill>
              </a:defRPr>
            </a:lvl7pPr>
            <a:lvl8pPr lvl="7">
              <a:buNone/>
              <a:defRPr>
                <a:solidFill>
                  <a:schemeClr val="accent1"/>
                </a:solidFill>
              </a:defRPr>
            </a:lvl8pPr>
            <a:lvl9pPr lvl="8">
              <a:buNone/>
              <a:defRPr>
                <a:solidFill>
                  <a:schemeClr val="accen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4"/>
          <p:cNvSpPr/>
          <p:nvPr/>
        </p:nvSpPr>
        <p:spPr>
          <a:xfrm>
            <a:off x="0" y="5045700"/>
            <a:ext cx="9144000" cy="9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" name="Google Shape;21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613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4"/>
          <p:cNvSpPr txBox="1">
            <a:spLocks noGrp="1"/>
          </p:cNvSpPr>
          <p:nvPr>
            <p:ph type="body" idx="1"/>
          </p:nvPr>
        </p:nvSpPr>
        <p:spPr>
          <a:xfrm>
            <a:off x="311700" y="1171600"/>
            <a:ext cx="8520600" cy="3397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23" name="Google Shape;23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613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5"/>
          <p:cNvSpPr txBox="1">
            <a:spLocks noGrp="1"/>
          </p:cNvSpPr>
          <p:nvPr>
            <p:ph type="body" idx="1"/>
          </p:nvPr>
        </p:nvSpPr>
        <p:spPr>
          <a:xfrm>
            <a:off x="311700" y="1171675"/>
            <a:ext cx="3999900" cy="3397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7" name="Google Shape;27;p5"/>
          <p:cNvSpPr txBox="1">
            <a:spLocks noGrp="1"/>
          </p:cNvSpPr>
          <p:nvPr>
            <p:ph type="body" idx="2"/>
          </p:nvPr>
        </p:nvSpPr>
        <p:spPr>
          <a:xfrm>
            <a:off x="4832400" y="1171675"/>
            <a:ext cx="3999900" cy="3397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8" name="Google Shape;28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613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4" name="Google Shape;34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5" name="Google Shape;35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bg>
      <p:bgPr>
        <a:solidFill>
          <a:schemeClr val="lt2"/>
        </a:solidFill>
        <a:effectLst/>
      </p:bgPr>
    </p:bg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8"/>
          <p:cNvSpPr txBox="1">
            <a:spLocks noGrp="1"/>
          </p:cNvSpPr>
          <p:nvPr>
            <p:ph type="title"/>
          </p:nvPr>
        </p:nvSpPr>
        <p:spPr>
          <a:xfrm>
            <a:off x="490250" y="526350"/>
            <a:ext cx="56040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400"/>
              <a:buNone/>
              <a:defRPr sz="5400">
                <a:solidFill>
                  <a:schemeClr val="accen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400"/>
              <a:buNone/>
              <a:defRPr sz="5400">
                <a:solidFill>
                  <a:schemeClr val="accen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400"/>
              <a:buNone/>
              <a:defRPr sz="5400">
                <a:solidFill>
                  <a:schemeClr val="accen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400"/>
              <a:buNone/>
              <a:defRPr sz="5400">
                <a:solidFill>
                  <a:schemeClr val="accen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400"/>
              <a:buNone/>
              <a:defRPr sz="5400">
                <a:solidFill>
                  <a:schemeClr val="accen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400"/>
              <a:buNone/>
              <a:defRPr sz="5400">
                <a:solidFill>
                  <a:schemeClr val="accen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400"/>
              <a:buNone/>
              <a:defRPr sz="5400">
                <a:solidFill>
                  <a:schemeClr val="accen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400"/>
              <a:buNone/>
              <a:defRPr sz="5400">
                <a:solidFill>
                  <a:schemeClr val="accen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400"/>
              <a:buNone/>
              <a:defRPr sz="5400">
                <a:solidFill>
                  <a:schemeClr val="accent1"/>
                </a:solidFill>
              </a:defRPr>
            </a:lvl9pPr>
          </a:lstStyle>
          <a:p>
            <a:endParaRPr/>
          </a:p>
        </p:txBody>
      </p:sp>
      <p:sp>
        <p:nvSpPr>
          <p:cNvPr id="38" name="Google Shape;38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chemeClr val="accent1"/>
                </a:solidFill>
              </a:defRPr>
            </a:lvl1pPr>
            <a:lvl2pPr lvl="1">
              <a:buNone/>
              <a:defRPr>
                <a:solidFill>
                  <a:schemeClr val="accent1"/>
                </a:solidFill>
              </a:defRPr>
            </a:lvl2pPr>
            <a:lvl3pPr lvl="2">
              <a:buNone/>
              <a:defRPr>
                <a:solidFill>
                  <a:schemeClr val="accent1"/>
                </a:solidFill>
              </a:defRPr>
            </a:lvl3pPr>
            <a:lvl4pPr lvl="3">
              <a:buNone/>
              <a:defRPr>
                <a:solidFill>
                  <a:schemeClr val="accent1"/>
                </a:solidFill>
              </a:defRPr>
            </a:lvl4pPr>
            <a:lvl5pPr lvl="4">
              <a:buNone/>
              <a:defRPr>
                <a:solidFill>
                  <a:schemeClr val="accent1"/>
                </a:solidFill>
              </a:defRPr>
            </a:lvl5pPr>
            <a:lvl6pPr lvl="5">
              <a:buNone/>
              <a:defRPr>
                <a:solidFill>
                  <a:schemeClr val="accent1"/>
                </a:solidFill>
              </a:defRPr>
            </a:lvl6pPr>
            <a:lvl7pPr lvl="6">
              <a:buNone/>
              <a:defRPr>
                <a:solidFill>
                  <a:schemeClr val="accent1"/>
                </a:solidFill>
              </a:defRPr>
            </a:lvl7pPr>
            <a:lvl8pPr lvl="7">
              <a:buNone/>
              <a:defRPr>
                <a:solidFill>
                  <a:schemeClr val="accent1"/>
                </a:solidFill>
              </a:defRPr>
            </a:lvl8pPr>
            <a:lvl9pPr lvl="8">
              <a:buNone/>
              <a:defRPr>
                <a:solidFill>
                  <a:schemeClr val="accen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9"/>
          <p:cNvSpPr/>
          <p:nvPr/>
        </p:nvSpPr>
        <p:spPr>
          <a:xfrm>
            <a:off x="4572000" y="-25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cxnSp>
        <p:nvCxnSpPr>
          <p:cNvPr id="41" name="Google Shape;41;p9"/>
          <p:cNvCxnSpPr/>
          <p:nvPr/>
        </p:nvCxnSpPr>
        <p:spPr>
          <a:xfrm>
            <a:off x="5029675" y="4495500"/>
            <a:ext cx="686400" cy="0"/>
          </a:xfrm>
          <a:prstGeom prst="straightConnector1">
            <a:avLst/>
          </a:prstGeom>
          <a:noFill/>
          <a:ln w="19050" cap="flat" cmpd="sng">
            <a:solidFill>
              <a:schemeClr val="lt2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42" name="Google Shape;42;p9"/>
          <p:cNvSpPr txBox="1">
            <a:spLocks noGrp="1"/>
          </p:cNvSpPr>
          <p:nvPr>
            <p:ph type="title"/>
          </p:nvPr>
        </p:nvSpPr>
        <p:spPr>
          <a:xfrm>
            <a:off x="265500" y="1382350"/>
            <a:ext cx="4045200" cy="1333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 sz="4200">
                <a:solidFill>
                  <a:schemeClr val="lt2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 sz="4200">
                <a:solidFill>
                  <a:schemeClr val="lt2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 sz="4200">
                <a:solidFill>
                  <a:schemeClr val="lt2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 sz="4200">
                <a:solidFill>
                  <a:schemeClr val="lt2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 sz="4200">
                <a:solidFill>
                  <a:schemeClr val="lt2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 sz="4200">
                <a:solidFill>
                  <a:schemeClr val="lt2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 sz="4200">
                <a:solidFill>
                  <a:schemeClr val="lt2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 sz="4200">
                <a:solidFill>
                  <a:schemeClr val="lt2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 sz="4200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43" name="Google Shape;43;p9"/>
          <p:cNvSpPr txBox="1">
            <a:spLocks noGrp="1"/>
          </p:cNvSpPr>
          <p:nvPr>
            <p:ph type="subTitle" idx="1"/>
          </p:nvPr>
        </p:nvSpPr>
        <p:spPr>
          <a:xfrm>
            <a:off x="265500" y="2769001"/>
            <a:ext cx="4045200" cy="1345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44" name="Google Shape;44;p9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Char char="●"/>
              <a:defRPr>
                <a:solidFill>
                  <a:schemeClr val="accent1"/>
                </a:solidFill>
              </a:defRPr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</a:defRPr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</a:defRPr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●"/>
              <a:defRPr>
                <a:solidFill>
                  <a:schemeClr val="accent1"/>
                </a:solidFill>
              </a:defRPr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</a:defRPr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</a:defRPr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●"/>
              <a:defRPr>
                <a:solidFill>
                  <a:schemeClr val="accent1"/>
                </a:solidFill>
              </a:defRPr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</a:defRPr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</a:defRPr>
            </a:lvl9pPr>
          </a:lstStyle>
          <a:p>
            <a:endParaRPr/>
          </a:p>
        </p:txBody>
      </p:sp>
      <p:sp>
        <p:nvSpPr>
          <p:cNvPr id="45" name="Google Shape;45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chemeClr val="accent1"/>
                </a:solidFill>
              </a:defRPr>
            </a:lvl1pPr>
            <a:lvl2pPr lvl="1">
              <a:buNone/>
              <a:defRPr>
                <a:solidFill>
                  <a:schemeClr val="accent1"/>
                </a:solidFill>
              </a:defRPr>
            </a:lvl2pPr>
            <a:lvl3pPr lvl="2">
              <a:buNone/>
              <a:defRPr>
                <a:solidFill>
                  <a:schemeClr val="accent1"/>
                </a:solidFill>
              </a:defRPr>
            </a:lvl3pPr>
            <a:lvl4pPr lvl="3">
              <a:buNone/>
              <a:defRPr>
                <a:solidFill>
                  <a:schemeClr val="accent1"/>
                </a:solidFill>
              </a:defRPr>
            </a:lvl4pPr>
            <a:lvl5pPr lvl="4">
              <a:buNone/>
              <a:defRPr>
                <a:solidFill>
                  <a:schemeClr val="accent1"/>
                </a:solidFill>
              </a:defRPr>
            </a:lvl5pPr>
            <a:lvl6pPr lvl="5">
              <a:buNone/>
              <a:defRPr>
                <a:solidFill>
                  <a:schemeClr val="accent1"/>
                </a:solidFill>
              </a:defRPr>
            </a:lvl6pPr>
            <a:lvl7pPr lvl="6">
              <a:buNone/>
              <a:defRPr>
                <a:solidFill>
                  <a:schemeClr val="accent1"/>
                </a:solidFill>
              </a:defRPr>
            </a:lvl7pPr>
            <a:lvl8pPr lvl="7">
              <a:buNone/>
              <a:defRPr>
                <a:solidFill>
                  <a:schemeClr val="accent1"/>
                </a:solidFill>
              </a:defRPr>
            </a:lvl8pPr>
            <a:lvl9pPr lvl="8">
              <a:buNone/>
              <a:defRPr>
                <a:solidFill>
                  <a:schemeClr val="accen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8" name="Google Shape;48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paperback">
    <p:bg>
      <p:bgPr>
        <a:solidFill>
          <a:schemeClr val="accen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61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ld Standard TT"/>
              <a:buNone/>
              <a:defRPr sz="3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ld Standard TT"/>
              <a:buNone/>
              <a:defRPr sz="3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ld Standard TT"/>
              <a:buNone/>
              <a:defRPr sz="3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ld Standard TT"/>
              <a:buNone/>
              <a:defRPr sz="3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ld Standard TT"/>
              <a:buNone/>
              <a:defRPr sz="3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ld Standard TT"/>
              <a:buNone/>
              <a:defRPr sz="3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ld Standard TT"/>
              <a:buNone/>
              <a:defRPr sz="3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ld Standard TT"/>
              <a:buNone/>
              <a:defRPr sz="3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ld Standard TT"/>
              <a:buNone/>
              <a:defRPr sz="3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71600"/>
            <a:ext cx="8520600" cy="339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Old Standard TT"/>
              <a:buChar char="●"/>
              <a:defRPr sz="18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ld Standard TT"/>
              <a:buChar char="○"/>
              <a:defRPr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ld Standard TT"/>
              <a:buChar char="■"/>
              <a:defRPr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ld Standard TT"/>
              <a:buChar char="●"/>
              <a:defRPr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ld Standard TT"/>
              <a:buChar char="○"/>
              <a:defRPr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ld Standard TT"/>
              <a:buChar char="■"/>
              <a:defRPr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ld Standard TT"/>
              <a:buChar char="●"/>
              <a:defRPr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ld Standard TT"/>
              <a:buChar char="○"/>
              <a:defRPr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400"/>
              <a:buFont typeface="Old Standard TT"/>
              <a:buChar char="■"/>
              <a:defRPr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1pPr>
            <a:lvl2pPr lvl="1" algn="r">
              <a:buNone/>
              <a:defRPr sz="1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2pPr>
            <a:lvl3pPr lvl="2" algn="r">
              <a:buNone/>
              <a:defRPr sz="1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3pPr>
            <a:lvl4pPr lvl="3" algn="r">
              <a:buNone/>
              <a:defRPr sz="1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4pPr>
            <a:lvl5pPr lvl="4" algn="r">
              <a:buNone/>
              <a:defRPr sz="1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5pPr>
            <a:lvl6pPr lvl="5" algn="r">
              <a:buNone/>
              <a:defRPr sz="1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6pPr>
            <a:lvl7pPr lvl="6" algn="r">
              <a:buNone/>
              <a:defRPr sz="1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7pPr>
            <a:lvl8pPr lvl="7" algn="r">
              <a:buNone/>
              <a:defRPr sz="1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8pPr>
            <a:lvl9pPr lvl="8" algn="r">
              <a:buNone/>
              <a:defRPr sz="1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3"/>
          <p:cNvSpPr txBox="1">
            <a:spLocks noGrp="1"/>
          </p:cNvSpPr>
          <p:nvPr>
            <p:ph type="ctrTitle"/>
          </p:nvPr>
        </p:nvSpPr>
        <p:spPr>
          <a:xfrm>
            <a:off x="512700" y="1893300"/>
            <a:ext cx="8118600" cy="1522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 dirty="0"/>
              <a:t>Understanding Universal Coverage: </a:t>
            </a:r>
            <a:endParaRPr sz="3000" dirty="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 dirty="0"/>
              <a:t>An Overview of Universal Health Care &amp; Studies of Real-World Implementations</a:t>
            </a:r>
            <a:endParaRPr sz="3000" dirty="0"/>
          </a:p>
        </p:txBody>
      </p:sp>
      <p:sp>
        <p:nvSpPr>
          <p:cNvPr id="60" name="Google Shape;60;p13"/>
          <p:cNvSpPr txBox="1">
            <a:spLocks noGrp="1"/>
          </p:cNvSpPr>
          <p:nvPr>
            <p:ph type="subTitle" idx="1"/>
          </p:nvPr>
        </p:nvSpPr>
        <p:spPr>
          <a:xfrm>
            <a:off x="512700" y="3840639"/>
            <a:ext cx="8118600" cy="787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Amanda Dombroski</a:t>
            </a:r>
            <a:endParaRPr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1 May 2020</a:t>
            </a:r>
            <a:endParaRPr/>
          </a:p>
        </p:txBody>
      </p:sp>
      <p:sp>
        <p:nvSpPr>
          <p:cNvPr id="61" name="Google Shape;61;p13"/>
          <p:cNvSpPr txBox="1"/>
          <p:nvPr/>
        </p:nvSpPr>
        <p:spPr>
          <a:xfrm>
            <a:off x="-150" y="8350"/>
            <a:ext cx="9144000" cy="1714500"/>
          </a:xfrm>
          <a:prstGeom prst="rect">
            <a:avLst/>
          </a:prstGeom>
          <a:solidFill>
            <a:srgbClr val="674EA7"/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Old Standard TT"/>
              <a:ea typeface="Old Standard TT"/>
              <a:cs typeface="Old Standard TT"/>
              <a:sym typeface="Old Standard TT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4"/>
          <p:cNvSpPr txBox="1">
            <a:spLocks noGrp="1"/>
          </p:cNvSpPr>
          <p:nvPr>
            <p:ph type="subTitle" idx="1"/>
          </p:nvPr>
        </p:nvSpPr>
        <p:spPr>
          <a:xfrm>
            <a:off x="284250" y="1570200"/>
            <a:ext cx="4072500" cy="2003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What is universal health care coverage, how is it implemented, and what can be gleaned through analysis of real-world case studies?</a:t>
            </a:r>
            <a:endParaRPr/>
          </a:p>
        </p:txBody>
      </p:sp>
      <p:sp>
        <p:nvSpPr>
          <p:cNvPr id="67" name="Google Shape;67;p14"/>
          <p:cNvSpPr txBox="1">
            <a:spLocks noGrp="1"/>
          </p:cNvSpPr>
          <p:nvPr>
            <p:ph type="body" idx="2"/>
          </p:nvPr>
        </p:nvSpPr>
        <p:spPr>
          <a:xfrm>
            <a:off x="4939500" y="372475"/>
            <a:ext cx="3837000" cy="4046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Significance</a:t>
            </a:r>
            <a:endParaRPr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Dispel the confusion and misunderstandings surrounding the idea of universal health care coverage</a:t>
            </a:r>
            <a:endParaRPr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Glean better understanding of universal health care and how the methods are best suited to the citizenry being served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Hypothesis </a:t>
            </a:r>
            <a:endParaRPr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Universal health care coverage can be found in a variety of shapes and size, as its overarching purpose is to provide accessible, efficient, and equitable health care coverage to the population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74EA7"/>
        </a:solidFill>
        <a:effectLst/>
      </p:bgPr>
    </p:bg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5"/>
          <p:cNvSpPr txBox="1">
            <a:spLocks noGrp="1"/>
          </p:cNvSpPr>
          <p:nvPr>
            <p:ph type="title"/>
          </p:nvPr>
        </p:nvSpPr>
        <p:spPr>
          <a:xfrm>
            <a:off x="490250" y="526350"/>
            <a:ext cx="8289900" cy="789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/>
              <a:t>Analytic Framework</a:t>
            </a:r>
            <a:endParaRPr sz="3600"/>
          </a:p>
        </p:txBody>
      </p:sp>
      <p:pic>
        <p:nvPicPr>
          <p:cNvPr id="73" name="Google Shape;73;p15"/>
          <p:cNvPicPr preferRelativeResize="0"/>
          <p:nvPr/>
        </p:nvPicPr>
        <p:blipFill rotWithShape="1">
          <a:blip r:embed="rId3">
            <a:alphaModFix/>
          </a:blip>
          <a:srcRect t="2667" b="2724"/>
          <a:stretch/>
        </p:blipFill>
        <p:spPr>
          <a:xfrm>
            <a:off x="939700" y="1430700"/>
            <a:ext cx="7264599" cy="29523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6"/>
          <p:cNvSpPr txBox="1">
            <a:spLocks noGrp="1"/>
          </p:cNvSpPr>
          <p:nvPr>
            <p:ph type="title"/>
          </p:nvPr>
        </p:nvSpPr>
        <p:spPr>
          <a:xfrm>
            <a:off x="311700" y="324448"/>
            <a:ext cx="8520600" cy="613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Method</a:t>
            </a:r>
            <a:endParaRPr/>
          </a:p>
        </p:txBody>
      </p:sp>
      <p:sp>
        <p:nvSpPr>
          <p:cNvPr id="79" name="Google Shape;79;p16"/>
          <p:cNvSpPr txBox="1">
            <a:spLocks noGrp="1"/>
          </p:cNvSpPr>
          <p:nvPr>
            <p:ph type="body" idx="2"/>
          </p:nvPr>
        </p:nvSpPr>
        <p:spPr>
          <a:xfrm>
            <a:off x="4832400" y="937648"/>
            <a:ext cx="3999900" cy="3770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b="1" dirty="0"/>
              <a:t>Phase I</a:t>
            </a:r>
            <a:endParaRPr b="1" dirty="0"/>
          </a:p>
          <a:p>
            <a:pPr marL="457200" lvl="0" indent="-31750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AutoNum type="arabicPeriod"/>
            </a:pPr>
            <a:r>
              <a:rPr lang="en" dirty="0"/>
              <a:t>Literature review explains what universal coverage is and discusses three models identified by scholars </a:t>
            </a:r>
            <a:endParaRPr dirty="0"/>
          </a:p>
          <a:p>
            <a:pPr marL="457200" lvl="0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AutoNum type="arabicPeriod"/>
            </a:pPr>
            <a:r>
              <a:rPr lang="en" dirty="0"/>
              <a:t>Evaluation of universal health care coverage models on grounds of accessibility, efficiency, and equity </a:t>
            </a:r>
            <a:endParaRPr dirty="0"/>
          </a:p>
          <a:p>
            <a:pPr marL="457200" lvl="0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AutoNum type="arabicPeriod"/>
            </a:pPr>
            <a:r>
              <a:rPr lang="en" dirty="0"/>
              <a:t>Identified countries where the models were developed </a:t>
            </a:r>
            <a:r>
              <a:rPr lang="mr-IN" dirty="0" smtClean="0"/>
              <a:t>–</a:t>
            </a:r>
            <a:r>
              <a:rPr lang="en" dirty="0" smtClean="0"/>
              <a:t> U</a:t>
            </a:r>
            <a:r>
              <a:rPr lang="en-US" dirty="0" smtClean="0"/>
              <a:t>K</a:t>
            </a:r>
            <a:r>
              <a:rPr lang="en" dirty="0" smtClean="0"/>
              <a:t>, </a:t>
            </a:r>
            <a:r>
              <a:rPr lang="en" dirty="0"/>
              <a:t>Germany, Canada </a:t>
            </a:r>
            <a:endParaRPr dirty="0"/>
          </a:p>
          <a:p>
            <a:pPr marL="457200" lvl="0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AutoNum type="arabicPeriod"/>
            </a:pPr>
            <a:r>
              <a:rPr lang="en" dirty="0"/>
              <a:t>Contextualization of variables - accessibility, efficiency, equity </a:t>
            </a:r>
            <a:endParaRPr dirty="0"/>
          </a:p>
          <a:p>
            <a:pPr marL="457200" lvl="0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AutoNum type="arabicPeriod"/>
            </a:pPr>
            <a:r>
              <a:rPr lang="en" dirty="0"/>
              <a:t>General questions of each case</a:t>
            </a: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</a:pPr>
            <a:r>
              <a:rPr lang="en" b="1" dirty="0"/>
              <a:t>Phase II</a:t>
            </a:r>
            <a:endParaRPr b="1" dirty="0"/>
          </a:p>
          <a:p>
            <a:pPr marL="457200" lvl="0" indent="-31750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AutoNum type="arabicPeriod"/>
            </a:pPr>
            <a:r>
              <a:rPr lang="en" dirty="0"/>
              <a:t>Cases studies of UK, Germany, and Canada</a:t>
            </a:r>
            <a:endParaRPr dirty="0"/>
          </a:p>
          <a:p>
            <a:pPr marL="457200" lvl="0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AutoNum type="arabicPeriod"/>
            </a:pPr>
            <a:r>
              <a:rPr lang="en" dirty="0"/>
              <a:t>Analysis</a:t>
            </a:r>
            <a:endParaRPr dirty="0"/>
          </a:p>
          <a:p>
            <a:pPr marL="457200" lvl="0" indent="0" algn="l" rtl="0">
              <a:spcBef>
                <a:spcPts val="1600"/>
              </a:spcBef>
              <a:spcAft>
                <a:spcPts val="0"/>
              </a:spcAft>
              <a:buNone/>
            </a:pPr>
            <a:endParaRPr dirty="0"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 dirty="0"/>
          </a:p>
        </p:txBody>
      </p:sp>
      <p:pic>
        <p:nvPicPr>
          <p:cNvPr id="80" name="Google Shape;80;p16"/>
          <p:cNvPicPr preferRelativeResize="0"/>
          <p:nvPr/>
        </p:nvPicPr>
        <p:blipFill rotWithShape="1">
          <a:blip r:embed="rId3">
            <a:alphaModFix/>
          </a:blip>
          <a:srcRect l="1891" t="2361" r="1611" b="1660"/>
          <a:stretch/>
        </p:blipFill>
        <p:spPr>
          <a:xfrm>
            <a:off x="346150" y="1115475"/>
            <a:ext cx="4120975" cy="36596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74EA7"/>
        </a:solidFill>
        <a:effectLst/>
      </p:bgPr>
    </p:bg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7"/>
          <p:cNvSpPr txBox="1">
            <a:spLocks noGrp="1"/>
          </p:cNvSpPr>
          <p:nvPr>
            <p:ph type="title"/>
          </p:nvPr>
        </p:nvSpPr>
        <p:spPr>
          <a:xfrm>
            <a:off x="427050" y="0"/>
            <a:ext cx="8289900" cy="789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/>
              <a:t>Findings</a:t>
            </a:r>
            <a:endParaRPr sz="3600"/>
          </a:p>
        </p:txBody>
      </p:sp>
      <p:pic>
        <p:nvPicPr>
          <p:cNvPr id="86" name="Google Shape;86;p17"/>
          <p:cNvPicPr preferRelativeResize="0"/>
          <p:nvPr/>
        </p:nvPicPr>
        <p:blipFill rotWithShape="1">
          <a:blip r:embed="rId3">
            <a:alphaModFix/>
          </a:blip>
          <a:srcRect l="1077" t="1363" r="1008" b="1217"/>
          <a:stretch/>
        </p:blipFill>
        <p:spPr>
          <a:xfrm>
            <a:off x="1112250" y="731050"/>
            <a:ext cx="6919500" cy="4143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8"/>
          <p:cNvSpPr txBox="1">
            <a:spLocks noGrp="1"/>
          </p:cNvSpPr>
          <p:nvPr>
            <p:ph type="title"/>
          </p:nvPr>
        </p:nvSpPr>
        <p:spPr>
          <a:xfrm>
            <a:off x="311700" y="285550"/>
            <a:ext cx="8520600" cy="613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Conclusions &amp; Implications</a:t>
            </a:r>
            <a:endParaRPr/>
          </a:p>
        </p:txBody>
      </p:sp>
      <p:sp>
        <p:nvSpPr>
          <p:cNvPr id="92" name="Google Shape;92;p18"/>
          <p:cNvSpPr txBox="1">
            <a:spLocks noGrp="1"/>
          </p:cNvSpPr>
          <p:nvPr>
            <p:ph type="body" idx="1"/>
          </p:nvPr>
        </p:nvSpPr>
        <p:spPr>
          <a:xfrm>
            <a:off x="311700" y="1058225"/>
            <a:ext cx="8520600" cy="3397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dirty="0"/>
              <a:t>Health care systems that work in one country will not necessary work in another </a:t>
            </a:r>
            <a:endParaRPr dirty="0"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dirty="0"/>
              <a:t>Generally, citizens seem relatively pleased with their country’s universal health care coverage </a:t>
            </a:r>
            <a:endParaRPr dirty="0"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 dirty="0"/>
              <a:t>Main complaint tends to be wait time</a:t>
            </a:r>
            <a:endParaRPr dirty="0"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dirty="0"/>
              <a:t>There are barriers to access in each case studied, whether they be geographic, financial, </a:t>
            </a:r>
            <a:r>
              <a:rPr lang="en-US" dirty="0" smtClean="0"/>
              <a:t>or </a:t>
            </a:r>
            <a:r>
              <a:rPr lang="en" dirty="0" smtClean="0"/>
              <a:t>cultural</a:t>
            </a:r>
            <a:endParaRPr dirty="0"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dirty="0"/>
              <a:t>Universality does not necessarily mean accessibility </a:t>
            </a:r>
            <a:endParaRPr dirty="0"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dirty="0"/>
              <a:t>Increased health care spending does not always correlate to overall success of the system</a:t>
            </a:r>
            <a:endParaRPr dirty="0"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dirty="0"/>
              <a:t>Universal health care does not equate to the government alone owning and regulating every aspect of health </a:t>
            </a:r>
            <a:endParaRPr dirty="0"/>
          </a:p>
        </p:txBody>
      </p:sp>
      <p:sp>
        <p:nvSpPr>
          <p:cNvPr id="2" name="TextBox 1"/>
          <p:cNvSpPr txBox="1"/>
          <p:nvPr/>
        </p:nvSpPr>
        <p:spPr>
          <a:xfrm>
            <a:off x="0" y="5015484"/>
            <a:ext cx="9144000" cy="128016"/>
          </a:xfrm>
          <a:prstGeom prst="rect">
            <a:avLst/>
          </a:prstGeom>
          <a:solidFill>
            <a:srgbClr val="674EA7"/>
          </a:solidFill>
        </p:spPr>
        <p:txBody>
          <a:bodyPr wrap="square" rtlCol="0">
            <a:spAutoFit/>
          </a:bodyPr>
          <a:lstStyle/>
          <a:p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aperback">
  <a:themeElements>
    <a:clrScheme name="Paperback">
      <a:dk1>
        <a:srgbClr val="000000"/>
      </a:dk1>
      <a:lt1>
        <a:srgbClr val="FFFFFF"/>
      </a:lt1>
      <a:dk2>
        <a:srgbClr val="00695C"/>
      </a:dk2>
      <a:lt2>
        <a:srgbClr val="26A69A"/>
      </a:lt2>
      <a:accent1>
        <a:srgbClr val="FFFBF0"/>
      </a:accent1>
      <a:accent2>
        <a:srgbClr val="B7B7B7"/>
      </a:accent2>
      <a:accent3>
        <a:srgbClr val="FB8C00"/>
      </a:accent3>
      <a:accent4>
        <a:srgbClr val="80CBC4"/>
      </a:accent4>
      <a:accent5>
        <a:srgbClr val="AF4345"/>
      </a:accent5>
      <a:accent6>
        <a:srgbClr val="F58F8F"/>
      </a:accent6>
      <a:hlink>
        <a:srgbClr val="AF4345"/>
      </a:hlink>
      <a:folHlink>
        <a:srgbClr val="AF4345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281</Words>
  <Application>Microsoft Macintosh PowerPoint</Application>
  <PresentationFormat>On-screen Show (16:9)</PresentationFormat>
  <Paragraphs>30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Old Standard TT</vt:lpstr>
      <vt:lpstr>Arial</vt:lpstr>
      <vt:lpstr>Paperback</vt:lpstr>
      <vt:lpstr>Understanding Universal Coverage:  An Overview of Universal Health Care &amp; Studies of Real-World Implementations</vt:lpstr>
      <vt:lpstr>PowerPoint Presentation</vt:lpstr>
      <vt:lpstr>Analytic Framework</vt:lpstr>
      <vt:lpstr>Method</vt:lpstr>
      <vt:lpstr>Findings</vt:lpstr>
      <vt:lpstr>Conclusions &amp; Implications</vt:lpstr>
    </vt:vector>
  </TitlesOfParts>
  <LinksUpToDate>false</LinksUpToDate>
  <SharedDoc>false</SharedDoc>
  <HyperlinksChanged>false</HyperlinksChanged>
  <AppVersion>15.0038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Understanding Universal Coverage:  An Overview of Universal Health Care &amp; Studies of Real-World Implementations</dc:title>
  <cp:lastModifiedBy>Amanda Dombroski</cp:lastModifiedBy>
  <cp:revision>1</cp:revision>
  <dcterms:modified xsi:type="dcterms:W3CDTF">2020-04-30T20:19:58Z</dcterms:modified>
</cp:coreProperties>
</file>