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0"/>
  </p:normalViewPr>
  <p:slideViewPr>
    <p:cSldViewPr snapToGrid="0" snapToObjects="1">
      <p:cViewPr varScale="1">
        <p:scale>
          <a:sx n="92" d="100"/>
          <a:sy n="92" d="100"/>
        </p:scale>
        <p:origin x="7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DDA51639-B2D6-4652-B8C3-1B4C224A7BAF}" type="datetimeFigureOut">
              <a:rPr lang="en-US" smtClean="0"/>
              <a:t>4/30/20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385993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4/30/20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981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4/30/20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718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4/30/20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51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C44961B7-6B89-48AB-966F-622E2788EECC}" type="datetimeFigureOut">
              <a:rPr lang="en-US" smtClean="0"/>
              <a:t>4/30/20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3772225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4/30/20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9516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4/30/20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5837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4/30/20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49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4/30/20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308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smtClean="0"/>
              <a:t>4/30/20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671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AB334A90-EB03-42F3-8859-2C2B2724C058}" type="datetimeFigureOut">
              <a:rPr lang="en-US" smtClean="0"/>
              <a:t>4/30/20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54226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smtClean="0"/>
              <a:t>4/30/20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smtClean="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12512834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962" y="2410690"/>
            <a:ext cx="8205747" cy="1841881"/>
          </a:xfrm>
        </p:spPr>
        <p:txBody>
          <a:bodyPr/>
          <a:lstStyle/>
          <a:p>
            <a:r>
              <a:rPr lang="en-US" sz="5400" dirty="0" smtClean="0"/>
              <a:t>Democratization in The Post-soviet space: A case study of Georgia and Ukraine</a:t>
            </a:r>
            <a:endParaRPr lang="en-US" sz="5400" dirty="0"/>
          </a:p>
        </p:txBody>
      </p:sp>
      <p:sp>
        <p:nvSpPr>
          <p:cNvPr id="3" name="Subtitle 2"/>
          <p:cNvSpPr>
            <a:spLocks noGrp="1"/>
          </p:cNvSpPr>
          <p:nvPr>
            <p:ph type="subTitle" idx="1"/>
          </p:nvPr>
        </p:nvSpPr>
        <p:spPr/>
        <p:txBody>
          <a:bodyPr/>
          <a:lstStyle/>
          <a:p>
            <a:r>
              <a:rPr lang="en-US" dirty="0" smtClean="0"/>
              <a:t>By: Serena Anton </a:t>
            </a:r>
            <a:endParaRPr lang="en-US" dirty="0"/>
          </a:p>
        </p:txBody>
      </p:sp>
    </p:spTree>
    <p:extLst>
      <p:ext uri="{BB962C8B-B14F-4D97-AF65-F5344CB8AC3E}">
        <p14:creationId xmlns:p14="http://schemas.microsoft.com/office/powerpoint/2010/main" val="1633200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 </a:t>
            </a:r>
            <a:endParaRPr lang="en-US" dirty="0"/>
          </a:p>
        </p:txBody>
      </p:sp>
      <p:sp>
        <p:nvSpPr>
          <p:cNvPr id="3" name="Content Placeholder 2"/>
          <p:cNvSpPr>
            <a:spLocks noGrp="1"/>
          </p:cNvSpPr>
          <p:nvPr>
            <p:ph idx="1"/>
          </p:nvPr>
        </p:nvSpPr>
        <p:spPr>
          <a:xfrm>
            <a:off x="1066800" y="2103120"/>
            <a:ext cx="4821382" cy="3931920"/>
          </a:xfrm>
        </p:spPr>
        <p:txBody>
          <a:bodyPr/>
          <a:lstStyle/>
          <a:p>
            <a:r>
              <a:rPr lang="en-US" dirty="0" smtClean="0"/>
              <a:t>In the early 21st century, a period of mass public protest, known as the Color Revolutions, arose across the Post-Soviet Region. </a:t>
            </a:r>
          </a:p>
          <a:p>
            <a:r>
              <a:rPr lang="en-US" dirty="0" smtClean="0"/>
              <a:t>Research Question: Why are there disproportionate levels of democracy across the Post-Soviet Space?</a:t>
            </a:r>
          </a:p>
          <a:p>
            <a:r>
              <a:rPr lang="en-US" dirty="0" smtClean="0"/>
              <a:t>Thesis: </a:t>
            </a:r>
            <a:r>
              <a:rPr lang="en-US" dirty="0"/>
              <a:t>Overall, domestic actors, specifically elites, play a major role in a state’s democratic transition but the analytic framework fails to account for foreign military involvement. This argument can be seen in the democratic transition processes of The Republic of Georgia and Ukraine. </a:t>
            </a:r>
          </a:p>
          <a:p>
            <a:endParaRPr lang="en-US" dirty="0" smtClean="0"/>
          </a:p>
          <a:p>
            <a:endParaRPr lang="en-US" dirty="0" smtClean="0"/>
          </a:p>
        </p:txBody>
      </p:sp>
      <p:pic>
        <p:nvPicPr>
          <p:cNvPr id="4" name="Picture 2" descr="ile:Color revolutions.svg - Wikimedia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4605" y="2313710"/>
            <a:ext cx="4830539" cy="3043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2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33489437"/>
              </p:ext>
            </p:extLst>
          </p:nvPr>
        </p:nvGraphicFramePr>
        <p:xfrm>
          <a:off x="401782" y="374074"/>
          <a:ext cx="11430000" cy="6157596"/>
        </p:xfrm>
        <a:graphic>
          <a:graphicData uri="http://schemas.openxmlformats.org/drawingml/2006/table">
            <a:tbl>
              <a:tblPr firstRow="1" bandRow="1">
                <a:tableStyleId>{5C22544A-7EE6-4342-B048-85BDC9FD1C3A}</a:tableStyleId>
              </a:tblPr>
              <a:tblGrid>
                <a:gridCol w="5346766"/>
                <a:gridCol w="6083234"/>
              </a:tblGrid>
              <a:tr h="790157">
                <a:tc>
                  <a:txBody>
                    <a:bodyPr/>
                    <a:lstStyle/>
                    <a:p>
                      <a:r>
                        <a:rPr lang="en-US" dirty="0" smtClean="0"/>
                        <a:t>Elite</a:t>
                      </a:r>
                      <a:r>
                        <a:rPr lang="en-US" baseline="0" dirty="0" smtClean="0"/>
                        <a:t> Theory </a:t>
                      </a:r>
                      <a:endParaRPr lang="en-US" dirty="0"/>
                    </a:p>
                  </a:txBody>
                  <a:tcPr/>
                </a:tc>
                <a:tc>
                  <a:txBody>
                    <a:bodyPr/>
                    <a:lstStyle/>
                    <a:p>
                      <a:r>
                        <a:rPr lang="en-US" dirty="0" smtClean="0"/>
                        <a:t>Democratic Transition Theory </a:t>
                      </a:r>
                      <a:endParaRPr lang="en-US" dirty="0"/>
                    </a:p>
                  </a:txBody>
                  <a:tcPr/>
                </a:tc>
              </a:tr>
              <a:tr h="149402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Definition: Power is concentrated and shared by a small group of people (the elites) and the masses do not have power (Lasswell 1950) </a:t>
                      </a:r>
                    </a:p>
                    <a:p>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Definition: Democratic consolidation theory is the challenge of securing and sustaining democracies against the threat of authoritarian regression (Schedler 1998). </a:t>
                      </a:r>
                    </a:p>
                    <a:p>
                      <a:endParaRPr lang="en-US" dirty="0"/>
                    </a:p>
                  </a:txBody>
                  <a:tcPr/>
                </a:tc>
              </a:tr>
              <a:tr h="125885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Variables: Formation of Government, Formation of Policy, Changing of the Mask</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c>
                  <a:txBody>
                    <a:bodyPr/>
                    <a:lstStyle/>
                    <a:p>
                      <a:r>
                        <a:rPr lang="en-US" dirty="0" smtClean="0"/>
                        <a:t>Variables:</a:t>
                      </a:r>
                      <a:r>
                        <a:rPr lang="en-US" baseline="0" dirty="0" smtClean="0"/>
                        <a:t> Civil Liberties, Political Party Prevalence, Socio-Economic Status</a:t>
                      </a:r>
                      <a:endParaRPr lang="en-US" dirty="0"/>
                    </a:p>
                  </a:txBody>
                  <a:tcPr/>
                </a:tc>
              </a:tr>
              <a:tr h="2614551">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Indicators: Number of Newly Elected Officials vs. Number of Previous Communist Officials, Number of Protected Industries, Individuals, and power in policy-making, and the Number of new elites created during transition period vs. number of elites whom stayed strong during the transition period. </a:t>
                      </a:r>
                    </a:p>
                    <a:p>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Indicators: </a:t>
                      </a:r>
                      <a:r>
                        <a:rPr lang="en-US" sz="1800" kern="1200" dirty="0" smtClean="0">
                          <a:solidFill>
                            <a:schemeClr val="tx1"/>
                          </a:solidFill>
                          <a:effectLst/>
                          <a:latin typeface="+mn-lt"/>
                          <a:ea typeface="+mn-ea"/>
                          <a:cs typeface="+mn-cs"/>
                        </a:rPr>
                        <a:t>Freedom House Ranking and Reports of Ballot Stuffing, Number of Popular Elections, Success of unbiased election conduct. Presence of Military, Process of choosing Judges, and the number of civilian led political parties</a:t>
                      </a:r>
                      <a:r>
                        <a:rPr lang="en-US" sz="1800" dirty="0" smtClean="0">
                          <a:effectLst/>
                        </a:rPr>
                        <a:t> </a:t>
                      </a:r>
                      <a:r>
                        <a:rPr lang="en-US" sz="1800" kern="1200" dirty="0" smtClean="0">
                          <a:solidFill>
                            <a:schemeClr val="tx1"/>
                          </a:solidFill>
                          <a:effectLst/>
                          <a:latin typeface="+mn-lt"/>
                          <a:ea typeface="+mn-ea"/>
                          <a:cs typeface="+mn-cs"/>
                        </a:rPr>
                        <a:t>Number of Welfare Programs and Success Rate of said Programs</a:t>
                      </a:r>
                      <a:r>
                        <a:rPr lang="en-US" sz="1800" dirty="0" smtClean="0">
                          <a:effectLst/>
                        </a:rPr>
                        <a:t> </a:t>
                      </a:r>
                      <a:r>
                        <a:rPr lang="en-US" sz="1800" kern="1200" dirty="0" smtClean="0">
                          <a:solidFill>
                            <a:schemeClr val="tx1"/>
                          </a:solidFill>
                          <a:effectLst/>
                          <a:latin typeface="+mn-lt"/>
                          <a:ea typeface="+mn-ea"/>
                          <a:cs typeface="+mn-cs"/>
                        </a:rPr>
                        <a:t>The Corruption Index and the rates of Income Inequality within the state. </a:t>
                      </a:r>
                      <a:endParaRPr lang="en-US" sz="1800" dirty="0" smtClean="0"/>
                    </a:p>
                    <a:p>
                      <a:endParaRPr lang="en-US" dirty="0"/>
                    </a:p>
                  </a:txBody>
                  <a:tcPr/>
                </a:tc>
              </a:tr>
            </a:tbl>
          </a:graphicData>
        </a:graphic>
      </p:graphicFrame>
    </p:spTree>
    <p:extLst>
      <p:ext uri="{BB962C8B-B14F-4D97-AF65-F5344CB8AC3E}">
        <p14:creationId xmlns:p14="http://schemas.microsoft.com/office/powerpoint/2010/main" val="760062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1066800" y="2103120"/>
            <a:ext cx="4710545" cy="3931920"/>
          </a:xfrm>
        </p:spPr>
        <p:txBody>
          <a:bodyPr>
            <a:normAutofit fontScale="92500" lnSpcReduction="20000"/>
          </a:bodyPr>
          <a:lstStyle/>
          <a:p>
            <a:r>
              <a:rPr lang="en-US" dirty="0"/>
              <a:t>Structured and Focused Comparison </a:t>
            </a:r>
            <a:r>
              <a:rPr lang="en-US" dirty="0" smtClean="0"/>
              <a:t>Approach</a:t>
            </a:r>
          </a:p>
          <a:p>
            <a:pPr lvl="1"/>
            <a:r>
              <a:rPr lang="en-US" dirty="0" smtClean="0"/>
              <a:t>This method allows for intensive study concerning a few number of cases which can yield important details concerning important foreign and public policy (Kachuyevski 2018). </a:t>
            </a:r>
            <a:endParaRPr lang="en-US" dirty="0"/>
          </a:p>
          <a:p>
            <a:r>
              <a:rPr lang="en-US" dirty="0"/>
              <a:t>Questions to be asked of each case: </a:t>
            </a:r>
          </a:p>
          <a:p>
            <a:pPr lvl="1"/>
            <a:r>
              <a:rPr lang="en-US" dirty="0"/>
              <a:t>What is the style of governance?</a:t>
            </a:r>
          </a:p>
          <a:p>
            <a:pPr lvl="1"/>
            <a:r>
              <a:rPr lang="en-US" dirty="0"/>
              <a:t>Are there new or old elites? </a:t>
            </a:r>
          </a:p>
          <a:p>
            <a:pPr lvl="1"/>
            <a:r>
              <a:rPr lang="en-US" dirty="0"/>
              <a:t>What is their freedom house score?</a:t>
            </a:r>
          </a:p>
          <a:p>
            <a:pPr lvl="1"/>
            <a:r>
              <a:rPr lang="en-US" dirty="0"/>
              <a:t>Is there free media?</a:t>
            </a:r>
          </a:p>
          <a:p>
            <a:pPr lvl="1"/>
            <a:r>
              <a:rPr lang="en-US" dirty="0"/>
              <a:t>Is there political party prevalence </a:t>
            </a:r>
          </a:p>
          <a:p>
            <a:pPr lvl="1"/>
            <a:r>
              <a:rPr lang="en-US" dirty="0"/>
              <a:t>What is the type of judiciary?</a:t>
            </a:r>
          </a:p>
          <a:p>
            <a:pPr lvl="1"/>
            <a:r>
              <a:rPr lang="en-US" dirty="0"/>
              <a:t>Are there minority rights?</a:t>
            </a:r>
          </a:p>
          <a:p>
            <a:pPr lvl="1"/>
            <a:r>
              <a:rPr lang="en-US" dirty="0"/>
              <a:t>Is there police brutality?</a:t>
            </a:r>
          </a:p>
          <a:p>
            <a:pPr lvl="1"/>
            <a:r>
              <a:rPr lang="en-US" dirty="0"/>
              <a:t>Is there corruption?</a:t>
            </a:r>
          </a:p>
          <a:p>
            <a:pPr lvl="1"/>
            <a:r>
              <a:rPr lang="en-US" dirty="0"/>
              <a:t>Is there poverty?</a:t>
            </a:r>
          </a:p>
          <a:p>
            <a:endParaRPr lang="en-US" dirty="0"/>
          </a:p>
        </p:txBody>
      </p:sp>
      <p:pic>
        <p:nvPicPr>
          <p:cNvPr id="4" name="Picture 2" descr="he Question Is What Happened to the Question Mark? - Proof That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210312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20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71180423"/>
              </p:ext>
            </p:extLst>
          </p:nvPr>
        </p:nvGraphicFramePr>
        <p:xfrm>
          <a:off x="249380" y="246925"/>
          <a:ext cx="11707092" cy="6375545"/>
        </p:xfrm>
        <a:graphic>
          <a:graphicData uri="http://schemas.openxmlformats.org/drawingml/2006/table">
            <a:tbl>
              <a:tblPr firstRow="1" bandRow="1">
                <a:tableStyleId>{5C22544A-7EE6-4342-B048-85BDC9FD1C3A}</a:tableStyleId>
              </a:tblPr>
              <a:tblGrid>
                <a:gridCol w="3902364"/>
                <a:gridCol w="3902364"/>
                <a:gridCol w="3902364"/>
              </a:tblGrid>
              <a:tr h="477273">
                <a:tc>
                  <a:txBody>
                    <a:bodyPr/>
                    <a:lstStyle/>
                    <a:p>
                      <a:r>
                        <a:rPr lang="en-US" dirty="0" smtClean="0"/>
                        <a:t>Variable</a:t>
                      </a:r>
                      <a:endParaRPr lang="en-US" dirty="0"/>
                    </a:p>
                  </a:txBody>
                  <a:tcPr/>
                </a:tc>
                <a:tc>
                  <a:txBody>
                    <a:bodyPr/>
                    <a:lstStyle/>
                    <a:p>
                      <a:r>
                        <a:rPr lang="en-US" dirty="0" smtClean="0"/>
                        <a:t>The Republic of Georgia</a:t>
                      </a:r>
                      <a:endParaRPr lang="en-US" dirty="0"/>
                    </a:p>
                  </a:txBody>
                  <a:tcPr/>
                </a:tc>
                <a:tc>
                  <a:txBody>
                    <a:bodyPr/>
                    <a:lstStyle/>
                    <a:p>
                      <a:r>
                        <a:rPr lang="en-US" dirty="0" smtClean="0"/>
                        <a:t>Ukraine</a:t>
                      </a:r>
                      <a:endParaRPr lang="en-US" dirty="0"/>
                    </a:p>
                  </a:txBody>
                  <a:tcPr/>
                </a:tc>
              </a:tr>
              <a:tr h="6482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Style of Governance</a:t>
                      </a:r>
                      <a:endParaRPr lang="en-US" sz="1800" dirty="0" smtClean="0">
                        <a:effectLst/>
                        <a:latin typeface="Calibri" charset="0"/>
                        <a:ea typeface="DengXian" charset="-122"/>
                        <a:cs typeface="Times New Roman"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Parliamentary Democratic Republic under a multi-party system </a:t>
                      </a:r>
                      <a:endParaRPr lang="en-US" sz="1800" dirty="0" smtClean="0">
                        <a:effectLst/>
                        <a:latin typeface="Calibri" charset="0"/>
                        <a:ea typeface="DengXian" charset="-122"/>
                        <a:cs typeface="Times New Roman"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Unitary Republic under a semi-presidential system</a:t>
                      </a:r>
                      <a:endParaRPr lang="en-US" sz="1800" dirty="0" smtClean="0">
                        <a:effectLst/>
                        <a:latin typeface="Calibri" charset="0"/>
                        <a:ea typeface="DengXian" charset="-122"/>
                        <a:cs typeface="Times New Roman" charset="0"/>
                      </a:endParaRPr>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rPr>
                        <a:t>New vs. Old Elites</a:t>
                      </a:r>
                      <a:endParaRPr lang="en-US" sz="1800" b="1" dirty="0" smtClean="0">
                        <a:effectLst/>
                        <a:latin typeface="Calibri" charset="0"/>
                        <a:ea typeface="DengXian" charset="-122"/>
                        <a:cs typeface="Times New Roman" charset="0"/>
                      </a:endParaRPr>
                    </a:p>
                  </a:txBody>
                  <a:tcPr/>
                </a:tc>
                <a:tc>
                  <a:txBody>
                    <a:bodyPr/>
                    <a:lstStyle/>
                    <a:p>
                      <a:r>
                        <a:rPr lang="en-US" dirty="0" smtClean="0"/>
                        <a:t>New</a:t>
                      </a:r>
                      <a:r>
                        <a:rPr lang="en-US" baseline="0" dirty="0" smtClean="0"/>
                        <a:t> Elites</a:t>
                      </a:r>
                      <a:endParaRPr lang="en-US" dirty="0"/>
                    </a:p>
                  </a:txBody>
                  <a:tcPr/>
                </a:tc>
                <a:tc>
                  <a:txBody>
                    <a:bodyPr/>
                    <a:lstStyle/>
                    <a:p>
                      <a:r>
                        <a:rPr lang="en-US" dirty="0" smtClean="0"/>
                        <a:t>Old Elites </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Elite Influence </a:t>
                      </a:r>
                      <a:endParaRPr lang="en-US" sz="1800" dirty="0" smtClean="0">
                        <a:effectLst/>
                        <a:latin typeface="Calibri" charset="0"/>
                        <a:ea typeface="DengXian" charset="-122"/>
                        <a:cs typeface="Times New Roman" charset="0"/>
                      </a:endParaRPr>
                    </a:p>
                  </a:txBody>
                  <a:tcPr/>
                </a:tc>
                <a:tc>
                  <a:txBody>
                    <a:bodyPr/>
                    <a:lstStyle/>
                    <a:p>
                      <a:r>
                        <a:rPr lang="en-US" dirty="0" smtClean="0"/>
                        <a:t>Large</a:t>
                      </a:r>
                      <a:r>
                        <a:rPr lang="en-US" baseline="0" dirty="0" smtClean="0"/>
                        <a:t> Amount of Elite Influence</a:t>
                      </a:r>
                      <a:endParaRPr lang="en-US" dirty="0"/>
                    </a:p>
                  </a:txBody>
                  <a:tcPr/>
                </a:tc>
                <a:tc>
                  <a:txBody>
                    <a:bodyPr/>
                    <a:lstStyle/>
                    <a:p>
                      <a:r>
                        <a:rPr lang="en-US" dirty="0" smtClean="0"/>
                        <a:t>Large</a:t>
                      </a:r>
                      <a:r>
                        <a:rPr lang="en-US" baseline="0" dirty="0" smtClean="0"/>
                        <a:t> Amount of Elite Influence</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Freedom House Score </a:t>
                      </a:r>
                      <a:endParaRPr lang="en-US" sz="1800" dirty="0" smtClean="0">
                        <a:effectLst/>
                        <a:latin typeface="Calibri" charset="0"/>
                        <a:ea typeface="DengXian" charset="-122"/>
                        <a:cs typeface="Times New Roman" charset="0"/>
                      </a:endParaRPr>
                    </a:p>
                  </a:txBody>
                  <a:tcPr/>
                </a:tc>
                <a:tc>
                  <a:txBody>
                    <a:bodyPr/>
                    <a:lstStyle/>
                    <a:p>
                      <a:r>
                        <a:rPr lang="en-US" dirty="0" smtClean="0"/>
                        <a:t>61</a:t>
                      </a:r>
                      <a:endParaRPr lang="en-US" dirty="0"/>
                    </a:p>
                  </a:txBody>
                  <a:tcPr/>
                </a:tc>
                <a:tc>
                  <a:txBody>
                    <a:bodyPr/>
                    <a:lstStyle/>
                    <a:p>
                      <a:r>
                        <a:rPr lang="en-US" dirty="0" smtClean="0"/>
                        <a:t>62</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Free Press</a:t>
                      </a:r>
                      <a:endParaRPr lang="en-US" sz="1800" dirty="0" smtClean="0">
                        <a:effectLst/>
                        <a:latin typeface="Calibri" charset="0"/>
                        <a:ea typeface="DengXian" charset="-122"/>
                        <a:cs typeface="Times New Roman" charset="0"/>
                      </a:endParaRPr>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Free and Fair Elections</a:t>
                      </a:r>
                      <a:endParaRPr lang="en-US" sz="1800" dirty="0" smtClean="0">
                        <a:effectLst/>
                        <a:latin typeface="Calibri" charset="0"/>
                        <a:ea typeface="DengXian" charset="-122"/>
                        <a:cs typeface="Times New Roman" charset="0"/>
                      </a:endParaRPr>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rPr>
                        <a:t>Political Party Prevalence</a:t>
                      </a:r>
                      <a:endParaRPr lang="en-US" sz="1800" b="1" dirty="0" smtClean="0">
                        <a:effectLst/>
                        <a:latin typeface="Calibri" charset="0"/>
                        <a:ea typeface="DengXian" charset="-122"/>
                        <a:cs typeface="Times New Roman" charset="0"/>
                      </a:endParaRPr>
                    </a:p>
                  </a:txBody>
                  <a:tcPr/>
                </a:tc>
                <a:tc>
                  <a:txBody>
                    <a:bodyPr/>
                    <a:lstStyle/>
                    <a:p>
                      <a:r>
                        <a:rPr lang="en-US" dirty="0" smtClean="0"/>
                        <a:t>No</a:t>
                      </a:r>
                      <a:endParaRPr lang="en-US" dirty="0"/>
                    </a:p>
                  </a:txBody>
                  <a:tcPr/>
                </a:tc>
                <a:tc>
                  <a:txBody>
                    <a:bodyPr/>
                    <a:lstStyle/>
                    <a:p>
                      <a:r>
                        <a:rPr lang="en-US" dirty="0" smtClean="0"/>
                        <a:t>Yes</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Type of Judiciary </a:t>
                      </a:r>
                      <a:endParaRPr lang="en-US" sz="1800" dirty="0" smtClean="0">
                        <a:effectLst/>
                        <a:latin typeface="Calibri" charset="0"/>
                        <a:ea typeface="DengXian" charset="-122"/>
                        <a:cs typeface="Times New Roman" charset="0"/>
                      </a:endParaRPr>
                    </a:p>
                  </a:txBody>
                  <a:tcPr/>
                </a:tc>
                <a:tc>
                  <a:txBody>
                    <a:bodyPr/>
                    <a:lstStyle/>
                    <a:p>
                      <a:r>
                        <a:rPr lang="en-US" dirty="0" smtClean="0"/>
                        <a:t>Dependent</a:t>
                      </a:r>
                      <a:endParaRPr lang="en-US" dirty="0"/>
                    </a:p>
                  </a:txBody>
                  <a:tcPr/>
                </a:tc>
                <a:tc>
                  <a:txBody>
                    <a:bodyPr/>
                    <a:lstStyle/>
                    <a:p>
                      <a:r>
                        <a:rPr lang="en-US" dirty="0" smtClean="0"/>
                        <a:t>Dependent</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Minority Rights </a:t>
                      </a:r>
                      <a:endParaRPr lang="en-US" sz="1800" dirty="0" smtClean="0">
                        <a:effectLst/>
                        <a:latin typeface="Calibri" charset="0"/>
                        <a:ea typeface="DengXian" charset="-122"/>
                        <a:cs typeface="Times New Roman" charset="0"/>
                      </a:endParaRPr>
                    </a:p>
                  </a:txBody>
                  <a:tcPr/>
                </a:tc>
                <a:tc>
                  <a:txBody>
                    <a:bodyPr/>
                    <a:lstStyle/>
                    <a:p>
                      <a:r>
                        <a:rPr lang="en-US" dirty="0" smtClean="0"/>
                        <a:t>Yes but there are issues</a:t>
                      </a:r>
                      <a:endParaRPr lang="en-US" dirty="0"/>
                    </a:p>
                  </a:txBody>
                  <a:tcPr/>
                </a:tc>
                <a:tc>
                  <a:txBody>
                    <a:bodyPr/>
                    <a:lstStyle/>
                    <a:p>
                      <a:r>
                        <a:rPr lang="en-US" dirty="0" smtClean="0"/>
                        <a:t>Yes but there</a:t>
                      </a:r>
                      <a:r>
                        <a:rPr lang="en-US" baseline="0" dirty="0" smtClean="0"/>
                        <a:t> are issues </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Police Brutality </a:t>
                      </a:r>
                      <a:endParaRPr lang="en-US" sz="1800" dirty="0" smtClean="0">
                        <a:effectLst/>
                        <a:latin typeface="Calibri" charset="0"/>
                        <a:ea typeface="DengXian" charset="-122"/>
                        <a:cs typeface="Times New Roman" charset="0"/>
                      </a:endParaRPr>
                    </a:p>
                  </a:txBody>
                  <a:tcPr/>
                </a:tc>
                <a:tc>
                  <a:txBody>
                    <a:bodyPr/>
                    <a:lstStyle/>
                    <a:p>
                      <a:r>
                        <a:rPr lang="en-US" dirty="0" smtClean="0"/>
                        <a:t>Yes</a:t>
                      </a:r>
                      <a:endParaRPr lang="en-US" dirty="0"/>
                    </a:p>
                  </a:txBody>
                  <a:tcPr/>
                </a:tc>
                <a:tc>
                  <a:txBody>
                    <a:bodyPr/>
                    <a:lstStyle/>
                    <a:p>
                      <a:r>
                        <a:rPr lang="en-US" dirty="0" smtClean="0"/>
                        <a:t>Yes but has gotten better</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rPr>
                        <a:t>Corruption</a:t>
                      </a:r>
                      <a:endParaRPr lang="en-US" sz="1800" b="1" dirty="0" smtClean="0">
                        <a:effectLst/>
                        <a:latin typeface="Calibri" charset="0"/>
                        <a:ea typeface="DengXian" charset="-122"/>
                        <a:cs typeface="Times New Roman" charset="0"/>
                      </a:endParaRPr>
                    </a:p>
                  </a:txBody>
                  <a:tcPr/>
                </a:tc>
                <a:tc>
                  <a:txBody>
                    <a:bodyPr/>
                    <a:lstStyle/>
                    <a:p>
                      <a:r>
                        <a:rPr lang="en-US" dirty="0" smtClean="0"/>
                        <a:t>Yes</a:t>
                      </a:r>
                      <a:r>
                        <a:rPr lang="en-US" baseline="0" dirty="0" smtClean="0"/>
                        <a:t> (High Corruption)</a:t>
                      </a:r>
                      <a:endParaRPr lang="en-US" dirty="0"/>
                    </a:p>
                  </a:txBody>
                  <a:tcPr/>
                </a:tc>
                <a:tc>
                  <a:txBody>
                    <a:bodyPr/>
                    <a:lstStyle/>
                    <a:p>
                      <a:r>
                        <a:rPr lang="en-US" dirty="0" smtClean="0"/>
                        <a:t>Yes </a:t>
                      </a:r>
                      <a:endParaRPr lang="en-US" dirty="0"/>
                    </a:p>
                  </a:txBody>
                  <a:tcPr/>
                </a:tc>
              </a:tr>
              <a:tr h="477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Poverty </a:t>
                      </a:r>
                      <a:endParaRPr lang="en-US" sz="1800" dirty="0" smtClean="0">
                        <a:effectLst/>
                        <a:latin typeface="Calibri" charset="0"/>
                        <a:ea typeface="DengXian" charset="-122"/>
                        <a:cs typeface="Times New Roman" charset="0"/>
                      </a:endParaRPr>
                    </a:p>
                  </a:txBody>
                  <a:tcPr/>
                </a:tc>
                <a:tc>
                  <a:txBody>
                    <a:bodyPr/>
                    <a:lstStyle/>
                    <a:p>
                      <a:r>
                        <a:rPr lang="en-US" dirty="0" smtClean="0"/>
                        <a:t>Large Amount of</a:t>
                      </a:r>
                      <a:r>
                        <a:rPr lang="en-US" baseline="0" dirty="0" smtClean="0"/>
                        <a:t> Poverty</a:t>
                      </a:r>
                      <a:endParaRPr lang="en-US" dirty="0"/>
                    </a:p>
                  </a:txBody>
                  <a:tcPr/>
                </a:tc>
                <a:tc>
                  <a:txBody>
                    <a:bodyPr/>
                    <a:lstStyle/>
                    <a:p>
                      <a:r>
                        <a:rPr lang="en-US" dirty="0" smtClean="0"/>
                        <a:t>Moderate Amount of Poverty</a:t>
                      </a:r>
                      <a:endParaRPr lang="en-US" dirty="0"/>
                    </a:p>
                  </a:txBody>
                  <a:tcPr/>
                </a:tc>
              </a:tr>
            </a:tbl>
          </a:graphicData>
        </a:graphic>
      </p:graphicFrame>
    </p:spTree>
    <p:extLst>
      <p:ext uri="{BB962C8B-B14F-4D97-AF65-F5344CB8AC3E}">
        <p14:creationId xmlns:p14="http://schemas.microsoft.com/office/powerpoint/2010/main" val="53785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a:t>
            </a:r>
            <a:endParaRPr lang="en-US" dirty="0"/>
          </a:p>
        </p:txBody>
      </p:sp>
      <p:sp>
        <p:nvSpPr>
          <p:cNvPr id="3" name="Content Placeholder 2"/>
          <p:cNvSpPr>
            <a:spLocks noGrp="1"/>
          </p:cNvSpPr>
          <p:nvPr>
            <p:ph idx="1"/>
          </p:nvPr>
        </p:nvSpPr>
        <p:spPr>
          <a:xfrm>
            <a:off x="1066800" y="2103120"/>
            <a:ext cx="4253345" cy="3931920"/>
          </a:xfrm>
        </p:spPr>
        <p:txBody>
          <a:bodyPr>
            <a:normAutofit lnSpcReduction="10000"/>
          </a:bodyPr>
          <a:lstStyle/>
          <a:p>
            <a:r>
              <a:rPr lang="en-US" dirty="0"/>
              <a:t>Elite theory and Democratic Consolidation theory do a great job explaining the behavior of domestic actors, particularly elites</a:t>
            </a:r>
            <a:r>
              <a:rPr lang="en-US" dirty="0" smtClean="0"/>
              <a:t>, and their role </a:t>
            </a:r>
            <a:r>
              <a:rPr lang="en-US" dirty="0"/>
              <a:t>during the democratization process of The Republic of Georgia and Ukraine. </a:t>
            </a:r>
          </a:p>
          <a:p>
            <a:r>
              <a:rPr lang="en-US" dirty="0"/>
              <a:t>But there needs to be more research concerning Russian military intervention and its affect on democratic consolidation within Ukraine and the Republic of Georgia </a:t>
            </a:r>
          </a:p>
          <a:p>
            <a:pPr lvl="1"/>
            <a:r>
              <a:rPr lang="en-US" dirty="0" smtClean="0"/>
              <a:t>Russian Forces </a:t>
            </a:r>
            <a:r>
              <a:rPr lang="en-US" dirty="0"/>
              <a:t>have compromised democratization, specifically the validity of elections. </a:t>
            </a:r>
          </a:p>
          <a:p>
            <a:endParaRPr lang="en-US" dirty="0"/>
          </a:p>
        </p:txBody>
      </p:sp>
      <p:pic>
        <p:nvPicPr>
          <p:cNvPr id="4" name="Picture 2" descr="onference “Ukraine and Georgia: way to de-occupation of it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0072" y="2103120"/>
            <a:ext cx="48768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673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Savon</Template>
  <TotalTime>107</TotalTime>
  <Words>574</Words>
  <Application>Microsoft Macintosh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DengXian</vt:lpstr>
      <vt:lpstr>Garamond</vt:lpstr>
      <vt:lpstr>Times New Roman</vt:lpstr>
      <vt:lpstr>Savon</vt:lpstr>
      <vt:lpstr>Democratization in The Post-soviet space: A case study of Georgia and Ukraine</vt:lpstr>
      <vt:lpstr>Background Information </vt:lpstr>
      <vt:lpstr>PowerPoint Presentation</vt:lpstr>
      <vt:lpstr>Methodology</vt:lpstr>
      <vt:lpstr>PowerPoint Presentation</vt:lpstr>
      <vt:lpstr>Findings </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Democratization in The Post-soviet space: A case study of Georgia and Ukraine</dc:title>
  <dc:creator>Sel Blunt</dc:creator>
  <cp:lastModifiedBy>Sel Blunt</cp:lastModifiedBy>
  <cp:revision>10</cp:revision>
  <dcterms:created xsi:type="dcterms:W3CDTF">2020-04-23T17:43:56Z</dcterms:created>
  <dcterms:modified xsi:type="dcterms:W3CDTF">2020-04-30T15:18:10Z</dcterms:modified>
</cp:coreProperties>
</file>