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46b1d72f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46b1d72f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46771b036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46771b03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46771b036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46771b036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4edcfa4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4edcfa4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46b1d72f4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46b1d72f4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46771b03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46771b03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46771b03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46771b03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46771b03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46771b03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46b1d72f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46b1d72f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46b1d72f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46b1d72f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46771b03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46771b03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46b1d72f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46b1d72f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146300"/>
            <a:ext cx="8520600" cy="249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FFFFF"/>
                </a:solidFill>
                <a:highlight>
                  <a:srgbClr val="222222"/>
                </a:highlight>
              </a:rPr>
              <a:t>Murdoch Murdoch: A Case Study of Threats to Ontological Security in Far Right Propaganda</a:t>
            </a:r>
            <a:r>
              <a:rPr lang="en" sz="3600">
                <a:solidFill>
                  <a:srgbClr val="222222"/>
                </a:solidFill>
                <a:highlight>
                  <a:srgbClr val="222222"/>
                </a:highlight>
              </a:rPr>
              <a:t> </a:t>
            </a:r>
            <a:endParaRPr sz="3600">
              <a:solidFill>
                <a:srgbClr val="222222"/>
              </a:solidFill>
              <a:highlight>
                <a:srgbClr val="22222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406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Julian Morein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Redefining “Racist”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MM</a:t>
            </a:r>
            <a:r>
              <a:rPr lang="en"/>
              <a:t> </a:t>
            </a:r>
            <a:r>
              <a:rPr lang="en"/>
              <a:t>redefines</a:t>
            </a:r>
            <a:r>
              <a:rPr lang="en"/>
              <a:t> “racist” to mean truthful and honest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truthful racist is then often paired against a dishonest and greedy </a:t>
            </a:r>
            <a:r>
              <a:rPr lang="en"/>
              <a:t>member</a:t>
            </a:r>
            <a:r>
              <a:rPr lang="en"/>
              <a:t> of ZOG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By repeatedly presenting conflict through this dichotomy </a:t>
            </a:r>
            <a:r>
              <a:rPr i="1" lang="en"/>
              <a:t>MM</a:t>
            </a:r>
            <a:r>
              <a:rPr lang="en"/>
              <a:t> further enregisters the two sides as holding unequal positions. One is loyal to the truth one is loyal to money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“It’s not about book sales, it’s about the truth” - Dr. Murdoch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191150" y="63300"/>
            <a:ext cx="3335100" cy="48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Findings: Redefining “Racist”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This data table shows key scenes in which a character identified as racist is pared directly against those in opposition  </a:t>
            </a:r>
            <a:endParaRPr sz="1400"/>
          </a:p>
        </p:txBody>
      </p:sp>
      <p:pic>
        <p:nvPicPr>
          <p:cNvPr id="120" name="Google Shape;120;p23"/>
          <p:cNvPicPr preferRelativeResize="0"/>
          <p:nvPr/>
        </p:nvPicPr>
        <p:blipFill rotWithShape="1">
          <a:blip r:embed="rId3">
            <a:alphaModFix/>
          </a:blip>
          <a:srcRect b="34567" l="11301" r="9834" t="8653"/>
          <a:stretch/>
        </p:blipFill>
        <p:spPr>
          <a:xfrm>
            <a:off x="3623685" y="-1"/>
            <a:ext cx="552032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and Cross Event I</a:t>
            </a:r>
            <a:r>
              <a:rPr lang="en"/>
              <a:t>nterpretations</a:t>
            </a:r>
            <a:r>
              <a:rPr lang="en"/>
              <a:t> </a:t>
            </a:r>
            <a:endParaRPr/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framing social and </a:t>
            </a:r>
            <a:r>
              <a:rPr lang="en"/>
              <a:t>political</a:t>
            </a:r>
            <a:r>
              <a:rPr lang="en"/>
              <a:t> change as destructive to white identity </a:t>
            </a:r>
            <a:r>
              <a:rPr i="1" lang="en"/>
              <a:t>MM</a:t>
            </a:r>
            <a:r>
              <a:rPr lang="en"/>
              <a:t>’s approach to radicalization fits into a </a:t>
            </a:r>
            <a:r>
              <a:rPr lang="en"/>
              <a:t>broader</a:t>
            </a:r>
            <a:r>
              <a:rPr lang="en"/>
              <a:t> pattern in far right media </a:t>
            </a:r>
            <a:r>
              <a:rPr lang="en"/>
              <a:t>including</a:t>
            </a:r>
            <a:r>
              <a:rPr lang="en"/>
              <a:t>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Presenting the other as a threat to white security (Wilson 2015, 110).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</a:t>
            </a:r>
            <a:r>
              <a:rPr lang="en"/>
              <a:t>euphemism and redefinition to create positive associations with horrific concepts (Griffin 2015, 40).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Framing themselves as agents of truth against dishonest mainstream news sources (Figenschou et al 2018, 1222; </a:t>
            </a:r>
            <a:r>
              <a:rPr lang="en"/>
              <a:t>Nygaard 2019).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1256025" y="1742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2"/>
                </a:solidFill>
              </a:rPr>
              <a:t>Any Questions? </a:t>
            </a:r>
            <a:endParaRPr sz="72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thesis will </a:t>
            </a:r>
            <a:r>
              <a:rPr lang="en"/>
              <a:t>analyze</a:t>
            </a:r>
            <a:r>
              <a:rPr lang="en"/>
              <a:t> how far right </a:t>
            </a:r>
            <a:r>
              <a:rPr lang="en"/>
              <a:t>propaganda attempts to radicalize viewers using the ethno-nationalist web series </a:t>
            </a:r>
            <a:r>
              <a:rPr i="1" lang="en"/>
              <a:t>Murdoch Murdoch (MM)</a:t>
            </a:r>
            <a:r>
              <a:rPr lang="en"/>
              <a:t> as a case study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series has been cited by groups like the SPLC as well as other visible figures within the far right as particularly powerful propaganda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By analyzing the visual and linguistic signs used in the series this thesis exams how </a:t>
            </a:r>
            <a:r>
              <a:rPr i="1" lang="en"/>
              <a:t>MM </a:t>
            </a:r>
            <a:r>
              <a:rPr lang="en"/>
              <a:t>targets viewer's ontological security by presenting social change as threatening to the viewer’s sense of self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key findings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en"/>
              <a:t>MM</a:t>
            </a:r>
            <a:r>
              <a:rPr lang="en"/>
              <a:t> frames white identity as synonymous both with national identity and familial identity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en"/>
              <a:t>MM</a:t>
            </a:r>
            <a:r>
              <a:rPr lang="en"/>
              <a:t> redefines the term “racist” to mean honest and scientific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223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3069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MM </a:t>
            </a:r>
            <a:r>
              <a:rPr lang="en"/>
              <a:t>follows three characters all named a variation of Murdoch (Murdoch, Dr. Murdoch, and Murdoch-chan)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series employs a crude South Park style animation aimed at a Millenial/Generation Z audience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Originally appearing on Youtube the series is now hosted on it’s own website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data set is specifically limited to a set of seven episodes called the Great Meme War that portray a protracted war narrative between Ethno-Nationalism and ZOG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5998" y="3105875"/>
            <a:ext cx="3618000" cy="203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244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Analytic Framework 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888425"/>
            <a:ext cx="8520600" cy="36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Ontological</a:t>
            </a:r>
            <a:r>
              <a:rPr lang="en"/>
              <a:t> Security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Ontology means the study of one’s sense of self </a:t>
            </a:r>
            <a:r>
              <a:rPr lang="en"/>
              <a:t>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Ontological Security holds that the nation-state is the key way citizens find a sense of self and security (Lacey 2019, 98)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Nation-states have, to some extent, unique histories and socio-economic conditions that provide </a:t>
            </a:r>
            <a:r>
              <a:rPr lang="en"/>
              <a:t>citizens</a:t>
            </a:r>
            <a:r>
              <a:rPr lang="en"/>
              <a:t>, </a:t>
            </a:r>
            <a:r>
              <a:rPr lang="en"/>
              <a:t>especially</a:t>
            </a:r>
            <a:r>
              <a:rPr lang="en"/>
              <a:t> the most advantaged, a sense of normalcy and security (Id)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Citizens also see protecting citizens as the duty of the nation-state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Far right </a:t>
            </a:r>
            <a:r>
              <a:rPr lang="en"/>
              <a:t>propaganda therefore seeks to challenge its audiences sense of self and therefore it’s security by presenting demographic or political changes as direct threats to security (Id)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211375" y="445025"/>
            <a:ext cx="887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Methodology:</a:t>
            </a:r>
            <a:r>
              <a:rPr lang="en"/>
              <a:t> Ethnographic </a:t>
            </a:r>
            <a:r>
              <a:rPr lang="en"/>
              <a:t>Critical Discourse Analysis </a:t>
            </a:r>
            <a:r>
              <a:rPr lang="en"/>
              <a:t> 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Method developed by Stanton </a:t>
            </a:r>
            <a:r>
              <a:rPr lang="en"/>
              <a:t>Wortham</a:t>
            </a:r>
            <a:r>
              <a:rPr lang="en"/>
              <a:t> and Angela Reyes.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ECDA seeks to </a:t>
            </a:r>
            <a:r>
              <a:rPr lang="en"/>
              <a:t>analyze how different “signs,” either visual or textual, come together over many discursive events to presuppose what social action is occurring (Wortham and Reyes 2015, 40-41). 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signs are </a:t>
            </a:r>
            <a:r>
              <a:rPr lang="en"/>
              <a:t>referred</a:t>
            </a:r>
            <a:r>
              <a:rPr lang="en"/>
              <a:t> to as “indexicals” meaning any sign whose meaning is context dependant (Braun 2015)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MM’s key indexicals: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Deictics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Emblem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264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Findings: Absolute </a:t>
            </a:r>
            <a:r>
              <a:rPr lang="en"/>
              <a:t>Dichotomies</a:t>
            </a:r>
            <a:r>
              <a:rPr lang="en"/>
              <a:t> 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931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 frames politics as a binary choice between two options: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Alt-Right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Racist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Truthful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Protect white America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ZOG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Progressive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Dishonest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Greedy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Seek to “destroy” the the white race</a:t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 b="4618" l="9629" r="2264" t="10484"/>
          <a:stretch/>
        </p:blipFill>
        <p:spPr>
          <a:xfrm>
            <a:off x="5807876" y="1458675"/>
            <a:ext cx="3336125" cy="18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7875" y="3266930"/>
            <a:ext cx="3336125" cy="1876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MM Create This Binary Choice?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Through a combination of person, temporal, and spatial deictics MM frames the Alt-Right as protectors of America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Person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MM frames one’s race as synonymous with one’s family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Destroying one’s family in </a:t>
            </a:r>
            <a:r>
              <a:rPr i="1" lang="en"/>
              <a:t>MM</a:t>
            </a:r>
            <a:r>
              <a:rPr lang="en"/>
              <a:t> is akin to destroying one’s race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Familial language creates a sense of cohesion among racist characters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ZOG is a broad group that consists of anything not explicitly ethno-nationalist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Temporal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ZOG is framed as an agent of progress whereas the Alt-Right maintain the old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Spatial 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Distinction made between two possible Americas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688" y="234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Familial Language </a:t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b="33786" l="11048" r="16409" t="28126"/>
          <a:stretch/>
        </p:blipFill>
        <p:spPr>
          <a:xfrm>
            <a:off x="1473075" y="858888"/>
            <a:ext cx="6439426" cy="3963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/>
              <a:t>Monolithic Other</a:t>
            </a:r>
            <a:r>
              <a:rPr lang="en"/>
              <a:t> </a:t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Below is a data table of all groups/</a:t>
            </a:r>
            <a:r>
              <a:rPr lang="en">
                <a:solidFill>
                  <a:srgbClr val="FFFFFF"/>
                </a:solidFill>
              </a:rPr>
              <a:t>individuals</a:t>
            </a:r>
            <a:r>
              <a:rPr lang="en">
                <a:solidFill>
                  <a:srgbClr val="FFFFFF"/>
                </a:solidFill>
              </a:rPr>
              <a:t>/</a:t>
            </a:r>
            <a:r>
              <a:rPr lang="en">
                <a:solidFill>
                  <a:srgbClr val="FFFFFF"/>
                </a:solidFill>
              </a:rPr>
              <a:t>ideologies that are explicitly cited as part of ZOG</a:t>
            </a: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7" name="Google Shape;107;p21"/>
          <p:cNvPicPr preferRelativeResize="0"/>
          <p:nvPr/>
        </p:nvPicPr>
        <p:blipFill rotWithShape="1">
          <a:blip r:embed="rId3">
            <a:alphaModFix/>
          </a:blip>
          <a:srcRect b="55877" l="19300" r="15360" t="7822"/>
          <a:stretch/>
        </p:blipFill>
        <p:spPr>
          <a:xfrm>
            <a:off x="-4" y="2017175"/>
            <a:ext cx="4348430" cy="312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 rotWithShape="1">
          <a:blip r:embed="rId4">
            <a:alphaModFix/>
          </a:blip>
          <a:srcRect b="23952" l="19554" r="15866" t="43722"/>
          <a:stretch/>
        </p:blipFill>
        <p:spPr>
          <a:xfrm>
            <a:off x="4317713" y="2017175"/>
            <a:ext cx="4826287" cy="312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