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70" r:id="rId4"/>
    <p:sldId id="271" r:id="rId5"/>
    <p:sldId id="279" r:id="rId6"/>
    <p:sldId id="294" r:id="rId7"/>
    <p:sldId id="291" r:id="rId8"/>
    <p:sldId id="260" r:id="rId9"/>
    <p:sldId id="293" r:id="rId10"/>
    <p:sldId id="295" r:id="rId11"/>
    <p:sldId id="298" r:id="rId12"/>
    <p:sldId id="2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C1458-8CEA-4DA9-9447-BDDCAEA6EE7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600FF-E300-498D-8EB1-491DA8EC3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80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Beyond</a:t>
            </a:r>
            <a:r>
              <a:rPr lang="en-US" baseline="0" dirty="0"/>
              <a:t> success of CSOs -&gt; CSO legitimacy as major actors in search for a solution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Taking sources and analyzing what they say for a stance on the main question of “frozen conflict”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My stance: here and section 7/8, back to thesis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aseline="0" dirty="0"/>
              <a:t>	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International interactions in the way of a true solution that might be possible through civil society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1. Topic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9EC9-9467-4836-AED5-301761F7D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ED9A1E-52F5-4E4B-90C0-3E4A46116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EFE55-0E96-4671-931A-CDD57A95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7BE7-B195-46A2-AC36-106632F1069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0ACF7-2BC8-4987-8086-78F4EE1E1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955F3-D9E5-4163-953D-454C17A0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9F9D-208D-422D-9054-51513902E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61C08-4881-4C70-BD55-F71C467AC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4AEF8-AE8F-4F6D-BAD3-95CCBD62C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5C188-BE65-4715-BF88-208B1806F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7BE7-B195-46A2-AC36-106632F1069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3F28C-75F4-4126-B7FD-205734E34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5FDBF-4F54-481D-99FC-806741C3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9F9D-208D-422D-9054-51513902E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2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0884D1-88BD-4557-9048-A4C9094842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AAC7C-9824-4F24-8CD7-DC223293D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E3FD1-34F7-4F5D-A191-40DEB09C5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7BE7-B195-46A2-AC36-106632F1069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C305C-20D4-4BEE-AA79-BC1FC0DD7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C402A-0EE3-4589-BA8D-15286410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9F9D-208D-422D-9054-51513902E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63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gradFill>
          <a:gsLst>
            <a:gs pos="0">
              <a:schemeClr val="accent5">
                <a:lumMod val="50000"/>
              </a:schemeClr>
            </a:gs>
            <a:gs pos="50000">
              <a:srgbClr val="0070C0"/>
            </a:gs>
            <a:gs pos="100000">
              <a:srgbClr val="00B0F0"/>
            </a:gs>
          </a:gsLst>
          <a:lin ang="16200038" scaled="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9583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609600" y="807467"/>
            <a:ext cx="7521200" cy="14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609600" y="2661000"/>
            <a:ext cx="7521200" cy="35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▸"/>
              <a:defRPr/>
            </a:lvl1pPr>
            <a:lvl2pPr marL="1219170" lvl="1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/>
            </a:lvl2pPr>
            <a:lvl3pPr marL="1828754" lvl="2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/>
            </a:lvl3pPr>
            <a:lvl4pPr marL="2438339" lvl="3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4pPr>
            <a:lvl5pPr marL="3047924" lvl="4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5pPr>
            <a:lvl6pPr marL="3657509" lvl="5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6pPr>
            <a:lvl7pPr marL="4267093" lvl="6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7pPr>
            <a:lvl8pPr marL="4876678" lvl="7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8pPr>
            <a:lvl9pPr marL="5486263" lvl="8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8966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609600" y="807467"/>
            <a:ext cx="7521200" cy="14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609600" y="2661000"/>
            <a:ext cx="3418000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▸"/>
              <a:defRPr sz="2133"/>
            </a:lvl1pPr>
            <a:lvl2pPr marL="1219170" lvl="1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2pPr>
            <a:lvl3pPr marL="1828754" lvl="2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3pPr>
            <a:lvl4pPr marL="2438339" lvl="3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4pPr>
            <a:lvl5pPr marL="3047924" lvl="4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5pPr>
            <a:lvl6pPr marL="3657509" lvl="5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6pPr>
            <a:lvl7pPr marL="4267093" lvl="6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7pPr>
            <a:lvl8pPr marL="4876678" lvl="7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8pPr>
            <a:lvl9pPr marL="5486263" lvl="8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4387000" y="2661000"/>
            <a:ext cx="3418000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▸"/>
              <a:defRPr sz="2133"/>
            </a:lvl1pPr>
            <a:lvl2pPr marL="1219170" lvl="1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2pPr>
            <a:lvl3pPr marL="1828754" lvl="2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3pPr>
            <a:lvl4pPr marL="2438339" lvl="3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4pPr>
            <a:lvl5pPr marL="3047924" lvl="4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5pPr>
            <a:lvl6pPr marL="3657509" lvl="5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6pPr>
            <a:lvl7pPr marL="4267093" lvl="6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7pPr>
            <a:lvl8pPr marL="4876678" lvl="7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8pPr>
            <a:lvl9pPr marL="5486263" lvl="8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8164400" y="2661000"/>
            <a:ext cx="3418000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▸"/>
              <a:defRPr sz="2133"/>
            </a:lvl1pPr>
            <a:lvl2pPr marL="1219170" lvl="1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2pPr>
            <a:lvl3pPr marL="1828754" lvl="2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3pPr>
            <a:lvl4pPr marL="2438339" lvl="3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4pPr>
            <a:lvl5pPr marL="3047924" lvl="4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5pPr>
            <a:lvl6pPr marL="3657509" lvl="5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6pPr>
            <a:lvl7pPr marL="4267093" lvl="6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7pPr>
            <a:lvl8pPr marL="4876678" lvl="7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8pPr>
            <a:lvl9pPr marL="5486263" lvl="8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4351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5">
                <a:lumMod val="50000"/>
              </a:schemeClr>
            </a:gs>
            <a:gs pos="50000">
              <a:srgbClr val="0070C0"/>
            </a:gs>
            <a:gs pos="100000">
              <a:srgbClr val="00B0F0"/>
            </a:gs>
          </a:gsLst>
          <a:lin ang="16200038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 rot="5400000">
            <a:off x="-404500" y="1236540"/>
            <a:ext cx="1888400" cy="10796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385400" y="1371100"/>
            <a:ext cx="6323600" cy="477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4267">
                <a:solidFill>
                  <a:schemeClr val="lt1"/>
                </a:solidFill>
              </a:defRPr>
            </a:lvl1pPr>
            <a:lvl2pPr marL="1219170" lvl="1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2pPr>
            <a:lvl3pPr marL="1828754" lvl="2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3pPr>
            <a:lvl4pPr marL="2438339" lvl="3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4pPr>
            <a:lvl5pPr marL="3047924" lvl="4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5pPr>
            <a:lvl6pPr marL="3657509" lvl="5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6pPr>
            <a:lvl7pPr marL="4267093" lvl="6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7pPr>
            <a:lvl8pPr marL="4876678" lvl="7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8pPr>
            <a:lvl9pPr marL="5486263" lvl="8" indent="-575719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25400" y="1245033"/>
            <a:ext cx="7080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466" b="1" dirty="0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11466" b="1" dirty="0">
              <a:solidFill>
                <a:srgbClr val="00B0F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403509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2A9B-48A4-48C1-8EC1-466BA5CDC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2D633-C778-4346-853F-4A8EE4E96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395AC-19B7-4279-8733-607300C30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7BE7-B195-46A2-AC36-106632F1069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ACF0D-44B9-4D06-B05F-59C51C8F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72DF5-C3C1-45BE-B8B0-98080651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9F9D-208D-422D-9054-51513902E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8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7CD7-493D-4002-AD8A-20548F4D1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67289-2B09-441C-8797-A10AFA78A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1ED1E-FF63-4920-8F54-3F8E2F43F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7BE7-B195-46A2-AC36-106632F1069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9B553-38BC-460D-92D0-61FD170E0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F5EC0-C16A-42D3-87EB-45752A169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9F9D-208D-422D-9054-51513902E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03D06-F4BD-4066-9200-BC823742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3211F-DDF9-4759-9F50-46E3F6EB3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F58EB3-4365-463F-BA9F-F2B337D4C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58BBE-397C-4061-AE29-A39C65940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7BE7-B195-46A2-AC36-106632F1069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C9492-AB84-4DB8-9961-B256F18A1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8D10C-3428-4FD4-8985-7D038F4EA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9F9D-208D-422D-9054-51513902E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9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850B2-2F90-4E05-A747-10D3A9926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C99DF-09A4-4A1C-8C55-19B5A8B6D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5797E-1D49-4C7D-830E-F1659975D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78EB49-2F46-40B4-8BDA-7C8F4D518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9D8A24-35A8-4A7B-98A0-D36FE0485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CFA77-5367-47D1-8F31-7742DC11B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7BE7-B195-46A2-AC36-106632F1069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2CC305-475A-494A-8DB1-88BF77DDA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6277D2-EAE6-4499-BDD6-63F57185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9F9D-208D-422D-9054-51513902E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8072-853C-41AB-B048-C1CC8C00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C641E1-8600-4547-B8D1-4ED44FEE6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7BE7-B195-46A2-AC36-106632F1069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619FB-03D6-4C22-BB0F-BC0F95A4B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E4C15-67F8-4382-8BC7-F128148E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9F9D-208D-422D-9054-51513902E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2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D28CDC-4027-483C-8952-D3F4414DD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7BE7-B195-46A2-AC36-106632F1069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D6BD69-D001-4B17-94A4-795161B78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3D8AE-B028-4C34-84B1-B6F9AF73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9F9D-208D-422D-9054-51513902E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1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EEE30-6D72-40D9-AC8E-492D9459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DC20B-D6DD-4BDE-BEE1-4D2129957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D050E-7FE0-4E57-8F99-86AB8ABCB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4066A-7043-44BA-BF5C-C75156385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7BE7-B195-46A2-AC36-106632F1069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A4086-5B41-43F1-9C5B-05E7B95A9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D5E43-8558-4AA1-8C1F-FC3F06FE4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9F9D-208D-422D-9054-51513902E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0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5A9BF-91B7-4276-8DA4-8F786743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BAA75D-DC90-47A7-88FA-8971E4C2C3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D9441-2177-482B-948F-7E08FED7E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EA8ACE-ADCC-4D7F-9EEF-4AF9D1F01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7BE7-B195-46A2-AC36-106632F1069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9C92F-BD0E-4F08-96B8-D7E83B9D5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08ED6-6F8F-4176-AA43-F8AFBF22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9F9D-208D-422D-9054-51513902E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7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2350CB-2EA2-4E97-8D5A-BC3709C11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FE897-5CB1-4209-982E-813C8E5FB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84935-C3B6-469F-ABD3-C37AC2A74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67BE7-B195-46A2-AC36-106632F1069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6D92C-7F84-4B86-A137-E1CFE3BC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93043-0138-471A-A781-CB7E11819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B9F9D-208D-422D-9054-51513902E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0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779D490-5821-4165-AF09-6978C883C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87988" y="10"/>
            <a:ext cx="6704012" cy="3492998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FBF1FD3-6A88-4D24-9F39-0453FD78A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87989" y="3493008"/>
            <a:ext cx="6704010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27BBE-4503-4922-9E4D-9004D665A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1" y="1683683"/>
            <a:ext cx="5392045" cy="2774088"/>
          </a:xfrm>
        </p:spPr>
        <p:txBody>
          <a:bodyPr>
            <a:noAutofit/>
          </a:bodyPr>
          <a:lstStyle/>
          <a:p>
            <a:pPr algn="l"/>
            <a:r>
              <a:rPr lang="en-US" sz="8800" b="1" dirty="0">
                <a:latin typeface="Avenir Next LT Pro Light" panose="020B0304020202020204" pitchFamily="34" charset="0"/>
              </a:rPr>
              <a:t>The Cyprus “Problem”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0F8C9D-20AE-418C-8203-A748421A2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2" y="4687366"/>
            <a:ext cx="4917948" cy="2170623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venir Next LT Pro Light" panose="020B0304020202020204" pitchFamily="34" charset="0"/>
              </a:rPr>
              <a:t>How Civil Society Has Found A Path to Peace in a Decades Old Conflict</a:t>
            </a:r>
          </a:p>
          <a:p>
            <a:pPr algn="l"/>
            <a:endParaRPr lang="en-US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53B202-34C5-42B9-A5D0-84A2DFCF7AF2}"/>
              </a:ext>
            </a:extLst>
          </p:cNvPr>
          <p:cNvSpPr/>
          <p:nvPr/>
        </p:nvSpPr>
        <p:spPr>
          <a:xfrm>
            <a:off x="489097" y="625683"/>
            <a:ext cx="704088" cy="146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255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rgbClr val="E9EAF2"/>
            </a:gs>
          </a:gsLst>
          <a:lin ang="1620003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13A16-11E4-4564-95BC-F3638D1EB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9751"/>
            <a:ext cx="12192000" cy="1325563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7200" b="1" kern="1200" dirty="0">
                <a:latin typeface="+mj-lt"/>
                <a:ea typeface="+mj-ea"/>
                <a:cs typeface="+mj-cs"/>
              </a:rPr>
              <a:t>Development of the Conflict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6E6AD-A6FB-4BD1-8256-3FC405988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80" y="1957630"/>
            <a:ext cx="11509240" cy="49003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 indent="-2286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Barlow Light" panose="020B0604020202020204" charset="0"/>
              </a:rPr>
              <a:t>Context of Independence</a:t>
            </a:r>
          </a:p>
          <a:p>
            <a:pPr lvl="2">
              <a:buClr>
                <a:srgbClr val="0070C0"/>
              </a:buClr>
            </a:pPr>
            <a:r>
              <a:rPr lang="en-US" dirty="0">
                <a:latin typeface="Candara" panose="020E0502030303020204" pitchFamily="34" charset="0"/>
              </a:rPr>
              <a:t>Early Colonial Rule</a:t>
            </a:r>
          </a:p>
          <a:p>
            <a:pPr lvl="2">
              <a:buClr>
                <a:srgbClr val="0070C0"/>
              </a:buClr>
            </a:pPr>
            <a:r>
              <a:rPr lang="en-US" dirty="0">
                <a:latin typeface="Candara" panose="020E0502030303020204" pitchFamily="34" charset="0"/>
              </a:rPr>
              <a:t>1955-59 Cyprus Emergency</a:t>
            </a:r>
          </a:p>
          <a:p>
            <a:pPr lvl="1" indent="-2286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Barlow Light" panose="020B0604020202020204" charset="0"/>
              </a:rPr>
              <a:t>Independence: An International Conflict</a:t>
            </a:r>
          </a:p>
          <a:p>
            <a:pPr lvl="2">
              <a:buClr>
                <a:srgbClr val="0070C0"/>
              </a:buClr>
            </a:pPr>
            <a:r>
              <a:rPr lang="en-US" dirty="0">
                <a:latin typeface="Candara" panose="020E0502030303020204" pitchFamily="34" charset="0"/>
              </a:rPr>
              <a:t>1960 independence as a compromise</a:t>
            </a:r>
          </a:p>
          <a:p>
            <a:pPr lvl="2">
              <a:buClr>
                <a:srgbClr val="0070C0"/>
              </a:buClr>
            </a:pPr>
            <a:r>
              <a:rPr lang="en-US" dirty="0">
                <a:latin typeface="Candara" panose="020E0502030303020204" pitchFamily="34" charset="0"/>
              </a:rPr>
              <a:t>1964: UNFICYP</a:t>
            </a:r>
          </a:p>
          <a:p>
            <a:pPr lvl="1" indent="-2286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Barlow Light" panose="020B0604020202020204" charset="0"/>
              </a:rPr>
              <a:t>“</a:t>
            </a:r>
            <a:r>
              <a:rPr lang="en-US" b="1" dirty="0">
                <a:latin typeface="Barlow Light" panose="020B0604020202020204" charset="0"/>
              </a:rPr>
              <a:t>Peace” Under UNFICYP</a:t>
            </a:r>
          </a:p>
          <a:p>
            <a:pPr lvl="2">
              <a:buClr>
                <a:srgbClr val="0070C0"/>
              </a:buClr>
            </a:pPr>
            <a:r>
              <a:rPr lang="en-US" dirty="0">
                <a:latin typeface="Candara" panose="020E0502030303020204" pitchFamily="34" charset="0"/>
              </a:rPr>
              <a:t>1967: Greek coup</a:t>
            </a:r>
          </a:p>
          <a:p>
            <a:pPr lvl="2">
              <a:buClr>
                <a:srgbClr val="0070C0"/>
              </a:buClr>
            </a:pPr>
            <a:r>
              <a:rPr lang="en-US" dirty="0">
                <a:latin typeface="Candara" panose="020E0502030303020204" pitchFamily="34" charset="0"/>
              </a:rPr>
              <a:t>1974: Turkish invasion</a:t>
            </a:r>
          </a:p>
          <a:p>
            <a:pPr lvl="2">
              <a:buClr>
                <a:srgbClr val="0070C0"/>
              </a:buClr>
            </a:pPr>
            <a:r>
              <a:rPr lang="en-US" dirty="0">
                <a:latin typeface="Candara" panose="020E0502030303020204" pitchFamily="34" charset="0"/>
              </a:rPr>
              <a:t>Failure of Geneva</a:t>
            </a:r>
          </a:p>
          <a:p>
            <a:pPr lvl="1" indent="-2286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Barlow Light" panose="020B0604020202020204" charset="0"/>
              </a:rPr>
              <a:t>“Co-Exist Side by Side”: The Turkish Republic of 				 Northern Cyprus</a:t>
            </a:r>
          </a:p>
          <a:p>
            <a:pPr lvl="2">
              <a:buClr>
                <a:srgbClr val="0070C0"/>
              </a:buClr>
            </a:pPr>
            <a:r>
              <a:rPr lang="en-US" dirty="0">
                <a:latin typeface="Candara" panose="020E0502030303020204" pitchFamily="34" charset="0"/>
              </a:rPr>
              <a:t>Continued failure of talks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052" name="Picture 4" descr="Aybars on Twitter: &quot;- Turkish Resistance Organisation, Cyprus ...">
            <a:extLst>
              <a:ext uri="{FF2B5EF4-FFF2-40B4-BE49-F238E27FC236}">
                <a16:creationId xmlns:a16="http://schemas.microsoft.com/office/drawing/2014/main" id="{89AC4001-6FD1-44D6-A9ED-AF41EC4F6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635" y="1957630"/>
            <a:ext cx="2942739" cy="294273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F1E9DF2-F3BD-4AE3-B328-BCF6C0250EF6}"/>
              </a:ext>
            </a:extLst>
          </p:cNvPr>
          <p:cNvCxnSpPr/>
          <p:nvPr/>
        </p:nvCxnSpPr>
        <p:spPr>
          <a:xfrm>
            <a:off x="4448628" y="1628714"/>
            <a:ext cx="3294743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The EOKA struggle: what was it all for? - Cyprus Mail">
            <a:extLst>
              <a:ext uri="{FF2B5EF4-FFF2-40B4-BE49-F238E27FC236}">
                <a16:creationId xmlns:a16="http://schemas.microsoft.com/office/drawing/2014/main" id="{17008C46-6734-4B53-9DB0-64C607CDB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881" y="4473340"/>
            <a:ext cx="2942739" cy="200877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115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rgbClr val="E9EAF2"/>
            </a:gs>
          </a:gsLst>
          <a:lin ang="1620003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13A16-11E4-4564-95BC-F3638D1EB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72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New Role of Civil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6E6AD-A6FB-4BD1-8256-3FC405988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19" y="2157579"/>
            <a:ext cx="11261559" cy="43513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>
              <a:buClr>
                <a:srgbClr val="0070C0"/>
              </a:buClr>
            </a:pPr>
            <a:r>
              <a:rPr lang="en-US" b="1" dirty="0">
                <a:latin typeface="Barlow Light" panose="020B0604020202020204" charset="0"/>
              </a:rPr>
              <a:t>A Divided State</a:t>
            </a:r>
          </a:p>
          <a:p>
            <a:pPr lvl="2">
              <a:buClr>
                <a:srgbClr val="0070C0"/>
              </a:buClr>
            </a:pPr>
            <a:r>
              <a:rPr lang="en-US" dirty="0">
                <a:latin typeface="Candara" panose="020E0502030303020204" pitchFamily="34" charset="0"/>
              </a:rPr>
              <a:t>Deadlock</a:t>
            </a:r>
          </a:p>
          <a:p>
            <a:pPr lvl="2">
              <a:buClr>
                <a:srgbClr val="0070C0"/>
              </a:buClr>
            </a:pPr>
            <a:r>
              <a:rPr lang="en-US" dirty="0">
                <a:latin typeface="Candara" panose="020E0502030303020204" pitchFamily="34" charset="0"/>
              </a:rPr>
              <a:t>Issue of the EU</a:t>
            </a:r>
          </a:p>
          <a:p>
            <a:pPr lvl="2">
              <a:buClr>
                <a:srgbClr val="0070C0"/>
              </a:buClr>
            </a:pPr>
            <a:r>
              <a:rPr lang="en-US" dirty="0">
                <a:latin typeface="Candara" panose="020E0502030303020204" pitchFamily="34" charset="0"/>
              </a:rPr>
              <a:t>Annan Plan</a:t>
            </a:r>
          </a:p>
          <a:p>
            <a:pPr lvl="1">
              <a:buClr>
                <a:srgbClr val="0070C0"/>
              </a:buClr>
            </a:pPr>
            <a:r>
              <a:rPr lang="en-US" b="1" dirty="0">
                <a:latin typeface="Barlow Light" panose="020B0604020202020204" charset="0"/>
              </a:rPr>
              <a:t>Changing the Game</a:t>
            </a:r>
          </a:p>
          <a:p>
            <a:pPr lvl="2">
              <a:buClr>
                <a:srgbClr val="0070C0"/>
              </a:buClr>
            </a:pPr>
            <a:r>
              <a:rPr lang="en-US" dirty="0">
                <a:latin typeface="Candara" panose="020E0502030303020204" pitchFamily="34" charset="0"/>
              </a:rPr>
              <a:t>Post-referendum: Place of Civil Society</a:t>
            </a:r>
          </a:p>
          <a:p>
            <a:pPr lvl="2">
              <a:buClr>
                <a:srgbClr val="0070C0"/>
              </a:buClr>
            </a:pPr>
            <a:r>
              <a:rPr lang="en-US" dirty="0">
                <a:latin typeface="Candara" panose="020E0502030303020204" pitchFamily="34" charset="0"/>
              </a:rPr>
              <a:t>Problems Still Facing Civil Society</a:t>
            </a:r>
          </a:p>
          <a:p>
            <a:pPr lvl="1">
              <a:buClr>
                <a:srgbClr val="0070C0"/>
              </a:buClr>
            </a:pPr>
            <a:r>
              <a:rPr lang="en-US" b="1" dirty="0">
                <a:latin typeface="Barlow Light" panose="020B0604020202020204" charset="0"/>
              </a:rPr>
              <a:t>Conclusion: The Cyprus “Problem,” or A New Peace?</a:t>
            </a:r>
          </a:p>
          <a:p>
            <a:pPr lvl="2">
              <a:buClr>
                <a:srgbClr val="0070C0"/>
              </a:buClr>
            </a:pPr>
            <a:r>
              <a:rPr lang="en-US" dirty="0">
                <a:latin typeface="Candara" panose="020E0502030303020204" pitchFamily="34" charset="0"/>
              </a:rPr>
              <a:t>Neither side willing to move on their core beliefs/wishes</a:t>
            </a:r>
          </a:p>
          <a:p>
            <a:pPr lvl="2">
              <a:buClr>
                <a:srgbClr val="0070C0"/>
              </a:buClr>
            </a:pPr>
            <a:r>
              <a:rPr lang="en-US" dirty="0">
                <a:latin typeface="Candara" panose="020E0502030303020204" pitchFamily="34" charset="0"/>
              </a:rPr>
              <a:t>U.N. condemns lack of action but does little to follow through</a:t>
            </a:r>
          </a:p>
          <a:p>
            <a:pPr lvl="2">
              <a:buClr>
                <a:srgbClr val="0070C0"/>
              </a:buClr>
            </a:pPr>
            <a:r>
              <a:rPr lang="en-US" dirty="0">
                <a:latin typeface="Candara" panose="020E0502030303020204" pitchFamily="34" charset="0"/>
              </a:rPr>
              <a:t>International relations find its ways into the politics of the division</a:t>
            </a:r>
          </a:p>
          <a:p>
            <a:pPr lvl="2">
              <a:buClr>
                <a:srgbClr val="0070C0"/>
              </a:buClr>
            </a:pPr>
            <a:r>
              <a:rPr lang="en-US" dirty="0">
                <a:latin typeface="Candara" panose="020E0502030303020204" pitchFamily="34" charset="0"/>
              </a:rPr>
              <a:t>Current state of the island</a:t>
            </a:r>
          </a:p>
          <a:p>
            <a:pPr lvl="2">
              <a:buClr>
                <a:srgbClr val="0070C0"/>
              </a:buClr>
            </a:pPr>
            <a:endParaRPr lang="en-US" sz="1600" dirty="0">
              <a:latin typeface="Candara" panose="020E0502030303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9C2A179-9860-4630-AED8-68D47917E127}"/>
              </a:ext>
            </a:extLst>
          </p:cNvPr>
          <p:cNvCxnSpPr/>
          <p:nvPr/>
        </p:nvCxnSpPr>
        <p:spPr>
          <a:xfrm>
            <a:off x="4448628" y="1628714"/>
            <a:ext cx="3294743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Kofi Annan - Wikipedia">
            <a:extLst>
              <a:ext uri="{FF2B5EF4-FFF2-40B4-BE49-F238E27FC236}">
                <a16:creationId xmlns:a16="http://schemas.microsoft.com/office/drawing/2014/main" id="{CB70DC4F-8B52-4F8B-8A24-7967A2745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1812604"/>
            <a:ext cx="1820862" cy="2283345"/>
          </a:xfrm>
          <a:prstGeom prst="round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yprus rivals reject each other's peace maps: Turkey - Business ...">
            <a:extLst>
              <a:ext uri="{FF2B5EF4-FFF2-40B4-BE49-F238E27FC236}">
                <a16:creationId xmlns:a16="http://schemas.microsoft.com/office/drawing/2014/main" id="{B02E50AD-1309-42C4-9266-8FB2C4F60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759" y="2037471"/>
            <a:ext cx="3200483" cy="1833610"/>
          </a:xfrm>
          <a:prstGeom prst="round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760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rgbClr val="E9EAF2"/>
            </a:gs>
          </a:gsLst>
          <a:lin ang="1620003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1F5DB-258F-46CC-80A2-3E2CB727D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516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latin typeface="Avenir Next LT Pro Light" panose="020B0304020202020204" pitchFamily="34" charset="0"/>
              </a:rPr>
              <a:t>Main Conclusions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083F92-2F7A-4BDB-B234-10F74B579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864" y="1953876"/>
            <a:ext cx="5157787" cy="1325563"/>
          </a:xfrm>
        </p:spPr>
        <p:txBody>
          <a:bodyPr anchor="ctr">
            <a:no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Barlow Light" panose="020B0604020202020204" charset="0"/>
              </a:rPr>
              <a:t>To what extent does the Cyprus problem remain a “frozen conflict” today?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9E32CE-55F8-47F1-807A-63F89452A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864" y="3416967"/>
            <a:ext cx="5157787" cy="1716507"/>
          </a:xfrm>
        </p:spPr>
        <p:txBody>
          <a:bodyPr>
            <a:normAutofit/>
          </a:bodyPr>
          <a:lstStyle/>
          <a:p>
            <a:pPr marL="457200" indent="-342900">
              <a:lnSpc>
                <a:spcPct val="110000"/>
              </a:lnSpc>
              <a:spcBef>
                <a:spcPts val="600"/>
              </a:spcBef>
              <a:buClr>
                <a:srgbClr val="00B5DD"/>
              </a:buClr>
              <a:buSzPts val="1800"/>
              <a:buFont typeface="Barlow Light"/>
              <a:buChar char="▹"/>
            </a:pPr>
            <a:r>
              <a:rPr lang="en-US" b="1" kern="0" dirty="0">
                <a:solidFill>
                  <a:srgbClr val="FF4D4D"/>
                </a:solidFill>
                <a:latin typeface="Candara" panose="020E0502030303020204" pitchFamily="34" charset="0"/>
                <a:sym typeface="Barlow Light"/>
              </a:rPr>
              <a:t>Official progress: </a:t>
            </a:r>
            <a:r>
              <a:rPr lang="en-US" kern="0" dirty="0">
                <a:solidFill>
                  <a:srgbClr val="FF4D4D"/>
                </a:solidFill>
                <a:latin typeface="Candara" panose="020E0502030303020204" pitchFamily="34" charset="0"/>
                <a:sym typeface="Barlow Light"/>
              </a:rPr>
              <a:t>standstill</a:t>
            </a:r>
          </a:p>
          <a:p>
            <a:pPr marL="457200" indent="-342900">
              <a:lnSpc>
                <a:spcPct val="110000"/>
              </a:lnSpc>
              <a:spcBef>
                <a:spcPts val="600"/>
              </a:spcBef>
              <a:buClr>
                <a:srgbClr val="00B5DD"/>
              </a:buClr>
              <a:buSzPts val="1800"/>
              <a:buFont typeface="Barlow Light"/>
              <a:buChar char="▹"/>
            </a:pPr>
            <a:r>
              <a:rPr lang="en-US" b="1" kern="0" dirty="0">
                <a:solidFill>
                  <a:srgbClr val="A6CE28"/>
                </a:solidFill>
                <a:latin typeface="Candara" panose="020E0502030303020204" pitchFamily="34" charset="0"/>
                <a:sym typeface="Barlow Light"/>
              </a:rPr>
              <a:t>Elsewhere: </a:t>
            </a:r>
            <a:r>
              <a:rPr lang="en-US" kern="0" dirty="0">
                <a:solidFill>
                  <a:srgbClr val="A6CE28"/>
                </a:solidFill>
                <a:latin typeface="Candara" panose="020E0502030303020204" pitchFamily="34" charset="0"/>
                <a:sym typeface="Barlow Light"/>
              </a:rPr>
              <a:t>ripe for change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A2BD22-855A-41F1-BA99-727B18F98A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57208" y="1953877"/>
            <a:ext cx="5183188" cy="1325562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Barlow Light" panose="020B0604020202020204" charset="0"/>
              </a:rPr>
              <a:t>Broader Lessons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6D4F54-0AAA-433E-B846-D177EDCF3C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57208" y="3392903"/>
            <a:ext cx="5183188" cy="1764633"/>
          </a:xfrm>
        </p:spPr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History is still in the making</a:t>
            </a:r>
          </a:p>
          <a:p>
            <a:r>
              <a:rPr lang="en-US" dirty="0">
                <a:latin typeface="Candara" panose="020E0502030303020204" pitchFamily="34" charset="0"/>
              </a:rPr>
              <a:t>Importance of trust-building</a:t>
            </a:r>
          </a:p>
          <a:p>
            <a:r>
              <a:rPr lang="en-US" dirty="0">
                <a:latin typeface="Candara" panose="020E0502030303020204" pitchFamily="34" charset="0"/>
              </a:rPr>
              <a:t>Power of small actors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6316B7-FD56-4E3C-8170-6AE78D070415}"/>
              </a:ext>
            </a:extLst>
          </p:cNvPr>
          <p:cNvCxnSpPr>
            <a:cxnSpLocks/>
          </p:cNvCxnSpPr>
          <p:nvPr/>
        </p:nvCxnSpPr>
        <p:spPr>
          <a:xfrm>
            <a:off x="6096000" y="2414777"/>
            <a:ext cx="0" cy="297537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Unite Cyprus Now to form human chain across the divide to keep ...">
            <a:extLst>
              <a:ext uri="{FF2B5EF4-FFF2-40B4-BE49-F238E27FC236}">
                <a16:creationId xmlns:a16="http://schemas.microsoft.com/office/drawing/2014/main" id="{E914F3F0-F517-4C6A-A274-CF1D2F91B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715" y="4805882"/>
            <a:ext cx="3080084" cy="1726531"/>
          </a:xfrm>
          <a:prstGeom prst="round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927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50000">
              <a:srgbClr val="0070C0"/>
            </a:gs>
            <a:gs pos="100000">
              <a:srgbClr val="00B0F0"/>
            </a:gs>
          </a:gsLst>
          <a:lin ang="16200038" scaled="0"/>
        </a:gradFill>
        <a:effectLst/>
      </p:bgPr>
    </p:bg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25"/>
          <p:cNvSpPr/>
          <p:nvPr/>
        </p:nvSpPr>
        <p:spPr>
          <a:xfrm>
            <a:off x="686300" y="1256779"/>
            <a:ext cx="10895648" cy="5190447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2"/>
              </a:gs>
            </a:gsLst>
            <a:lin ang="16198662" scaled="0"/>
          </a:gradFill>
          <a:ln>
            <a:noFill/>
          </a:ln>
          <a:effectLst>
            <a:outerShdw blurRad="142875" dist="19050" dir="5400000" algn="bl" rotWithShape="0">
              <a:srgbClr val="38226D">
                <a:alpha val="3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52" name="Google Shape;1152;p25"/>
          <p:cNvSpPr/>
          <p:nvPr/>
        </p:nvSpPr>
        <p:spPr>
          <a:xfrm>
            <a:off x="6398233" y="2788188"/>
            <a:ext cx="270000" cy="2700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chemeClr val="accent4"/>
              </a:solidFill>
              <a:highlight>
                <a:srgbClr val="FFFF00"/>
              </a:highlight>
            </a:endParaRPr>
          </a:p>
        </p:txBody>
      </p:sp>
      <p:sp>
        <p:nvSpPr>
          <p:cNvPr id="1153" name="Google Shape;1153;p25"/>
          <p:cNvSpPr/>
          <p:nvPr/>
        </p:nvSpPr>
        <p:spPr>
          <a:xfrm>
            <a:off x="6062600" y="2717800"/>
            <a:ext cx="135000" cy="1350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" name="Google Shape;1153;p25"/>
          <p:cNvSpPr/>
          <p:nvPr/>
        </p:nvSpPr>
        <p:spPr>
          <a:xfrm>
            <a:off x="6367400" y="2717800"/>
            <a:ext cx="135000" cy="1350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57E88-85BD-458F-A6DD-D13291D52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3423" y="2023110"/>
            <a:ext cx="3608576" cy="2846070"/>
          </a:xfrm>
        </p:spPr>
        <p:txBody>
          <a:bodyPr anchor="ctr">
            <a:noAutofit/>
          </a:bodyPr>
          <a:lstStyle/>
          <a:p>
            <a:r>
              <a:rPr lang="en" sz="7200" b="1" dirty="0">
                <a:latin typeface="Avenir Next LT Pro Light" panose="020B0304020202020204" pitchFamily="34" charset="0"/>
              </a:rPr>
              <a:t>Cyprus</a:t>
            </a:r>
            <a:br>
              <a:rPr lang="en" sz="7200" b="1" dirty="0">
                <a:latin typeface="Avenir Next LT Pro Light" panose="020B0304020202020204" pitchFamily="34" charset="0"/>
              </a:rPr>
            </a:br>
            <a:r>
              <a:rPr lang="en" sz="7200" b="1" dirty="0">
                <a:latin typeface="Avenir Next LT Pro Light" panose="020B0304020202020204" pitchFamily="34" charset="0"/>
              </a:rPr>
              <a:t>Profile</a:t>
            </a:r>
            <a:endParaRPr lang="en-US" sz="7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480C1-C17B-40F5-B631-D696108B4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7908" y="5086350"/>
            <a:ext cx="2446465" cy="1178298"/>
          </a:xfrm>
        </p:spPr>
        <p:txBody>
          <a:bodyPr>
            <a:normAutofit/>
          </a:bodyPr>
          <a:lstStyle/>
          <a:p>
            <a:r>
              <a:rPr lang="en-US" dirty="0">
                <a:latin typeface="Barlow Light" panose="020B0604020202020204" charset="0"/>
              </a:rPr>
              <a:t>Defining the Cyprus Problem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7403946-605B-4628-A245-18205EEC0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07" b="96614" l="2843" r="94900">
                        <a14:foregroundMark x1="37291" y1="44244" x2="42475" y2="37923"/>
                        <a14:foregroundMark x1="42475" y1="37923" x2="58779" y2="38939"/>
                        <a14:foregroundMark x1="58779" y1="38939" x2="50418" y2="44808"/>
                        <a14:foregroundMark x1="50418" y1="44808" x2="37040" y2="43115"/>
                        <a14:foregroundMark x1="44482" y1="41422" x2="53512" y2="41422"/>
                        <a14:foregroundMark x1="53512" y1="41422" x2="45151" y2="41422"/>
                        <a14:foregroundMark x1="45151" y1="41422" x2="52843" y2="38375"/>
                        <a14:foregroundMark x1="52843" y1="38375" x2="44816" y2="39503"/>
                        <a14:foregroundMark x1="44816" y1="39503" x2="53930" y2="41309"/>
                        <a14:foregroundMark x1="53930" y1="41309" x2="46990" y2="40181"/>
                        <a14:foregroundMark x1="46990" y1="40181" x2="55853" y2="40858"/>
                        <a14:foregroundMark x1="55853" y1="40858" x2="44900" y2="42777"/>
                        <a14:foregroundMark x1="44900" y1="42777" x2="52425" y2="43905"/>
                        <a14:foregroundMark x1="52425" y1="43905" x2="44231" y2="43228"/>
                        <a14:foregroundMark x1="44231" y1="43228" x2="54264" y2="46614"/>
                        <a14:foregroundMark x1="54264" y1="46614" x2="57274" y2="45034"/>
                        <a14:foregroundMark x1="10033" y1="76524" x2="6020" y2="68510"/>
                        <a14:foregroundMark x1="6020" y1="68510" x2="4097" y2="58578"/>
                        <a14:foregroundMark x1="4097" y1="58578" x2="10702" y2="56208"/>
                        <a14:foregroundMark x1="10702" y1="56208" x2="10033" y2="66817"/>
                        <a14:foregroundMark x1="10033" y1="66817" x2="5769" y2="58691"/>
                        <a14:foregroundMark x1="5769" y1="58691" x2="9197" y2="66930"/>
                        <a14:foregroundMark x1="9197" y1="66930" x2="5017" y2="59594"/>
                        <a14:foregroundMark x1="5017" y1="59594" x2="10284" y2="66366"/>
                        <a14:foregroundMark x1="10284" y1="66366" x2="10284" y2="67043"/>
                        <a14:foregroundMark x1="4097" y1="57336" x2="2843" y2="52822"/>
                        <a14:foregroundMark x1="23077" y1="93567" x2="30686" y2="93567"/>
                        <a14:foregroundMark x1="30686" y1="93567" x2="37960" y2="93228"/>
                        <a14:foregroundMark x1="37960" y1="93228" x2="23495" y2="91084"/>
                        <a14:foregroundMark x1="23495" y1="91084" x2="30518" y2="92664"/>
                        <a14:foregroundMark x1="30518" y1="92664" x2="38294" y2="92099"/>
                        <a14:foregroundMark x1="38294" y1="92099" x2="23662" y2="92664"/>
                        <a14:foregroundMark x1="23662" y1="92664" x2="30435" y2="89616"/>
                        <a14:foregroundMark x1="30435" y1="89616" x2="37291" y2="89391"/>
                        <a14:foregroundMark x1="37291" y1="89391" x2="34783" y2="93567"/>
                        <a14:foregroundMark x1="37709" y1="78781" x2="44482" y2="82167"/>
                        <a14:foregroundMark x1="44482" y1="82167" x2="37625" y2="81264"/>
                        <a14:foregroundMark x1="37625" y1="81264" x2="45234" y2="80700"/>
                        <a14:foregroundMark x1="45234" y1="80700" x2="38211" y2="80135"/>
                        <a14:foregroundMark x1="38211" y1="80135" x2="45485" y2="79684"/>
                        <a14:foregroundMark x1="45485" y1="79684" x2="38127" y2="81264"/>
                        <a14:foregroundMark x1="54849" y1="65688" x2="62291" y2="65688"/>
                        <a14:foregroundMark x1="62291" y1="65688" x2="69900" y2="65124"/>
                        <a14:foregroundMark x1="69900" y1="65124" x2="77007" y2="65124"/>
                        <a14:foregroundMark x1="77007" y1="65124" x2="61455" y2="65688"/>
                        <a14:foregroundMark x1="61455" y1="65688" x2="68729" y2="63995"/>
                        <a14:foregroundMark x1="68729" y1="63995" x2="72648" y2="63995"/>
                        <a14:foregroundMark x1="72575" y1="48984" x2="86288" y2="50113"/>
                        <a14:foregroundMark x1="86288" y1="50113" x2="79264" y2="48984"/>
                        <a14:foregroundMark x1="79264" y1="48984" x2="86120" y2="47968"/>
                        <a14:foregroundMark x1="86120" y1="47968" x2="78679" y2="49549"/>
                        <a14:foregroundMark x1="78679" y1="49549" x2="86371" y2="48984"/>
                        <a14:foregroundMark x1="86371" y1="48984" x2="88043" y2="48984"/>
                        <a14:foregroundMark x1="88880" y1="19413" x2="94649" y2="14334"/>
                        <a14:foregroundMark x1="94649" y1="14334" x2="90134" y2="21219"/>
                        <a14:foregroundMark x1="90134" y1="21219" x2="94900" y2="14560"/>
                        <a14:foregroundMark x1="94900" y1="14560" x2="89465" y2="20542"/>
                        <a14:foregroundMark x1="89465" y1="20542" x2="88629" y2="22235"/>
                        <a14:foregroundMark x1="11120" y1="43115" x2="17893" y2="43115"/>
                        <a14:foregroundMark x1="17893" y1="43115" x2="11120" y2="41648"/>
                        <a14:foregroundMark x1="11120" y1="41648" x2="18311" y2="42099"/>
                        <a14:foregroundMark x1="18311" y1="42099" x2="16472" y2="41986"/>
                        <a14:foregroundMark x1="72157" y1="93567" x2="72157" y2="83747"/>
                        <a14:foregroundMark x1="72157" y1="83747" x2="77843" y2="77088"/>
                        <a14:foregroundMark x1="77843" y1="77088" x2="92475" y2="77088"/>
                        <a14:foregroundMark x1="92475" y1="77088" x2="98328" y2="81828"/>
                        <a14:foregroundMark x1="98328" y1="81828" x2="97910" y2="91874"/>
                        <a14:foregroundMark x1="97910" y1="91874" x2="88052" y2="93959"/>
                        <a14:foregroundMark x1="75293" y1="95427" x2="73829" y2="87133"/>
                        <a14:foregroundMark x1="73829" y1="87133" x2="80518" y2="89616"/>
                        <a14:foregroundMark x1="80518" y1="89616" x2="76003" y2="78894"/>
                        <a14:foregroundMark x1="76003" y1="78894" x2="84699" y2="85892"/>
                        <a14:foregroundMark x1="84699" y1="85892" x2="92559" y2="86230"/>
                        <a14:foregroundMark x1="92559" y1="86230" x2="94398" y2="83521"/>
                        <a14:foregroundMark x1="73829" y1="47856" x2="74415" y2="46727"/>
                        <a14:backgroundMark x1="73411" y1="99887" x2="80435" y2="97968"/>
                        <a14:backgroundMark x1="80435" y1="97968" x2="87960" y2="98307"/>
                        <a14:backgroundMark x1="87960" y1="98307" x2="73411" y2="97517"/>
                        <a14:backgroundMark x1="73411" y1="97517" x2="81020" y2="94921"/>
                        <a14:backgroundMark x1="81020" y1="94921" x2="88796" y2="95711"/>
                        <a14:backgroundMark x1="88796" y1="95711" x2="79348" y2="98081"/>
                        <a14:backgroundMark x1="79348" y1="98081" x2="86371" y2="98533"/>
                        <a14:backgroundMark x1="86371" y1="98533" x2="87625" y2="97968"/>
                        <a14:backgroundMark x1="74247" y1="95711" x2="73997" y2="95711"/>
                        <a14:backgroundMark x1="7776" y1="72686" x2="6940" y2="72686"/>
                        <a14:backgroundMark x1="72157" y1="61738" x2="72742" y2="62077"/>
                        <a14:backgroundMark x1="71739" y1="62077" x2="77341" y2="632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1648" y="858525"/>
            <a:ext cx="7035484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C0F7F6-6364-4C7D-BF8F-C85D9DD0ADE2}"/>
              </a:ext>
            </a:extLst>
          </p:cNvPr>
          <p:cNvSpPr/>
          <p:nvPr/>
        </p:nvSpPr>
        <p:spPr>
          <a:xfrm>
            <a:off x="0" y="2603145"/>
            <a:ext cx="302084" cy="171547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8F03C8-B9F3-4D7D-AB5E-F8ECC670829B}"/>
              </a:ext>
            </a:extLst>
          </p:cNvPr>
          <p:cNvSpPr/>
          <p:nvPr/>
        </p:nvSpPr>
        <p:spPr>
          <a:xfrm>
            <a:off x="8384717" y="2606738"/>
            <a:ext cx="198706" cy="171547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6C9239-AC8E-470D-9C13-9D8683AE0155}"/>
              </a:ext>
            </a:extLst>
          </p:cNvPr>
          <p:cNvSpPr/>
          <p:nvPr/>
        </p:nvSpPr>
        <p:spPr>
          <a:xfrm>
            <a:off x="8733125" y="2603145"/>
            <a:ext cx="152382" cy="1715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671DE3F-927F-48D9-B676-6004775791B6}"/>
              </a:ext>
            </a:extLst>
          </p:cNvPr>
          <p:cNvCxnSpPr/>
          <p:nvPr/>
        </p:nvCxnSpPr>
        <p:spPr>
          <a:xfrm flipH="1" flipV="1">
            <a:off x="1510748" y="1975789"/>
            <a:ext cx="1016000" cy="482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2208648-D261-4C80-ADB2-87E8B2920F6C}"/>
              </a:ext>
            </a:extLst>
          </p:cNvPr>
          <p:cNvCxnSpPr/>
          <p:nvPr/>
        </p:nvCxnSpPr>
        <p:spPr>
          <a:xfrm flipV="1">
            <a:off x="4190756" y="1433413"/>
            <a:ext cx="0" cy="77020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04A449A-2922-483E-A82F-F1B428A3ADC3}"/>
              </a:ext>
            </a:extLst>
          </p:cNvPr>
          <p:cNvCxnSpPr/>
          <p:nvPr/>
        </p:nvCxnSpPr>
        <p:spPr>
          <a:xfrm flipV="1">
            <a:off x="6444974" y="1259201"/>
            <a:ext cx="914400" cy="3484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C62A15C-A3A9-468B-AD0C-CA9BE1C6127B}"/>
              </a:ext>
            </a:extLst>
          </p:cNvPr>
          <p:cNvCxnSpPr/>
          <p:nvPr/>
        </p:nvCxnSpPr>
        <p:spPr>
          <a:xfrm>
            <a:off x="4044983" y="5424587"/>
            <a:ext cx="853905" cy="37820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04B2724-5AB3-4A43-A408-EE7B00112DDF}"/>
              </a:ext>
            </a:extLst>
          </p:cNvPr>
          <p:cNvSpPr txBox="1"/>
          <p:nvPr/>
        </p:nvSpPr>
        <p:spPr>
          <a:xfrm flipH="1">
            <a:off x="477802" y="1501799"/>
            <a:ext cx="2638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venir Next LT Pro Light" panose="020B0304020202020204" pitchFamily="34" charset="0"/>
              </a:rPr>
              <a:t>350 mi to Greece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2C4EFD-9997-4BEA-8BCE-C889B86EC149}"/>
              </a:ext>
            </a:extLst>
          </p:cNvPr>
          <p:cNvSpPr txBox="1"/>
          <p:nvPr/>
        </p:nvSpPr>
        <p:spPr>
          <a:xfrm flipH="1">
            <a:off x="3116285" y="1030291"/>
            <a:ext cx="2350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venir Next LT Pro Light" panose="020B0304020202020204" pitchFamily="34" charset="0"/>
              </a:rPr>
              <a:t>50 mi to Turkey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94F08E-79B7-4BB3-A40D-BC2ED9D12555}"/>
              </a:ext>
            </a:extLst>
          </p:cNvPr>
          <p:cNvSpPr txBox="1"/>
          <p:nvPr/>
        </p:nvSpPr>
        <p:spPr>
          <a:xfrm flipH="1">
            <a:off x="6277017" y="772166"/>
            <a:ext cx="2350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venir Next LT Pro Light" panose="020B0304020202020204" pitchFamily="34" charset="0"/>
              </a:rPr>
              <a:t>60 mi to Syria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E1638C-9E37-4BE3-B6CD-504126E098F5}"/>
              </a:ext>
            </a:extLst>
          </p:cNvPr>
          <p:cNvSpPr txBox="1"/>
          <p:nvPr/>
        </p:nvSpPr>
        <p:spPr>
          <a:xfrm flipH="1">
            <a:off x="3756801" y="5807904"/>
            <a:ext cx="228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venir Next LT Pro Light" panose="020B0304020202020204" pitchFamily="34" charset="0"/>
              </a:rPr>
              <a:t>200 mi to Israel</a:t>
            </a:r>
          </a:p>
        </p:txBody>
      </p:sp>
    </p:spTree>
    <p:extLst>
      <p:ext uri="{BB962C8B-B14F-4D97-AF65-F5344CB8AC3E}">
        <p14:creationId xmlns:p14="http://schemas.microsoft.com/office/powerpoint/2010/main" val="1306165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rgbClr val="E9EAF2"/>
            </a:gs>
          </a:gsLst>
          <a:lin ang="1620003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D8E56-2AAE-46CB-9408-A94F05E03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" sz="6000" b="1" dirty="0">
                <a:solidFill>
                  <a:srgbClr val="0070C0"/>
                </a:solidFill>
                <a:latin typeface="Avenir Next LT Pro Light" panose="020B0304020202020204" pitchFamily="34" charset="0"/>
              </a:rPr>
              <a:t>Research Questions</a:t>
            </a:r>
            <a:endParaRPr lang="en-US" sz="6000" b="1" dirty="0">
              <a:solidFill>
                <a:srgbClr val="0070C0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6A28F-4D87-4B09-8FF5-EABD278A1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812" y="1"/>
            <a:ext cx="6580187" cy="6858000"/>
          </a:xfrm>
        </p:spPr>
        <p:txBody>
          <a:bodyPr anchor="ctr">
            <a:noAutofit/>
          </a:bodyPr>
          <a:lstStyle/>
          <a:p>
            <a:pPr marL="457200" lvl="0" indent="-342900">
              <a:lnSpc>
                <a:spcPct val="110000"/>
              </a:lnSpc>
              <a:spcBef>
                <a:spcPts val="0"/>
              </a:spcBef>
              <a:buClr>
                <a:srgbClr val="00B5DD"/>
              </a:buClr>
              <a:buSzPts val="1800"/>
              <a:buFont typeface="Barlow Light"/>
              <a:buChar char="▸"/>
            </a:pPr>
            <a:r>
              <a:rPr lang="en-US" sz="2400" kern="0" dirty="0">
                <a:solidFill>
                  <a:srgbClr val="3A3F50"/>
                </a:solidFill>
                <a:latin typeface="Barlow Light"/>
                <a:sym typeface="Barlow Light"/>
              </a:rPr>
              <a:t>What are the major forces that have shaped modern Cyprus and the development of the Cyprus problem?</a:t>
            </a:r>
          </a:p>
          <a:p>
            <a:pPr marL="114300" lvl="0" indent="0">
              <a:lnSpc>
                <a:spcPct val="110000"/>
              </a:lnSpc>
              <a:spcBef>
                <a:spcPts val="0"/>
              </a:spcBef>
              <a:buClr>
                <a:srgbClr val="00B5DD"/>
              </a:buClr>
              <a:buSzPts val="1800"/>
              <a:buNone/>
            </a:pPr>
            <a:endParaRPr lang="en-US" sz="2400" kern="0" dirty="0">
              <a:solidFill>
                <a:srgbClr val="3A3F50"/>
              </a:solidFill>
              <a:latin typeface="Barlow Light"/>
              <a:sym typeface="Barlow Light"/>
            </a:endParaRPr>
          </a:p>
          <a:p>
            <a:pPr marL="457200" lvl="0" indent="-342900">
              <a:lnSpc>
                <a:spcPct val="110000"/>
              </a:lnSpc>
              <a:spcBef>
                <a:spcPts val="0"/>
              </a:spcBef>
              <a:buClr>
                <a:srgbClr val="00B5DD"/>
              </a:buClr>
              <a:buSzPts val="1800"/>
              <a:buFont typeface="Barlow Light"/>
              <a:buChar char="▸"/>
            </a:pPr>
            <a:r>
              <a:rPr lang="en-US" sz="2400" kern="0" dirty="0">
                <a:solidFill>
                  <a:srgbClr val="3A3F50"/>
                </a:solidFill>
                <a:latin typeface="Barlow Light"/>
                <a:sym typeface="Barlow Light"/>
              </a:rPr>
              <a:t>What forces have in the past and continue to shape the development of Cyprus as a nation?</a:t>
            </a:r>
          </a:p>
          <a:p>
            <a:pPr marL="114300" lvl="0" indent="0">
              <a:lnSpc>
                <a:spcPct val="110000"/>
              </a:lnSpc>
              <a:spcBef>
                <a:spcPts val="0"/>
              </a:spcBef>
              <a:buClr>
                <a:srgbClr val="00B5DD"/>
              </a:buClr>
              <a:buSzPts val="1800"/>
              <a:buNone/>
            </a:pPr>
            <a:endParaRPr lang="en-US" sz="2400" kern="0" dirty="0">
              <a:solidFill>
                <a:srgbClr val="3A3F50"/>
              </a:solidFill>
              <a:latin typeface="Barlow Light"/>
              <a:sym typeface="Barlow Light"/>
            </a:endParaRPr>
          </a:p>
          <a:p>
            <a:pPr marL="457200" lvl="0" indent="-342900">
              <a:lnSpc>
                <a:spcPct val="110000"/>
              </a:lnSpc>
              <a:spcBef>
                <a:spcPts val="0"/>
              </a:spcBef>
              <a:buClr>
                <a:srgbClr val="00B5DD"/>
              </a:buClr>
              <a:buSzPts val="1800"/>
              <a:buFont typeface="Barlow Light"/>
              <a:buChar char="▸"/>
            </a:pPr>
            <a:r>
              <a:rPr lang="en-US" sz="2400" kern="0" dirty="0">
                <a:solidFill>
                  <a:srgbClr val="3A3F50"/>
                </a:solidFill>
                <a:latin typeface="Barlow Light"/>
                <a:sym typeface="Barlow Light"/>
              </a:rPr>
              <a:t>To what extent have new actors been introduced as solutions to the Cyprus problem?</a:t>
            </a:r>
          </a:p>
          <a:p>
            <a:pPr marL="114300" lvl="0" indent="0">
              <a:lnSpc>
                <a:spcPct val="110000"/>
              </a:lnSpc>
              <a:spcBef>
                <a:spcPts val="0"/>
              </a:spcBef>
              <a:buClr>
                <a:srgbClr val="00B5DD"/>
              </a:buClr>
              <a:buSzPts val="1800"/>
              <a:buNone/>
            </a:pPr>
            <a:endParaRPr lang="en-US" sz="2400" kern="0" dirty="0">
              <a:solidFill>
                <a:srgbClr val="3A3F50"/>
              </a:solidFill>
              <a:latin typeface="Barlow Light"/>
              <a:sym typeface="Barlow Light"/>
            </a:endParaRPr>
          </a:p>
          <a:p>
            <a:pPr marL="457200" lvl="0" indent="-342900">
              <a:lnSpc>
                <a:spcPct val="110000"/>
              </a:lnSpc>
              <a:spcBef>
                <a:spcPts val="0"/>
              </a:spcBef>
              <a:buClr>
                <a:srgbClr val="00B5DD"/>
              </a:buClr>
              <a:buSzPts val="1800"/>
              <a:buFont typeface="Barlow Light"/>
              <a:buChar char="▸"/>
            </a:pPr>
            <a:r>
              <a:rPr lang="en-US" sz="2400" kern="0" dirty="0">
                <a:solidFill>
                  <a:srgbClr val="3A3F50"/>
                </a:solidFill>
                <a:latin typeface="Barlow Light"/>
                <a:sym typeface="Barlow Light"/>
              </a:rPr>
              <a:t>How, why, and to what extent has Cyprus’ division been shaped by outside intervention?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6F1B0-4C39-45E0-95E5-A06741D38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63" y="2057400"/>
            <a:ext cx="5370286" cy="3811588"/>
          </a:xfrm>
        </p:spPr>
        <p:txBody>
          <a:bodyPr anchor="ctr"/>
          <a:lstStyle/>
          <a:p>
            <a:pPr algn="ctr"/>
            <a:r>
              <a:rPr lang="en-US" sz="3600" b="1" dirty="0">
                <a:latin typeface="Barlow Light" panose="020B0604020202020204" charset="0"/>
              </a:rPr>
              <a:t>To what extent does the Cyprus problem remain a “frozen conflict” today? 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D45086-52C7-4E42-87B8-03BF9FEA72A7}"/>
              </a:ext>
            </a:extLst>
          </p:cNvPr>
          <p:cNvCxnSpPr/>
          <p:nvPr/>
        </p:nvCxnSpPr>
        <p:spPr>
          <a:xfrm>
            <a:off x="1190171" y="2206171"/>
            <a:ext cx="3294743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876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rgbClr val="E9EAF2"/>
            </a:gs>
          </a:gsLst>
          <a:lin ang="16200038" scaled="0"/>
        </a:grad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0" y="287228"/>
            <a:ext cx="12090400" cy="1443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algn="ctr"/>
            <a:r>
              <a:rPr lang="en-US" sz="7200" b="1" dirty="0">
                <a:latin typeface="Avenir Next LT Pro Light" panose="020B0304020202020204" pitchFamily="34" charset="0"/>
              </a:rPr>
              <a:t>Literature</a:t>
            </a:r>
            <a:r>
              <a:rPr lang="en-US" sz="7200" b="1" dirty="0"/>
              <a:t> Review</a:t>
            </a:r>
            <a:endParaRPr sz="7200" b="1" dirty="0"/>
          </a:p>
        </p:txBody>
      </p:sp>
      <p:sp>
        <p:nvSpPr>
          <p:cNvPr id="595" name="Google Shape;595;p17"/>
          <p:cNvSpPr txBox="1">
            <a:spLocks noGrp="1"/>
          </p:cNvSpPr>
          <p:nvPr>
            <p:ph type="body" idx="1"/>
          </p:nvPr>
        </p:nvSpPr>
        <p:spPr>
          <a:xfrm>
            <a:off x="101600" y="1190172"/>
            <a:ext cx="11684000" cy="550454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152396" lvl="0" indent="0" algn="ctr">
              <a:buNone/>
            </a:pPr>
            <a:r>
              <a:rPr lang="en-US" b="1" dirty="0">
                <a:solidFill>
                  <a:schemeClr val="accent4"/>
                </a:solidFill>
                <a:latin typeface="Barlow Light" panose="020B0604020202020204" charset="0"/>
              </a:rPr>
              <a:t>Peacemaking and Peacekeeping in the Cyprus Problem</a:t>
            </a:r>
          </a:p>
          <a:p>
            <a:pPr marL="152396" lvl="0" indent="0" algn="ctr">
              <a:buNone/>
            </a:pPr>
            <a:endParaRPr lang="en-US" sz="1800" b="1" dirty="0">
              <a:solidFill>
                <a:schemeClr val="accent4"/>
              </a:solidFill>
              <a:latin typeface="Barlow Light" panose="020B0604020202020204" charset="0"/>
            </a:endParaRPr>
          </a:p>
          <a:p>
            <a:pPr marL="152396" lvl="0" indent="0" algn="ctr">
              <a:buNone/>
            </a:pPr>
            <a:r>
              <a:rPr lang="en-US" b="1" dirty="0">
                <a:solidFill>
                  <a:schemeClr val="accent2"/>
                </a:solidFill>
                <a:latin typeface="Barlow Light" panose="020B0604020202020204" charset="0"/>
              </a:rPr>
              <a:t>Function of Civil Society Organizations in Peace Process in Cyprus</a:t>
            </a:r>
            <a:endParaRPr lang="en-US" dirty="0">
              <a:solidFill>
                <a:schemeClr val="accent2"/>
              </a:solidFill>
              <a:latin typeface="Barlow Light" panose="020B0604020202020204" charset="0"/>
            </a:endParaRPr>
          </a:p>
          <a:p>
            <a:pPr lvl="0"/>
            <a:endParaRPr lang="en-US" dirty="0">
              <a:solidFill>
                <a:schemeClr val="accent2"/>
              </a:solidFill>
              <a:latin typeface="Barlow Light" panose="020B0604020202020204" charset="0"/>
            </a:endParaRPr>
          </a:p>
          <a:p>
            <a:pPr lvl="0"/>
            <a:endParaRPr lang="en-US" dirty="0">
              <a:solidFill>
                <a:schemeClr val="accent2"/>
              </a:solidFill>
            </a:endParaRPr>
          </a:p>
          <a:p>
            <a:pPr lvl="0"/>
            <a:endParaRPr lang="en-US" dirty="0">
              <a:solidFill>
                <a:schemeClr val="accent2"/>
              </a:solidFill>
            </a:endParaRPr>
          </a:p>
          <a:p>
            <a:pPr marL="152396" indent="0"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4800" y="2999015"/>
            <a:ext cx="3556000" cy="3352800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Barlow Light" panose="020B0604020202020204" charset="0"/>
              </a:rPr>
              <a:t>Cyprus: An unstable state, in need of a solution</a:t>
            </a:r>
          </a:p>
          <a:p>
            <a:pPr algn="ctr"/>
            <a:r>
              <a:rPr lang="en-US" sz="2400" dirty="0">
                <a:latin typeface="Candara" panose="020E0502030303020204" pitchFamily="34" charset="0"/>
              </a:rPr>
              <a:t>Focuses on international solutions</a:t>
            </a:r>
          </a:p>
          <a:p>
            <a:pPr algn="ctr"/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4267200" y="2999014"/>
            <a:ext cx="3556000" cy="3352801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latin typeface="Barlow Light" panose="020B0604020202020204" charset="0"/>
              </a:rPr>
              <a:t>Cyprus: A state that has found a satisfactory solution out of the status quo</a:t>
            </a:r>
          </a:p>
          <a:p>
            <a:pPr lvl="0" algn="ctr"/>
            <a:r>
              <a:rPr lang="en-US" sz="2400" dirty="0">
                <a:latin typeface="Candara" panose="020E0502030303020204" pitchFamily="34" charset="0"/>
              </a:rPr>
              <a:t>“comfortable” conflict</a:t>
            </a:r>
          </a:p>
          <a:p>
            <a:pPr algn="ctr"/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8229600" y="2999014"/>
            <a:ext cx="3556000" cy="335280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latin typeface="Barlow Light" panose="020B0604020202020204" charset="0"/>
              </a:rPr>
              <a:t>Cyprus: Path to peace as in the way of a true solution</a:t>
            </a:r>
          </a:p>
          <a:p>
            <a:pPr lvl="0" algn="ctr"/>
            <a:r>
              <a:rPr lang="en-US" sz="2400" dirty="0">
                <a:latin typeface="Candara" panose="020E0502030303020204" pitchFamily="34" charset="0"/>
              </a:rPr>
              <a:t>Distance from international frame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8711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rgbClr val="E9EAF2"/>
            </a:gs>
          </a:gsLst>
          <a:lin ang="1620003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6A617-DFA7-46D6-8BE2-94BA6DE58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3472"/>
            <a:ext cx="12192000" cy="1155030"/>
          </a:xfrm>
        </p:spPr>
        <p:txBody>
          <a:bodyPr/>
          <a:lstStyle/>
          <a:p>
            <a:pPr algn="ctr"/>
            <a:r>
              <a:rPr lang="en-US" sz="7200" b="1" dirty="0">
                <a:solidFill>
                  <a:srgbClr val="0070C0"/>
                </a:solidFill>
                <a:latin typeface="Avenir Next LT Pro Light" panose="020B0304020202020204" pitchFamily="34" charset="0"/>
              </a:rPr>
              <a:t>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AC3AE-3693-4CB4-8F55-F8C3E1920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1700463"/>
            <a:ext cx="4027601" cy="2101515"/>
          </a:xfrm>
        </p:spPr>
        <p:txBody>
          <a:bodyPr/>
          <a:lstStyle/>
          <a:p>
            <a:pPr marL="169329" indent="0" algn="ctr">
              <a:buNone/>
            </a:pPr>
            <a:r>
              <a:rPr lang="en-US" sz="2000" b="1" dirty="0">
                <a:latin typeface="Barlow Light" panose="020B0604020202020204" charset="0"/>
              </a:rPr>
              <a:t>U.N. Resolutions, Reports, Declarations</a:t>
            </a:r>
          </a:p>
          <a:p>
            <a:pPr marL="169329" indent="0" algn="ctr">
              <a:buNone/>
            </a:pPr>
            <a:r>
              <a:rPr lang="en-US" sz="2000" b="1" dirty="0">
                <a:latin typeface="Barlow Light" panose="020B0604020202020204" charset="0"/>
              </a:rPr>
              <a:t>Government Documents</a:t>
            </a:r>
          </a:p>
          <a:p>
            <a:pPr marL="169329" indent="0" algn="ctr">
              <a:buNone/>
            </a:pPr>
            <a:r>
              <a:rPr lang="en-US" sz="2000" b="1" dirty="0">
                <a:latin typeface="Barlow Light" panose="020B0604020202020204" charset="0"/>
              </a:rPr>
              <a:t>Population Studies, Surveys</a:t>
            </a:r>
          </a:p>
          <a:p>
            <a:pPr marL="169329" indent="0" algn="ctr">
              <a:buNone/>
            </a:pPr>
            <a:r>
              <a:rPr lang="en-US" sz="2000" b="1" dirty="0">
                <a:latin typeface="Barlow Light" panose="020B0604020202020204" charset="0"/>
              </a:rPr>
              <a:t>Media Releases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7ADD49-8CF9-4AFB-A355-546808034A8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082200" y="1630803"/>
            <a:ext cx="4027600" cy="2171175"/>
          </a:xfrm>
        </p:spPr>
        <p:txBody>
          <a:bodyPr/>
          <a:lstStyle/>
          <a:p>
            <a:pPr marL="169329" indent="0" algn="ctr">
              <a:buNone/>
            </a:pPr>
            <a:r>
              <a:rPr lang="en-US" sz="2000" b="1" dirty="0">
                <a:latin typeface="Barlow Light" panose="020B0604020202020204" charset="0"/>
              </a:rPr>
              <a:t>Opinions on the state of the Cyprus Problem</a:t>
            </a:r>
          </a:p>
          <a:p>
            <a:pPr marL="169329" indent="0" algn="ctr">
              <a:buNone/>
            </a:pPr>
            <a:endParaRPr lang="en-US" sz="2000" b="1" dirty="0">
              <a:latin typeface="Barlow Light" panose="020B0604020202020204" charset="0"/>
            </a:endParaRPr>
          </a:p>
          <a:p>
            <a:pPr marL="169329" indent="0" algn="ctr">
              <a:buNone/>
            </a:pPr>
            <a:r>
              <a:rPr lang="en-US" sz="2000" b="1" dirty="0">
                <a:latin typeface="Barlow Light" panose="020B0604020202020204" charset="0"/>
              </a:rPr>
              <a:t>Peacemaking and Peacekeeping Theory </a:t>
            </a:r>
            <a:endParaRPr lang="en-US" sz="2000" dirty="0">
              <a:latin typeface="Barlow Light" panose="020B060402020202020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4F7C25-39E8-480B-B3F3-2E45C62B24AF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8190801" y="1630803"/>
            <a:ext cx="4027600" cy="2171175"/>
          </a:xfrm>
        </p:spPr>
        <p:txBody>
          <a:bodyPr/>
          <a:lstStyle/>
          <a:p>
            <a:pPr marL="169329" indent="0" algn="ctr">
              <a:buNone/>
            </a:pPr>
            <a:endParaRPr lang="en-US" sz="2000" b="1" dirty="0">
              <a:latin typeface="Barlow Light" panose="020B0604020202020204" charset="0"/>
            </a:endParaRPr>
          </a:p>
          <a:p>
            <a:pPr marL="169329" indent="0" algn="ctr">
              <a:buNone/>
            </a:pPr>
            <a:endParaRPr lang="en-US" sz="2000" b="1" dirty="0">
              <a:latin typeface="Barlow Light" panose="020B0604020202020204" charset="0"/>
            </a:endParaRPr>
          </a:p>
          <a:p>
            <a:pPr marL="169329" indent="0" algn="ctr">
              <a:buNone/>
            </a:pPr>
            <a:r>
              <a:rPr lang="en-US" sz="2000" b="1" dirty="0">
                <a:latin typeface="Barlow Light" panose="020B0604020202020204" charset="0"/>
              </a:rPr>
              <a:t>Civil Society</a:t>
            </a:r>
          </a:p>
        </p:txBody>
      </p:sp>
      <p:pic>
        <p:nvPicPr>
          <p:cNvPr id="1026" name="Picture 2" descr="Fettered Independence. Cyprus, 1878-1964 [Complete Set] | Moufflon ...">
            <a:extLst>
              <a:ext uri="{FF2B5EF4-FFF2-40B4-BE49-F238E27FC236}">
                <a16:creationId xmlns:a16="http://schemas.microsoft.com/office/drawing/2014/main" id="{EE5B73D5-5F72-4EB0-B908-AC589CE26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01" y="3838072"/>
            <a:ext cx="2008599" cy="292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olving Cyprus: New Approaches to Conflict Resolution: James Ker ...">
            <a:extLst>
              <a:ext uri="{FF2B5EF4-FFF2-40B4-BE49-F238E27FC236}">
                <a16:creationId xmlns:a16="http://schemas.microsoft.com/office/drawing/2014/main" id="{A1CDAE0D-8EC1-4C05-9838-6DA5D4E4F1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6" b="1437"/>
          <a:stretch/>
        </p:blipFill>
        <p:spPr bwMode="auto">
          <a:xfrm>
            <a:off x="5127643" y="3838072"/>
            <a:ext cx="1963113" cy="292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F6CFF8-E2A0-40B4-806E-B044D9D00433}"/>
              </a:ext>
            </a:extLst>
          </p:cNvPr>
          <p:cNvCxnSpPr>
            <a:cxnSpLocks/>
          </p:cNvCxnSpPr>
          <p:nvPr/>
        </p:nvCxnSpPr>
        <p:spPr>
          <a:xfrm>
            <a:off x="4027600" y="2559156"/>
            <a:ext cx="0" cy="297537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202DE0-D067-4885-ADCB-8472F4466AEC}"/>
              </a:ext>
            </a:extLst>
          </p:cNvPr>
          <p:cNvCxnSpPr>
            <a:cxnSpLocks/>
          </p:cNvCxnSpPr>
          <p:nvPr/>
        </p:nvCxnSpPr>
        <p:spPr>
          <a:xfrm>
            <a:off x="8214348" y="2559156"/>
            <a:ext cx="0" cy="297537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F9E11D5-3DF0-47B0-A23F-C74F49A55D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737" t="10039" r="34477" b="10156"/>
          <a:stretch/>
        </p:blipFill>
        <p:spPr>
          <a:xfrm>
            <a:off x="9268652" y="3838072"/>
            <a:ext cx="2008851" cy="292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84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rgbClr val="E9EAF2"/>
            </a:gs>
          </a:gsLst>
          <a:lin ang="1620003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71D0C-9FEC-4202-8EAC-4D7E86DB7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5132"/>
            <a:ext cx="12192000" cy="1945935"/>
          </a:xfrm>
        </p:spPr>
        <p:txBody>
          <a:bodyPr/>
          <a:lstStyle/>
          <a:p>
            <a:pPr algn="ctr"/>
            <a:r>
              <a:rPr lang="en-US" sz="7200" b="1" dirty="0">
                <a:latin typeface="Avenir Next LT Pro Light" panose="020B0304020202020204" pitchFamily="34" charset="0"/>
              </a:rPr>
              <a:t>My Approach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5234F-4852-4C96-BEAA-C327A43A0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926" y="2456031"/>
            <a:ext cx="4095702" cy="1945935"/>
          </a:xfrm>
        </p:spPr>
        <p:txBody>
          <a:bodyPr anchor="ctr"/>
          <a:lstStyle/>
          <a:p>
            <a:pPr marL="169329" indent="0" algn="ctr">
              <a:buNone/>
            </a:pPr>
            <a:r>
              <a:rPr lang="en-US" sz="3200" b="1" dirty="0">
                <a:latin typeface="Barlow Light" panose="020B0604020202020204" charset="0"/>
              </a:rPr>
              <a:t>The importance of</a:t>
            </a:r>
          </a:p>
          <a:p>
            <a:pPr marL="169329" indent="0" algn="ctr">
              <a:buNone/>
            </a:pPr>
            <a:r>
              <a:rPr lang="en-US" sz="3200" b="1" dirty="0">
                <a:latin typeface="Barlow Light" panose="020B0604020202020204" charset="0"/>
              </a:rPr>
              <a:t>the international</a:t>
            </a:r>
          </a:p>
          <a:p>
            <a:pPr marL="169329" indent="0" algn="ctr">
              <a:buNone/>
            </a:pPr>
            <a:r>
              <a:rPr lang="en-US" sz="3200" b="1" dirty="0">
                <a:latin typeface="Barlow Light" panose="020B0604020202020204" charset="0"/>
              </a:rPr>
              <a:t>actors and context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04FA10-792E-4215-A4C0-21E670506569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743370" y="2435398"/>
            <a:ext cx="3969658" cy="1987200"/>
          </a:xfrm>
        </p:spPr>
        <p:txBody>
          <a:bodyPr/>
          <a:lstStyle/>
          <a:p>
            <a:pPr marL="169329" indent="0" algn="ctr">
              <a:buNone/>
            </a:pPr>
            <a:r>
              <a:rPr lang="en-US" sz="3200" b="1" dirty="0">
                <a:latin typeface="Barlow Light" panose="020B0604020202020204" charset="0"/>
              </a:rPr>
              <a:t>The more recent</a:t>
            </a:r>
          </a:p>
          <a:p>
            <a:pPr marL="169329" indent="0" algn="ctr">
              <a:buNone/>
            </a:pPr>
            <a:r>
              <a:rPr lang="en-US" sz="3200" b="1" dirty="0">
                <a:latin typeface="Barlow Light" panose="020B0604020202020204" charset="0"/>
              </a:rPr>
              <a:t>introduction of civil</a:t>
            </a:r>
          </a:p>
          <a:p>
            <a:pPr marL="169329" indent="0" algn="ctr">
              <a:buNone/>
            </a:pPr>
            <a:r>
              <a:rPr lang="en-US" sz="3200" b="1" dirty="0">
                <a:latin typeface="Barlow Light" panose="020B0604020202020204" charset="0"/>
              </a:rPr>
              <a:t>society and their</a:t>
            </a:r>
          </a:p>
          <a:p>
            <a:pPr marL="169329" indent="0" algn="ctr">
              <a:buNone/>
            </a:pPr>
            <a:r>
              <a:rPr lang="en-US" sz="3200" b="1" dirty="0">
                <a:latin typeface="Barlow Light" panose="020B0604020202020204" charset="0"/>
              </a:rPr>
              <a:t>new approach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A5EC52B4-B09D-4044-A9A3-DCBB1146AC37}"/>
              </a:ext>
            </a:extLst>
          </p:cNvPr>
          <p:cNvSpPr/>
          <p:nvPr/>
        </p:nvSpPr>
        <p:spPr>
          <a:xfrm>
            <a:off x="5029199" y="2920999"/>
            <a:ext cx="2133600" cy="508000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846B8B90-BA61-4194-AB1A-05D8FD1E0FD7}"/>
              </a:ext>
            </a:extLst>
          </p:cNvPr>
          <p:cNvSpPr/>
          <p:nvPr/>
        </p:nvSpPr>
        <p:spPr>
          <a:xfrm rot="10800000">
            <a:off x="5029199" y="3429000"/>
            <a:ext cx="2133600" cy="508000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D976ED-395A-4AD2-8385-BC0FB617D259}"/>
              </a:ext>
            </a:extLst>
          </p:cNvPr>
          <p:cNvCxnSpPr/>
          <p:nvPr/>
        </p:nvCxnSpPr>
        <p:spPr>
          <a:xfrm>
            <a:off x="4448628" y="1628714"/>
            <a:ext cx="3294743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531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50000">
              <a:srgbClr val="0070C0"/>
            </a:gs>
            <a:gs pos="100000">
              <a:srgbClr val="00B0F0"/>
            </a:gs>
          </a:gsLst>
          <a:lin ang="16200038" scaled="0"/>
        </a:gradFill>
        <a:effectLst/>
      </p:bgPr>
    </p:bg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6"/>
          <p:cNvSpPr txBox="1">
            <a:spLocks noGrp="1"/>
          </p:cNvSpPr>
          <p:nvPr>
            <p:ph type="body" idx="1"/>
          </p:nvPr>
        </p:nvSpPr>
        <p:spPr>
          <a:xfrm>
            <a:off x="1117600" y="-25400"/>
            <a:ext cx="11074400" cy="68580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457189" indent="-457189"/>
            <a:r>
              <a:rPr lang="en-US" sz="2800" b="1" dirty="0">
                <a:latin typeface="Barlow Light" panose="020B0604020202020204" charset="0"/>
              </a:rPr>
              <a:t>The Cyprus Problem: signs of thaw as it begins to separate from international context</a:t>
            </a:r>
          </a:p>
          <a:p>
            <a:pPr marL="0" indent="0">
              <a:buNone/>
            </a:pPr>
            <a:endParaRPr lang="en-US" sz="2800" b="1" dirty="0">
              <a:latin typeface="Barlow Light" panose="020B0604020202020204" charset="0"/>
            </a:endParaRPr>
          </a:p>
          <a:p>
            <a:pPr marL="0" indent="0">
              <a:buNone/>
            </a:pPr>
            <a:endParaRPr lang="en-US" sz="2800" b="1" dirty="0">
              <a:latin typeface="Barlow Light" panose="020B0604020202020204" charset="0"/>
            </a:endParaRPr>
          </a:p>
          <a:p>
            <a:pPr marL="457189" indent="-457189"/>
            <a:r>
              <a:rPr lang="en-US" sz="2800" b="1" dirty="0">
                <a:latin typeface="Barlow Light" panose="020B0604020202020204" charset="0"/>
              </a:rPr>
              <a:t>Civil society has found solutions from their place in the conflict at a grassroots, communal level</a:t>
            </a:r>
          </a:p>
          <a:p>
            <a:pPr marL="0" indent="0">
              <a:buNone/>
            </a:pPr>
            <a:endParaRPr lang="en-US" sz="2800" b="1" dirty="0">
              <a:latin typeface="Barlow Light" panose="020B0604020202020204" charset="0"/>
            </a:endParaRPr>
          </a:p>
          <a:p>
            <a:pPr marL="0" indent="0">
              <a:buNone/>
            </a:pPr>
            <a:endParaRPr lang="en-US" sz="2800" b="1" dirty="0">
              <a:latin typeface="Barlow Light" panose="020B0604020202020204" charset="0"/>
            </a:endParaRPr>
          </a:p>
          <a:p>
            <a:pPr marL="457189" indent="-457189"/>
            <a:r>
              <a:rPr lang="en-US" sz="2800" b="1" dirty="0">
                <a:latin typeface="Barlow Light" panose="020B0604020202020204" charset="0"/>
              </a:rPr>
              <a:t>Civil society remains blocked by a lack of legitimization by international and political establishment actors</a:t>
            </a: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  <a:latin typeface="Barlow Light" panose="020B0604020202020204" charset="0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  <a:latin typeface="Barlow Light" panose="020B0604020202020204" charset="0"/>
            </a:endParaRPr>
          </a:p>
          <a:p>
            <a:pPr marL="457189" indent="-457189"/>
            <a:r>
              <a:rPr lang="en-US" sz="2800" b="1" dirty="0">
                <a:solidFill>
                  <a:schemeClr val="bg1"/>
                </a:solidFill>
                <a:latin typeface="Barlow Light" panose="020B0604020202020204" charset="0"/>
              </a:rPr>
              <a:t>The Cyprus problem persists due to the influence from these various outside interest groups, who, while trying to establish a peace, have become part of the persisting problem.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EAD1F3-AD91-4EB5-9DF5-9CEA504E1846}"/>
              </a:ext>
            </a:extLst>
          </p:cNvPr>
          <p:cNvSpPr txBox="1"/>
          <p:nvPr/>
        </p:nvSpPr>
        <p:spPr>
          <a:xfrm rot="16200000">
            <a:off x="-1803645" y="3767378"/>
            <a:ext cx="4632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THESIS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rgbClr val="E9EAF2"/>
            </a:gs>
          </a:gsLst>
          <a:lin ang="1620003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0FFB1-20EB-4CED-AA29-A8C53772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0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0070C0"/>
                </a:solidFill>
                <a:latin typeface="Avenir Next LT Pro Light" panose="020B030402020202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A3351-DF2E-4399-AEEE-5AEF8F709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3" y="1915268"/>
            <a:ext cx="11518231" cy="4923515"/>
          </a:xfrm>
        </p:spPr>
        <p:txBody>
          <a:bodyPr>
            <a:normAutofit fontScale="92500" lnSpcReduction="20000"/>
          </a:bodyPr>
          <a:lstStyle/>
          <a:p>
            <a:pPr marL="457200" lvl="0" indent="-342900">
              <a:lnSpc>
                <a:spcPct val="110000"/>
              </a:lnSpc>
              <a:spcBef>
                <a:spcPts val="0"/>
              </a:spcBef>
              <a:buClr>
                <a:srgbClr val="00B5DD"/>
              </a:buClr>
              <a:buSzPts val="1800"/>
              <a:buFont typeface="Barlow Light"/>
              <a:buChar char="▸"/>
            </a:pPr>
            <a:r>
              <a:rPr lang="en-US" sz="3900" b="1" kern="0" dirty="0">
                <a:solidFill>
                  <a:schemeClr val="accent6"/>
                </a:solidFill>
                <a:latin typeface="Barlow Light" panose="020B0604020202020204" charset="0"/>
                <a:sym typeface="Barlow Light"/>
              </a:rPr>
              <a:t>Literature Review</a:t>
            </a:r>
          </a:p>
          <a:p>
            <a:pPr lvl="2">
              <a:buClr>
                <a:srgbClr val="0070C0"/>
              </a:buClr>
            </a:pPr>
            <a:r>
              <a:rPr lang="en-US" sz="2600" dirty="0">
                <a:latin typeface="Candara" panose="020E0502030303020204" pitchFamily="34" charset="0"/>
              </a:rPr>
              <a:t>Introduction</a:t>
            </a:r>
          </a:p>
          <a:p>
            <a:pPr lvl="2">
              <a:buClr>
                <a:srgbClr val="0070C0"/>
              </a:buClr>
            </a:pPr>
            <a:r>
              <a:rPr lang="en-US" sz="2600" dirty="0">
                <a:latin typeface="Candara" panose="020E0502030303020204" pitchFamily="34" charset="0"/>
              </a:rPr>
              <a:t>Literature Review</a:t>
            </a:r>
            <a:endParaRPr lang="en-US" sz="2600" kern="0" dirty="0">
              <a:solidFill>
                <a:srgbClr val="3A3F50"/>
              </a:solidFill>
              <a:latin typeface="Barlow Light" panose="020B0604020202020204" charset="0"/>
              <a:sym typeface="Barlow Light"/>
            </a:endParaRPr>
          </a:p>
          <a:p>
            <a:pPr marL="457200" lvl="0" indent="-342900">
              <a:lnSpc>
                <a:spcPct val="110000"/>
              </a:lnSpc>
              <a:spcBef>
                <a:spcPts val="0"/>
              </a:spcBef>
              <a:buClr>
                <a:srgbClr val="00B5DD"/>
              </a:buClr>
              <a:buSzPts val="1800"/>
              <a:buFont typeface="Barlow Light"/>
              <a:buChar char="▸"/>
            </a:pPr>
            <a:r>
              <a:rPr lang="en-US" sz="3900" b="1" dirty="0">
                <a:solidFill>
                  <a:schemeClr val="accent4"/>
                </a:solidFill>
                <a:latin typeface="Barlow Light" panose="020B0604020202020204" charset="0"/>
              </a:rPr>
              <a:t>Development of the Conflict</a:t>
            </a:r>
          </a:p>
          <a:p>
            <a:pPr lvl="2">
              <a:buClr>
                <a:srgbClr val="0070C0"/>
              </a:buClr>
            </a:pPr>
            <a:r>
              <a:rPr lang="en-US" sz="2600" dirty="0">
                <a:latin typeface="Candara" panose="020E0502030303020204" pitchFamily="34" charset="0"/>
              </a:rPr>
              <a:t>Context of Independence</a:t>
            </a:r>
          </a:p>
          <a:p>
            <a:pPr lvl="2">
              <a:buClr>
                <a:srgbClr val="0070C0"/>
              </a:buClr>
            </a:pPr>
            <a:r>
              <a:rPr lang="en-US" sz="2600" dirty="0">
                <a:latin typeface="Candara" panose="020E0502030303020204" pitchFamily="34" charset="0"/>
              </a:rPr>
              <a:t>Independence: An International Conflict</a:t>
            </a:r>
          </a:p>
          <a:p>
            <a:pPr lvl="2">
              <a:buClr>
                <a:srgbClr val="0070C0"/>
              </a:buClr>
            </a:pPr>
            <a:r>
              <a:rPr lang="en-US" sz="2600" dirty="0">
                <a:latin typeface="Candara" panose="020E0502030303020204" pitchFamily="34" charset="0"/>
              </a:rPr>
              <a:t>“Peace” Under UNFICYP</a:t>
            </a:r>
          </a:p>
          <a:p>
            <a:pPr lvl="2">
              <a:buClr>
                <a:srgbClr val="0070C0"/>
              </a:buClr>
            </a:pPr>
            <a:r>
              <a:rPr lang="en-US" sz="2600" dirty="0">
                <a:latin typeface="Candara" panose="020E0502030303020204" pitchFamily="34" charset="0"/>
              </a:rPr>
              <a:t>“Co-Exist Side by Side”: The Turkish Republic of Northern Cyprus</a:t>
            </a:r>
            <a:endParaRPr lang="en-US" sz="3900" b="1" dirty="0">
              <a:latin typeface="Barlow Light" panose="020B0604020202020204" charset="0"/>
            </a:endParaRPr>
          </a:p>
          <a:p>
            <a:pPr marL="457200" lvl="0" indent="-342900">
              <a:lnSpc>
                <a:spcPct val="110000"/>
              </a:lnSpc>
              <a:spcBef>
                <a:spcPts val="0"/>
              </a:spcBef>
              <a:buClr>
                <a:srgbClr val="00B5DD"/>
              </a:buClr>
              <a:buSzPts val="1800"/>
              <a:buFont typeface="Barlow Light"/>
              <a:buChar char="▸"/>
            </a:pPr>
            <a:r>
              <a:rPr lang="en-US" sz="3900" b="1" dirty="0">
                <a:solidFill>
                  <a:schemeClr val="accent2"/>
                </a:solidFill>
                <a:latin typeface="Barlow Light" panose="020B0604020202020204" charset="0"/>
              </a:rPr>
              <a:t>New Role of Civil Society</a:t>
            </a:r>
          </a:p>
          <a:p>
            <a:pPr lvl="2">
              <a:buClr>
                <a:srgbClr val="0070C0"/>
              </a:buClr>
            </a:pPr>
            <a:r>
              <a:rPr lang="en-US" sz="2600" dirty="0">
                <a:latin typeface="Candara" panose="020E0502030303020204" pitchFamily="34" charset="0"/>
              </a:rPr>
              <a:t>A Divided State</a:t>
            </a:r>
          </a:p>
          <a:p>
            <a:pPr lvl="2">
              <a:buClr>
                <a:srgbClr val="0070C0"/>
              </a:buClr>
            </a:pPr>
            <a:r>
              <a:rPr lang="en-US" sz="2600" dirty="0">
                <a:latin typeface="Candara" panose="020E0502030303020204" pitchFamily="34" charset="0"/>
              </a:rPr>
              <a:t>Changing the Game</a:t>
            </a:r>
          </a:p>
          <a:p>
            <a:pPr lvl="2">
              <a:buClr>
                <a:srgbClr val="0070C0"/>
              </a:buClr>
            </a:pPr>
            <a:r>
              <a:rPr lang="en-US" sz="2600" dirty="0">
                <a:latin typeface="Candara" panose="020E0502030303020204" pitchFamily="34" charset="0"/>
              </a:rPr>
              <a:t>Conclusion: The Cyprus “Problem,” or A New Peace?</a:t>
            </a:r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B04634A-5E5C-49C1-A083-59A7C14D5259}"/>
              </a:ext>
            </a:extLst>
          </p:cNvPr>
          <p:cNvCxnSpPr/>
          <p:nvPr/>
        </p:nvCxnSpPr>
        <p:spPr>
          <a:xfrm>
            <a:off x="4448628" y="1628714"/>
            <a:ext cx="3294743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815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640</Words>
  <Application>Microsoft Office PowerPoint</Application>
  <PresentationFormat>Widescreen</PresentationFormat>
  <Paragraphs>111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Avenir Next LT Pro</vt:lpstr>
      <vt:lpstr>Avenir Next LT Pro Light</vt:lpstr>
      <vt:lpstr>Barlow Light</vt:lpstr>
      <vt:lpstr>Calibri</vt:lpstr>
      <vt:lpstr>Calibri Light</vt:lpstr>
      <vt:lpstr>Candara</vt:lpstr>
      <vt:lpstr>Raleway</vt:lpstr>
      <vt:lpstr>Office Theme</vt:lpstr>
      <vt:lpstr>The Cyprus “Problem”</vt:lpstr>
      <vt:lpstr>PowerPoint Presentation</vt:lpstr>
      <vt:lpstr>Cyprus Profile</vt:lpstr>
      <vt:lpstr>Research Questions</vt:lpstr>
      <vt:lpstr>Literature Review</vt:lpstr>
      <vt:lpstr>Sources</vt:lpstr>
      <vt:lpstr>My Approach</vt:lpstr>
      <vt:lpstr>PowerPoint Presentation</vt:lpstr>
      <vt:lpstr>Outline</vt:lpstr>
      <vt:lpstr>Development of the Conflict</vt:lpstr>
      <vt:lpstr>New Role of Civil Society</vt:lpstr>
      <vt:lpstr>Main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Cyprus “Problem”</dc:title>
  <dc:creator>Marisa Gonzalez</dc:creator>
  <cp:lastModifiedBy>Marisa Gonzalez</cp:lastModifiedBy>
  <cp:revision>10</cp:revision>
  <dcterms:created xsi:type="dcterms:W3CDTF">2020-04-23T03:34:49Z</dcterms:created>
  <dcterms:modified xsi:type="dcterms:W3CDTF">2020-04-23T22:35:03Z</dcterms:modified>
</cp:coreProperties>
</file>