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0"/>
  </p:normalViewPr>
  <p:slideViewPr>
    <p:cSldViewPr snapToGrid="0" snapToObjects="1">
      <p:cViewPr varScale="1">
        <p:scale>
          <a:sx n="133" d="100"/>
          <a:sy n="133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3b75e458a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3b75e458a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3b75e458a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3b75e458a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3b75e458a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3b75e458a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bb040311e86916c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bb040311e86916c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3b75e458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3b75e458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3b75e458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3b75e458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3b75e458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3b75e458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bb040311e86916c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bb040311e86916c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3b75e458a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3b75e458a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3b75e458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3b75e458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476b49b0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476b49b0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1058548" y="1659900"/>
            <a:ext cx="7026900" cy="18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/>
              <a:t>Why Adolescent Athletes are More Susceptible to the Effects of Stress on Injury Vulnerability</a:t>
            </a:r>
            <a:endParaRPr sz="2400"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671248" y="3378754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Presented by: Shannon Ryan</a:t>
            </a:r>
            <a:endParaRPr sz="20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Injury Vulnerability: Proposed Model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473288" y="1666802"/>
            <a:ext cx="2367600" cy="1809900"/>
          </a:xfrm>
          <a:prstGeom prst="donut">
            <a:avLst>
              <a:gd name="adj" fmla="val 25000"/>
            </a:avLst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Stress:</a:t>
            </a:r>
            <a:endParaRPr sz="1200">
              <a:solidFill>
                <a:srgbClr val="FFFF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200">
                <a:solidFill>
                  <a:srgbClr val="FFFFFF"/>
                </a:solidFill>
              </a:rPr>
              <a:t>Daily Hassles</a:t>
            </a:r>
            <a:endParaRPr sz="1200">
              <a:solidFill>
                <a:srgbClr val="FFFF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200">
                <a:solidFill>
                  <a:srgbClr val="FFFFFF"/>
                </a:solidFill>
              </a:rPr>
              <a:t>Life Stress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4337513" y="1666802"/>
            <a:ext cx="2367600" cy="1809900"/>
          </a:xfrm>
          <a:prstGeom prst="donut">
            <a:avLst>
              <a:gd name="adj" fmla="val 25000"/>
            </a:avLst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Neurobehavioral Outcomes:</a:t>
            </a:r>
            <a:endParaRPr sz="1200">
              <a:solidFill>
                <a:srgbClr val="FFFF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200">
                <a:solidFill>
                  <a:srgbClr val="FFFFFF"/>
                </a:solidFill>
              </a:rPr>
              <a:t>Attention</a:t>
            </a:r>
            <a:endParaRPr sz="1200">
              <a:solidFill>
                <a:srgbClr val="FFFF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200">
                <a:solidFill>
                  <a:srgbClr val="FFFFFF"/>
                </a:solidFill>
              </a:rPr>
              <a:t>Learning &amp; Memory</a:t>
            </a:r>
            <a:endParaRPr sz="1200">
              <a:solidFill>
                <a:srgbClr val="FFFF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200">
                <a:solidFill>
                  <a:srgbClr val="FFFFFF"/>
                </a:solidFill>
              </a:rPr>
              <a:t>Emotional Responses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2398138" y="1666802"/>
            <a:ext cx="2367600" cy="1809900"/>
          </a:xfrm>
          <a:prstGeom prst="donut">
            <a:avLst>
              <a:gd name="adj" fmla="val 25000"/>
            </a:avLst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Neuroanatomical Alterations:</a:t>
            </a:r>
            <a:endParaRPr sz="1200">
              <a:solidFill>
                <a:srgbClr val="FFFF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200">
                <a:solidFill>
                  <a:srgbClr val="FFFFFF"/>
                </a:solidFill>
              </a:rPr>
              <a:t>Amygdala</a:t>
            </a:r>
            <a:endParaRPr sz="1200">
              <a:solidFill>
                <a:srgbClr val="FFFF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200">
                <a:solidFill>
                  <a:srgbClr val="FFFFFF"/>
                </a:solidFill>
              </a:rPr>
              <a:t>Hippocampus</a:t>
            </a:r>
            <a:endParaRPr sz="1200">
              <a:solidFill>
                <a:srgbClr val="FFFF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200">
                <a:solidFill>
                  <a:srgbClr val="FFFFFF"/>
                </a:solidFill>
              </a:rPr>
              <a:t>PFC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6276888" y="1666802"/>
            <a:ext cx="2367600" cy="1809900"/>
          </a:xfrm>
          <a:prstGeom prst="donut">
            <a:avLst>
              <a:gd name="adj" fmla="val 25000"/>
            </a:avLst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Injury Vulnerability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Future Implications and Directions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4" name="Google Shape;164;p23"/>
          <p:cNvSpPr/>
          <p:nvPr/>
        </p:nvSpPr>
        <p:spPr>
          <a:xfrm>
            <a:off x="416300" y="1958250"/>
            <a:ext cx="2436300" cy="1227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8B8DF"/>
              </a:gs>
              <a:gs pos="100000">
                <a:srgbClr val="516DB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Creating and recognizing at-risk profile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3"/>
          <p:cNvSpPr/>
          <p:nvPr/>
        </p:nvSpPr>
        <p:spPr>
          <a:xfrm>
            <a:off x="3353850" y="1958250"/>
            <a:ext cx="2436300" cy="1227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8B8DF"/>
              </a:gs>
              <a:gs pos="100000">
                <a:srgbClr val="516DB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Applying stress reduction and coping mechanisms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6291400" y="1958250"/>
            <a:ext cx="2436300" cy="1227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8B8DF"/>
              </a:gs>
              <a:gs pos="100000">
                <a:srgbClr val="516DB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Ensuring complete post-injury recovery before return to play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References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4294967295"/>
          </p:nvPr>
        </p:nvSpPr>
        <p:spPr>
          <a:xfrm>
            <a:off x="311700" y="1017800"/>
            <a:ext cx="8520600" cy="38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</a:rPr>
              <a:t>Frisch, A., Seil, R., Urhausen, A., Croisier, J. L., Lair, M. L., &amp; Theisen, D. (2009). Analysis of sex-specific injury patterns and risk factors in young high-level athletes. </a:t>
            </a:r>
            <a:r>
              <a:rPr lang="en" sz="1400" i="1">
                <a:solidFill>
                  <a:schemeClr val="accent6"/>
                </a:solidFill>
              </a:rPr>
              <a:t>Scandinavian Journal of Medicine &amp; Science in Sports</a:t>
            </a:r>
            <a:r>
              <a:rPr lang="en" sz="1400">
                <a:solidFill>
                  <a:schemeClr val="accent6"/>
                </a:solidFill>
              </a:rPr>
              <a:t>, </a:t>
            </a:r>
            <a:r>
              <a:rPr lang="en" sz="1400" i="1">
                <a:solidFill>
                  <a:schemeClr val="accent6"/>
                </a:solidFill>
              </a:rPr>
              <a:t>19</a:t>
            </a:r>
            <a:r>
              <a:rPr lang="en" sz="1400">
                <a:solidFill>
                  <a:schemeClr val="accent6"/>
                </a:solidFill>
              </a:rPr>
              <a:t>(6), 834–841. </a:t>
            </a:r>
            <a:endParaRPr sz="1400">
              <a:solidFill>
                <a:schemeClr val="accent6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890CD"/>
                </a:solidFill>
                <a:latin typeface="Arial"/>
                <a:ea typeface="Arial"/>
                <a:cs typeface="Arial"/>
                <a:sym typeface="Arial"/>
              </a:rPr>
              <a:t>Romeo, R. D. (2017). The impact of stress on the structure of the adolescent brain: Implications for adolescent mental health. </a:t>
            </a:r>
            <a:r>
              <a:rPr lang="en" sz="1400" i="1">
                <a:solidFill>
                  <a:srgbClr val="7890CD"/>
                </a:solidFill>
                <a:latin typeface="Arial"/>
                <a:ea typeface="Arial"/>
                <a:cs typeface="Arial"/>
                <a:sym typeface="Arial"/>
              </a:rPr>
              <a:t>Brain Research</a:t>
            </a:r>
            <a:r>
              <a:rPr lang="en" sz="1400">
                <a:solidFill>
                  <a:srgbClr val="7890CD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400" i="1">
                <a:solidFill>
                  <a:srgbClr val="7890CD"/>
                </a:solidFill>
                <a:latin typeface="Arial"/>
                <a:ea typeface="Arial"/>
                <a:cs typeface="Arial"/>
                <a:sym typeface="Arial"/>
              </a:rPr>
              <a:t>1654</a:t>
            </a:r>
            <a:r>
              <a:rPr lang="en" sz="1400">
                <a:solidFill>
                  <a:srgbClr val="7890CD"/>
                </a:solidFill>
                <a:latin typeface="Arial"/>
                <a:ea typeface="Arial"/>
                <a:cs typeface="Arial"/>
                <a:sym typeface="Arial"/>
              </a:rPr>
              <a:t>(Part B), 185–191.</a:t>
            </a:r>
            <a:endParaRPr sz="1400">
              <a:solidFill>
                <a:srgbClr val="7890C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</a:rPr>
              <a:t>Sheu, Y., Chen, L.-H., &amp; Hedegaard, H. (2016). Sport And Recreation Related Injury Episodes In The U.S. Population. </a:t>
            </a:r>
            <a:r>
              <a:rPr lang="en" sz="1400" i="1">
                <a:solidFill>
                  <a:schemeClr val="accent6"/>
                </a:solidFill>
              </a:rPr>
              <a:t>Medicine &amp; Science in Sports &amp; Exercise</a:t>
            </a:r>
            <a:r>
              <a:rPr lang="en" sz="1400">
                <a:solidFill>
                  <a:schemeClr val="accent6"/>
                </a:solidFill>
              </a:rPr>
              <a:t>, </a:t>
            </a:r>
            <a:r>
              <a:rPr lang="en" sz="1400" i="1">
                <a:solidFill>
                  <a:schemeClr val="accent6"/>
                </a:solidFill>
              </a:rPr>
              <a:t>48</a:t>
            </a:r>
            <a:r>
              <a:rPr lang="en" sz="1400">
                <a:solidFill>
                  <a:schemeClr val="accent6"/>
                </a:solidFill>
              </a:rPr>
              <a:t>, 868.</a:t>
            </a:r>
            <a:endParaRPr sz="1400">
              <a:solidFill>
                <a:schemeClr val="accent6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</a:rPr>
              <a:t>Tottenham, N., &amp; Galván, A. (2016). Stress and the adolescent brain: Amygdala-prefrontal cortex circuitry and ventral striatum as developmental targets. </a:t>
            </a:r>
            <a:r>
              <a:rPr lang="en" sz="1400" i="1">
                <a:solidFill>
                  <a:schemeClr val="accent6"/>
                </a:solidFill>
              </a:rPr>
              <a:t>Neuroscience and Biobehavioral Reviews</a:t>
            </a:r>
            <a:r>
              <a:rPr lang="en" sz="1400">
                <a:solidFill>
                  <a:schemeClr val="accent6"/>
                </a:solidFill>
              </a:rPr>
              <a:t>, </a:t>
            </a:r>
            <a:r>
              <a:rPr lang="en" sz="1400" i="1">
                <a:solidFill>
                  <a:schemeClr val="accent6"/>
                </a:solidFill>
              </a:rPr>
              <a:t>70</a:t>
            </a:r>
            <a:r>
              <a:rPr lang="en" sz="1400">
                <a:solidFill>
                  <a:schemeClr val="accent6"/>
                </a:solidFill>
              </a:rPr>
              <a:t>, 217–227. </a:t>
            </a:r>
            <a:endParaRPr sz="1400">
              <a:solidFill>
                <a:schemeClr val="accent6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</a:rPr>
              <a:t>Wiese-Bjornstal, D. M. (2010). Psychology and socioculture affect injury risk, response, and recovery in high-intensity athletes: A consensus statement. </a:t>
            </a:r>
            <a:r>
              <a:rPr lang="en" sz="1400" i="1">
                <a:solidFill>
                  <a:schemeClr val="accent6"/>
                </a:solidFill>
              </a:rPr>
              <a:t>Scandinavian Journal of Medicine &amp; Science in Sports</a:t>
            </a:r>
            <a:r>
              <a:rPr lang="en" sz="1400">
                <a:solidFill>
                  <a:schemeClr val="accent6"/>
                </a:solidFill>
              </a:rPr>
              <a:t>, </a:t>
            </a:r>
            <a:r>
              <a:rPr lang="en" sz="1400" i="1">
                <a:solidFill>
                  <a:schemeClr val="accent6"/>
                </a:solidFill>
              </a:rPr>
              <a:t>20</a:t>
            </a:r>
            <a:r>
              <a:rPr lang="en" sz="1400">
                <a:solidFill>
                  <a:schemeClr val="accent6"/>
                </a:solidFill>
              </a:rPr>
              <a:t>(Suppl 2), 103–111.</a:t>
            </a:r>
            <a:endParaRPr sz="1400">
              <a:solidFill>
                <a:schemeClr val="accent6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</a:rPr>
              <a:t>Williams, J. M., &amp; Andersen, M. B. (1998). Psychosocial antecedents of sport injury: Review and critique of the stress and injury model. </a:t>
            </a:r>
            <a:r>
              <a:rPr lang="en" sz="1400" i="1">
                <a:solidFill>
                  <a:schemeClr val="accent6"/>
                </a:solidFill>
              </a:rPr>
              <a:t>Journal of Applied Sport Psychology</a:t>
            </a:r>
            <a:r>
              <a:rPr lang="en" sz="1400">
                <a:solidFill>
                  <a:schemeClr val="accent6"/>
                </a:solidFill>
              </a:rPr>
              <a:t>, </a:t>
            </a:r>
            <a:r>
              <a:rPr lang="en" sz="1400" i="1">
                <a:solidFill>
                  <a:schemeClr val="accent6"/>
                </a:solidFill>
              </a:rPr>
              <a:t>10</a:t>
            </a:r>
            <a:r>
              <a:rPr lang="en" sz="1400">
                <a:solidFill>
                  <a:schemeClr val="accent6"/>
                </a:solidFill>
              </a:rPr>
              <a:t>(1), 5–25.</a:t>
            </a:r>
            <a:endParaRPr sz="1400">
              <a:solidFill>
                <a:schemeClr val="accent6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692" y="355664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Research Question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311692" y="1571067"/>
            <a:ext cx="8520592" cy="20013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are adolescents more susceptible to the stress-injury relationship in regards to the neurological effects of stress?</a:t>
            </a:r>
            <a:endParaRPr sz="2400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Current Controversy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188800" cy="15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Nearly 8.6 million injuries occur each year overall, with approximately 65% consisting of adolescent athletes (Sheu 2016). 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75" y="2949975"/>
            <a:ext cx="5254976" cy="20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7275" y="627638"/>
            <a:ext cx="2760575" cy="276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342900" y="4209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Operational Definitions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311700" y="101773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b="1" dirty="0">
                <a:solidFill>
                  <a:schemeClr val="accent4"/>
                </a:solidFill>
              </a:rPr>
              <a:t>Stress:</a:t>
            </a:r>
            <a:r>
              <a:rPr lang="en" dirty="0">
                <a:solidFill>
                  <a:schemeClr val="accent6"/>
                </a:solidFill>
              </a:rPr>
              <a:t> daily hassles and cumulative life stress (Wiese-</a:t>
            </a:r>
            <a:r>
              <a:rPr lang="en" dirty="0" err="1">
                <a:solidFill>
                  <a:schemeClr val="accent6"/>
                </a:solidFill>
              </a:rPr>
              <a:t>Bjornstal</a:t>
            </a:r>
            <a:r>
              <a:rPr lang="en" dirty="0">
                <a:solidFill>
                  <a:schemeClr val="accent6"/>
                </a:solidFill>
              </a:rPr>
              <a:t> 2010)</a:t>
            </a:r>
            <a:endParaRPr dirty="0">
              <a:solidFill>
                <a:schemeClr val="accent6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b="1" dirty="0">
                <a:solidFill>
                  <a:schemeClr val="accent4"/>
                </a:solidFill>
              </a:rPr>
              <a:t>Adolescent:</a:t>
            </a:r>
            <a:r>
              <a:rPr lang="en" dirty="0">
                <a:solidFill>
                  <a:schemeClr val="accent6"/>
                </a:solidFill>
              </a:rPr>
              <a:t> typically b/w 10-19</a:t>
            </a:r>
            <a:endParaRPr dirty="0">
              <a:solidFill>
                <a:schemeClr val="accent6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b="1" dirty="0">
                <a:solidFill>
                  <a:schemeClr val="accent4"/>
                </a:solidFill>
              </a:rPr>
              <a:t>Injury:</a:t>
            </a:r>
            <a:r>
              <a:rPr lang="en" dirty="0">
                <a:solidFill>
                  <a:schemeClr val="accent6"/>
                </a:solidFill>
              </a:rPr>
              <a:t> a painful episode caused by trauma or overload that prevented the athlete from participating in at least one full training session or game (Frisch et al 2009)</a:t>
            </a:r>
            <a:endParaRPr dirty="0">
              <a:solidFill>
                <a:schemeClr val="accent6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b="1" dirty="0">
                <a:solidFill>
                  <a:schemeClr val="accent4"/>
                </a:solidFill>
              </a:rPr>
              <a:t>Injury Vulnerability:</a:t>
            </a:r>
            <a:r>
              <a:rPr lang="en" dirty="0">
                <a:solidFill>
                  <a:schemeClr val="accent6"/>
                </a:solidFill>
              </a:rPr>
              <a:t> likelihood of sustaining an injury</a:t>
            </a:r>
            <a:endParaRPr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Leading Theory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3400" y="1017800"/>
            <a:ext cx="6277200" cy="366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3017100" y="4685825"/>
            <a:ext cx="31098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Williams and Anderson 1998</a:t>
            </a:r>
            <a:endParaRPr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342900" y="379325"/>
            <a:ext cx="243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Missing Link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496788" y="1481252"/>
            <a:ext cx="2367600" cy="1809900"/>
          </a:xfrm>
          <a:prstGeom prst="donut">
            <a:avLst>
              <a:gd name="adj" fmla="val 25000"/>
            </a:avLst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Stress Response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4370179" y="1481248"/>
            <a:ext cx="2367600" cy="1809900"/>
          </a:xfrm>
          <a:prstGeom prst="donut">
            <a:avLst>
              <a:gd name="adj" fmla="val 25000"/>
            </a:avLst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Neurobehavioral Outcomes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2428177" y="1481253"/>
            <a:ext cx="2367600" cy="1809900"/>
          </a:xfrm>
          <a:prstGeom prst="donut">
            <a:avLst>
              <a:gd name="adj" fmla="val 25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Stress-induced Neuroanatomical Alterations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6274524" y="1481259"/>
            <a:ext cx="2367600" cy="1809900"/>
          </a:xfrm>
          <a:prstGeom prst="donut">
            <a:avLst>
              <a:gd name="adj" fmla="val 25000"/>
            </a:avLst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Injury Vulnerability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Importance of Adolescence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0" y="4584850"/>
            <a:ext cx="49332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(Tottenham and Galvan 2016)</a:t>
            </a:r>
            <a:endParaRPr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487675" y="1958250"/>
            <a:ext cx="2436300" cy="1227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8B8DF"/>
              </a:gs>
              <a:gs pos="100000">
                <a:srgbClr val="516DB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Rapid brain development and increased plasticity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3353850" y="1938325"/>
            <a:ext cx="2436300" cy="1227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8B8DF"/>
              </a:gs>
              <a:gs pos="100000">
                <a:srgbClr val="516DB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Stress hormone receptors and heightened stress reactivity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6220025" y="1938338"/>
            <a:ext cx="2436300" cy="1227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8B8DF"/>
              </a:gs>
              <a:gs pos="100000">
                <a:srgbClr val="516DB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Hierarchical brain development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Affected Brain Regions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0009" y="1017800"/>
            <a:ext cx="3723426" cy="36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228602" y="1257400"/>
            <a:ext cx="35688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</a:rPr>
              <a:t>Amygdala:</a:t>
            </a:r>
            <a:r>
              <a:rPr lang="en">
                <a:solidFill>
                  <a:schemeClr val="accent6"/>
                </a:solidFill>
              </a:rPr>
              <a:t> emotional stress and learning</a:t>
            </a:r>
            <a:endParaRPr>
              <a:solidFill>
                <a:schemeClr val="accent6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lang="en">
                <a:solidFill>
                  <a:schemeClr val="accent6"/>
                </a:solidFill>
              </a:rPr>
              <a:t>Difficulty with affect regulation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228600" y="1808075"/>
            <a:ext cx="3568800" cy="13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</a:rPr>
              <a:t>Hippocampus:</a:t>
            </a:r>
            <a:r>
              <a:rPr lang="en">
                <a:solidFill>
                  <a:schemeClr val="accent6"/>
                </a:solidFill>
              </a:rPr>
              <a:t> short-term learning and memory, emotional functioning, stress reactivity</a:t>
            </a:r>
            <a:endParaRPr>
              <a:solidFill>
                <a:schemeClr val="accent6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lang="en">
                <a:solidFill>
                  <a:schemeClr val="accent6"/>
                </a:solidFill>
              </a:rPr>
              <a:t>Difficulty regulating emotional reactions to stressful situations 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228600" y="3109650"/>
            <a:ext cx="3888600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</a:rPr>
              <a:t>Prefrontal Cortex:</a:t>
            </a:r>
            <a:r>
              <a:rPr lang="en">
                <a:solidFill>
                  <a:schemeClr val="accent6"/>
                </a:solidFill>
              </a:rPr>
              <a:t> executive functioning, attention set shifting, response inhibition</a:t>
            </a:r>
            <a:endParaRPr>
              <a:solidFill>
                <a:schemeClr val="accent6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lang="en">
                <a:solidFill>
                  <a:schemeClr val="accent6"/>
                </a:solidFill>
              </a:rPr>
              <a:t>Difficulty shifting attention and inhibiting inappropriate motor responses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 idx="4294967295"/>
          </p:nvPr>
        </p:nvSpPr>
        <p:spPr>
          <a:xfrm>
            <a:off x="311700" y="398357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fMRI Evidence of Restructuring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7186" y="2142117"/>
            <a:ext cx="3382394" cy="204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850" y="3015174"/>
            <a:ext cx="3314026" cy="204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9850" y="961126"/>
            <a:ext cx="3314026" cy="196711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/>
        </p:nvSpPr>
        <p:spPr>
          <a:xfrm>
            <a:off x="4572000" y="4722300"/>
            <a:ext cx="13170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Romeo 2017</a:t>
            </a:r>
            <a:endParaRPr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Macintosh PowerPoint</Application>
  <PresentationFormat>On-screen Show (16:9)</PresentationFormat>
  <Paragraphs>56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Roboto</vt:lpstr>
      <vt:lpstr>Arial</vt:lpstr>
      <vt:lpstr>Geometric</vt:lpstr>
      <vt:lpstr>Why Adolescent Athletes are More Susceptible to the Effects of Stress on Injury Vulnerability</vt:lpstr>
      <vt:lpstr>Research Question</vt:lpstr>
      <vt:lpstr>Current Controversy</vt:lpstr>
      <vt:lpstr>Operational Definitions</vt:lpstr>
      <vt:lpstr>Leading Theory</vt:lpstr>
      <vt:lpstr>Missing Link</vt:lpstr>
      <vt:lpstr>Importance of Adolescence</vt:lpstr>
      <vt:lpstr>Affected Brain Regions</vt:lpstr>
      <vt:lpstr>fMRI Evidence of Restructuring</vt:lpstr>
      <vt:lpstr>Injury Vulnerability: Proposed Model</vt:lpstr>
      <vt:lpstr>Future Implications and Directions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Adolescent Athletes are More Susceptible to the Effects of Stress on Injury Vulnerability</dc:title>
  <cp:lastModifiedBy>Timothy Ryan</cp:lastModifiedBy>
  <cp:revision>1</cp:revision>
  <dcterms:modified xsi:type="dcterms:W3CDTF">2020-04-24T00:58:24Z</dcterms:modified>
</cp:coreProperties>
</file>