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5143500" cx="9144000"/>
  <p:notesSz cx="6858000" cy="9144000"/>
  <p:embeddedFontLst>
    <p:embeddedFont>
      <p:font typeface="Raleway"/>
      <p:regular r:id="rId20"/>
      <p:bold r:id="rId21"/>
      <p:italic r:id="rId22"/>
      <p:boldItalic r:id="rId23"/>
    </p:embeddedFont>
    <p:embeddedFont>
      <p:font typeface="Montserrat"/>
      <p:regular r:id="rId24"/>
      <p:bold r:id="rId25"/>
      <p:italic r:id="rId26"/>
      <p:boldItalic r:id="rId27"/>
    </p:embeddedFont>
    <p:embeddedFont>
      <p:font typeface="Vidaloka"/>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Raleway-regular.fntdata"/><Relationship Id="rId22" Type="http://schemas.openxmlformats.org/officeDocument/2006/relationships/font" Target="fonts/Raleway-italic.fntdata"/><Relationship Id="rId21" Type="http://schemas.openxmlformats.org/officeDocument/2006/relationships/font" Target="fonts/Raleway-bold.fntdata"/><Relationship Id="rId24" Type="http://schemas.openxmlformats.org/officeDocument/2006/relationships/font" Target="fonts/Montserrat-regular.fntdata"/><Relationship Id="rId23" Type="http://schemas.openxmlformats.org/officeDocument/2006/relationships/font" Target="fonts/Raleway-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Vidaloka-regular.fntdata"/><Relationship Id="rId27"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edievalists.net/2013/10/why-cats-were-hated-in-medieval-europ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 name="Shape 45"/>
        <p:cNvGrpSpPr/>
        <p:nvPr/>
      </p:nvGrpSpPr>
      <p:grpSpPr>
        <a:xfrm>
          <a:off x="0" y="0"/>
          <a:ext cx="0" cy="0"/>
          <a:chOff x="0" y="0"/>
          <a:chExt cx="0" cy="0"/>
        </a:xfrm>
      </p:grpSpPr>
      <p:sp>
        <p:nvSpPr>
          <p:cNvPr id="46" name="Google Shape;46;g564cd9f561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 name="Google Shape;47;g564cd9f56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http://www.medievalists.net/2013/10/why-cats-were-hated-in-medieval-europe/</a:t>
            </a:r>
            <a:endParaRPr/>
          </a:p>
          <a:p>
            <a:pPr indent="0" lvl="0" marL="0" rtl="0" algn="l">
              <a:spcBef>
                <a:spcPts val="0"/>
              </a:spcBef>
              <a:spcAft>
                <a:spcPts val="0"/>
              </a:spcAft>
              <a:buNone/>
            </a:pPr>
            <a:r>
              <a:rPr lang="en"/>
              <a:t>Taking a look at the Medieval period, why are cats considered the “quintessential pet in Islam,” and dogs not? Why are dogs considered practical pets in Christendom, and cats not?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81c5254e70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81c5254e7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3461efe28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3461efe2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564cd9f561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564cd9f56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 Fortuny compared the growing taboo against dogs and praise of cats to the demonization of snakes on the part of Judaism against conflicting Mesopotamian religions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Twofold plan of  a t t a c 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Thereafter established an annual killing of dogs in revenge</a:t>
            </a:r>
            <a:endParaRPr/>
          </a:p>
          <a:p>
            <a:pPr indent="0" lvl="0" marL="0" rtl="0" algn="l">
              <a:spcBef>
                <a:spcPts val="0"/>
              </a:spcBef>
              <a:spcAft>
                <a:spcPts val="0"/>
              </a:spcAft>
              <a:buNone/>
            </a:pPr>
            <a:r>
              <a:rPr lang="en"/>
              <a:t>Tale only appears 200 years after Muhammad’s death</a:t>
            </a:r>
            <a:endParaRPr/>
          </a:p>
          <a:p>
            <a:pPr indent="0" lvl="0" marL="0" rtl="0" algn="l">
              <a:spcBef>
                <a:spcPts val="0"/>
              </a:spcBef>
              <a:spcAft>
                <a:spcPts val="0"/>
              </a:spcAft>
              <a:buNone/>
            </a:pPr>
            <a:r>
              <a:rPr lang="en"/>
              <a:t>Qur’an itself only mentions dogs five times, usually as “conduits of grace”</a:t>
            </a:r>
            <a:endParaRPr/>
          </a:p>
          <a:p>
            <a:pPr indent="-317500" lvl="0" marL="457200" rtl="0" algn="l">
              <a:spcBef>
                <a:spcPts val="0"/>
              </a:spcBef>
              <a:spcAft>
                <a:spcPts val="0"/>
              </a:spcAft>
              <a:buSzPts val="1400"/>
              <a:buChar char="-"/>
            </a:pPr>
            <a:r>
              <a:rPr lang="en"/>
              <a:t>Demonization of dogs clearly not an inherent quality of Muslim theology</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64cd9f561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64cd9f56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Very respectable Medieval lady with her doggo – Christine de Pisan, a well-respected noblewoman of the time who made no effort to hide her pet dogs in self-portraits</a:t>
            </a:r>
            <a:endParaRPr/>
          </a:p>
          <a:p>
            <a:pPr indent="0" lvl="0" marL="0" rtl="0" algn="l">
              <a:spcBef>
                <a:spcPts val="0"/>
              </a:spcBef>
              <a:spcAft>
                <a:spcPts val="0"/>
              </a:spcAft>
              <a:buNone/>
            </a:pPr>
            <a:r>
              <a:rPr lang="en"/>
              <a:t>Most obvious uses for dogs used as justification: hunting, tracking, trainability, but also these suspected curative properties</a:t>
            </a:r>
            <a:endParaRPr/>
          </a:p>
          <a:p>
            <a:pPr indent="0" lvl="0" marL="0" rtl="0" algn="l">
              <a:spcBef>
                <a:spcPts val="0"/>
              </a:spcBef>
              <a:spcAft>
                <a:spcPts val="0"/>
              </a:spcAft>
              <a:buNone/>
            </a:pPr>
            <a:r>
              <a:rPr lang="en"/>
              <a:t>Cats much more difficult to justify, except where libraries are concerned</a:t>
            </a:r>
            <a:endParaRPr/>
          </a:p>
          <a:p>
            <a:pPr indent="-317500" lvl="0" marL="457200" rtl="0" algn="l">
              <a:spcBef>
                <a:spcPts val="0"/>
              </a:spcBef>
              <a:spcAft>
                <a:spcPts val="0"/>
              </a:spcAft>
              <a:buSzPts val="1400"/>
              <a:buChar char="-"/>
            </a:pPr>
            <a:r>
              <a:rPr lang="en"/>
              <a:t>Idea of the indoor vs outdoor sphere again (cats being indoor)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8402b6590d_0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402b6590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581c28eb9d_0_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81c28eb9d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8402b6590d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8402b659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581c28eb9d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581c28eb9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564cd9f561_0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564cd9f56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Dogs as representative of the “outside” world (hunting, etc); cats as the “inside” world (mousing, etc)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63461efe28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63461efe2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from the cambridge university library; life of st edward the confessor (13th century)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63461efe28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63461efe2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from cambridge university library – cosmology of qazwini; depiction of the animal kingdom places cats in the center, and interestingly, domestic vs wildcat (most common coat color for domestic cats was gray tabby)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632496fae5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632496fa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Dogs as representative of the “outside” world, the masculine (hunting, etc); cats as the “inside” world, the feminine (mousing, etc)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632496fae5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632496fae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al-Damiri - wrote the Book of Animals</a:t>
            </a:r>
            <a:endParaRPr/>
          </a:p>
          <a:p>
            <a:pPr indent="0" lvl="0" marL="0" rtl="0" algn="l">
              <a:spcBef>
                <a:spcPts val="0"/>
              </a:spcBef>
              <a:spcAft>
                <a:spcPts val="0"/>
              </a:spcAft>
              <a:buNone/>
            </a:pPr>
            <a:r>
              <a:rPr lang="en"/>
              <a:t>Dogs as representative of the “outside” world (hunting, etc); cats as the “inside” world (mousing, etc)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63461efe28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63461efe2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best argument for the root not being in the religions as concepts themselves: otherwise you’d be hard-pressed to find a cat in a Christian monastery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rgbClr val="1D1D1B"/>
        </a:solidFill>
      </p:bgPr>
    </p:bg>
    <p:spTree>
      <p:nvGrpSpPr>
        <p:cNvPr id="9" name="Shape 9"/>
        <p:cNvGrpSpPr/>
        <p:nvPr/>
      </p:nvGrpSpPr>
      <p:grpSpPr>
        <a:xfrm>
          <a:off x="0" y="0"/>
          <a:ext cx="0" cy="0"/>
          <a:chOff x="0" y="0"/>
          <a:chExt cx="0" cy="0"/>
        </a:xfrm>
      </p:grpSpPr>
      <p:sp>
        <p:nvSpPr>
          <p:cNvPr id="10" name="Google Shape;10;p2"/>
          <p:cNvSpPr/>
          <p:nvPr/>
        </p:nvSpPr>
        <p:spPr>
          <a:xfrm>
            <a:off x="3373200" y="1373150"/>
            <a:ext cx="2397300" cy="2397300"/>
          </a:xfrm>
          <a:prstGeom prst="rect">
            <a:avLst/>
          </a:prstGeom>
          <a:noFill/>
          <a:ln cap="flat"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457500" y="1457250"/>
            <a:ext cx="2229000" cy="22290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solidFill>
          <a:srgbClr val="1D1D1B"/>
        </a:solidFill>
      </p:bgPr>
    </p:bg>
    <p:spTree>
      <p:nvGrpSpPr>
        <p:cNvPr id="12" name="Shape 12"/>
        <p:cNvGrpSpPr/>
        <p:nvPr/>
      </p:nvGrpSpPr>
      <p:grpSpPr>
        <a:xfrm>
          <a:off x="0" y="0"/>
          <a:ext cx="0" cy="0"/>
          <a:chOff x="0" y="0"/>
          <a:chExt cx="0" cy="0"/>
        </a:xfrm>
      </p:grpSpPr>
      <p:sp>
        <p:nvSpPr>
          <p:cNvPr id="13" name="Google Shape;13;p3"/>
          <p:cNvSpPr txBox="1"/>
          <p:nvPr>
            <p:ph type="ctrTitle"/>
          </p:nvPr>
        </p:nvSpPr>
        <p:spPr>
          <a:xfrm>
            <a:off x="925200" y="925200"/>
            <a:ext cx="7293300" cy="3293100"/>
          </a:xfrm>
          <a:prstGeom prst="rect">
            <a:avLst/>
          </a:prstGeom>
          <a:solidFill>
            <a:srgbClr val="00010A">
              <a:alpha val="40770"/>
            </a:srgbClr>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lgn="ctr">
              <a:spcBef>
                <a:spcPts val="0"/>
              </a:spcBef>
              <a:spcAft>
                <a:spcPts val="0"/>
              </a:spcAft>
              <a:buClr>
                <a:srgbClr val="FFFFFF"/>
              </a:buClr>
              <a:buSzPts val="1400"/>
              <a:buNone/>
              <a:defRPr>
                <a:solidFill>
                  <a:srgbClr val="FFFFFF"/>
                </a:solidFill>
              </a:defRPr>
            </a:lvl2pPr>
            <a:lvl3pPr lvl="2" rtl="0" algn="ctr">
              <a:spcBef>
                <a:spcPts val="0"/>
              </a:spcBef>
              <a:spcAft>
                <a:spcPts val="0"/>
              </a:spcAft>
              <a:buClr>
                <a:srgbClr val="FFFFFF"/>
              </a:buClr>
              <a:buSzPts val="1400"/>
              <a:buNone/>
              <a:defRPr>
                <a:solidFill>
                  <a:srgbClr val="FFFFFF"/>
                </a:solidFill>
              </a:defRPr>
            </a:lvl3pPr>
            <a:lvl4pPr lvl="3" rtl="0" algn="ctr">
              <a:spcBef>
                <a:spcPts val="0"/>
              </a:spcBef>
              <a:spcAft>
                <a:spcPts val="0"/>
              </a:spcAft>
              <a:buClr>
                <a:srgbClr val="FFFFFF"/>
              </a:buClr>
              <a:buSzPts val="1400"/>
              <a:buNone/>
              <a:defRPr>
                <a:solidFill>
                  <a:srgbClr val="FFFFFF"/>
                </a:solidFill>
              </a:defRPr>
            </a:lvl4pPr>
            <a:lvl5pPr lvl="4" rtl="0" algn="ctr">
              <a:spcBef>
                <a:spcPts val="0"/>
              </a:spcBef>
              <a:spcAft>
                <a:spcPts val="0"/>
              </a:spcAft>
              <a:buClr>
                <a:srgbClr val="FFFFFF"/>
              </a:buClr>
              <a:buSzPts val="1400"/>
              <a:buNone/>
              <a:defRPr>
                <a:solidFill>
                  <a:srgbClr val="FFFFFF"/>
                </a:solidFill>
              </a:defRPr>
            </a:lvl5pPr>
            <a:lvl6pPr lvl="5" rtl="0" algn="ctr">
              <a:spcBef>
                <a:spcPts val="0"/>
              </a:spcBef>
              <a:spcAft>
                <a:spcPts val="0"/>
              </a:spcAft>
              <a:buClr>
                <a:srgbClr val="FFFFFF"/>
              </a:buClr>
              <a:buSzPts val="1400"/>
              <a:buNone/>
              <a:defRPr>
                <a:solidFill>
                  <a:srgbClr val="FFFFFF"/>
                </a:solidFill>
              </a:defRPr>
            </a:lvl6pPr>
            <a:lvl7pPr lvl="6" rtl="0" algn="ctr">
              <a:spcBef>
                <a:spcPts val="0"/>
              </a:spcBef>
              <a:spcAft>
                <a:spcPts val="0"/>
              </a:spcAft>
              <a:buClr>
                <a:srgbClr val="FFFFFF"/>
              </a:buClr>
              <a:buSzPts val="1400"/>
              <a:buNone/>
              <a:defRPr>
                <a:solidFill>
                  <a:srgbClr val="FFFFFF"/>
                </a:solidFill>
              </a:defRPr>
            </a:lvl7pPr>
            <a:lvl8pPr lvl="7" rtl="0" algn="ctr">
              <a:spcBef>
                <a:spcPts val="0"/>
              </a:spcBef>
              <a:spcAft>
                <a:spcPts val="0"/>
              </a:spcAft>
              <a:buClr>
                <a:srgbClr val="FFFFFF"/>
              </a:buClr>
              <a:buSzPts val="1400"/>
              <a:buNone/>
              <a:defRPr>
                <a:solidFill>
                  <a:srgbClr val="FFFFFF"/>
                </a:solidFill>
              </a:defRPr>
            </a:lvl8pPr>
            <a:lvl9pPr lvl="8" rtl="0" algn="ctr">
              <a:spcBef>
                <a:spcPts val="0"/>
              </a:spcBef>
              <a:spcAft>
                <a:spcPts val="0"/>
              </a:spcAft>
              <a:buClr>
                <a:srgbClr val="FFFFFF"/>
              </a:buClr>
              <a:buSzPts val="1400"/>
              <a:buNone/>
              <a:defRPr>
                <a:solidFill>
                  <a:srgbClr val="FFFFFF"/>
                </a:solidFill>
              </a:defRPr>
            </a:lvl9pPr>
          </a:lstStyle>
          <a:p/>
        </p:txBody>
      </p:sp>
      <p:sp>
        <p:nvSpPr>
          <p:cNvPr id="14" name="Google Shape;14;p3"/>
          <p:cNvSpPr txBox="1"/>
          <p:nvPr>
            <p:ph idx="1" type="subTitle"/>
          </p:nvPr>
        </p:nvSpPr>
        <p:spPr>
          <a:xfrm>
            <a:off x="3453950" y="2763850"/>
            <a:ext cx="22362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1000"/>
              <a:buNone/>
              <a:defRPr sz="1000">
                <a:solidFill>
                  <a:srgbClr val="FFFFFF"/>
                </a:solidFill>
              </a:defRPr>
            </a:lvl1pPr>
            <a:lvl2pPr lvl="1" rtl="0" algn="ctr">
              <a:spcBef>
                <a:spcPts val="0"/>
              </a:spcBef>
              <a:spcAft>
                <a:spcPts val="0"/>
              </a:spcAft>
              <a:buClr>
                <a:srgbClr val="FFFFFF"/>
              </a:buClr>
              <a:buSzPts val="1000"/>
              <a:buNone/>
              <a:defRPr sz="1000">
                <a:solidFill>
                  <a:srgbClr val="FFFFFF"/>
                </a:solidFill>
              </a:defRPr>
            </a:lvl2pPr>
            <a:lvl3pPr lvl="2" rtl="0" algn="ctr">
              <a:spcBef>
                <a:spcPts val="0"/>
              </a:spcBef>
              <a:spcAft>
                <a:spcPts val="0"/>
              </a:spcAft>
              <a:buClr>
                <a:srgbClr val="FFFFFF"/>
              </a:buClr>
              <a:buSzPts val="1000"/>
              <a:buNone/>
              <a:defRPr sz="1000">
                <a:solidFill>
                  <a:srgbClr val="FFFFFF"/>
                </a:solidFill>
              </a:defRPr>
            </a:lvl3pPr>
            <a:lvl4pPr lvl="3" rtl="0" algn="ctr">
              <a:spcBef>
                <a:spcPts val="0"/>
              </a:spcBef>
              <a:spcAft>
                <a:spcPts val="0"/>
              </a:spcAft>
              <a:buClr>
                <a:srgbClr val="FFFFFF"/>
              </a:buClr>
              <a:buSzPts val="1000"/>
              <a:buNone/>
              <a:defRPr sz="1000">
                <a:solidFill>
                  <a:srgbClr val="FFFFFF"/>
                </a:solidFill>
              </a:defRPr>
            </a:lvl4pPr>
            <a:lvl5pPr lvl="4" rtl="0" algn="ctr">
              <a:spcBef>
                <a:spcPts val="0"/>
              </a:spcBef>
              <a:spcAft>
                <a:spcPts val="0"/>
              </a:spcAft>
              <a:buClr>
                <a:srgbClr val="FFFFFF"/>
              </a:buClr>
              <a:buSzPts val="1000"/>
              <a:buNone/>
              <a:defRPr sz="1000">
                <a:solidFill>
                  <a:srgbClr val="FFFFFF"/>
                </a:solidFill>
              </a:defRPr>
            </a:lvl5pPr>
            <a:lvl6pPr lvl="5" rtl="0" algn="ctr">
              <a:spcBef>
                <a:spcPts val="0"/>
              </a:spcBef>
              <a:spcAft>
                <a:spcPts val="0"/>
              </a:spcAft>
              <a:buClr>
                <a:srgbClr val="FFFFFF"/>
              </a:buClr>
              <a:buSzPts val="1000"/>
              <a:buNone/>
              <a:defRPr sz="1000">
                <a:solidFill>
                  <a:srgbClr val="FFFFFF"/>
                </a:solidFill>
              </a:defRPr>
            </a:lvl6pPr>
            <a:lvl7pPr lvl="6" rtl="0" algn="ctr">
              <a:spcBef>
                <a:spcPts val="0"/>
              </a:spcBef>
              <a:spcAft>
                <a:spcPts val="0"/>
              </a:spcAft>
              <a:buClr>
                <a:srgbClr val="FFFFFF"/>
              </a:buClr>
              <a:buSzPts val="1000"/>
              <a:buNone/>
              <a:defRPr sz="1000">
                <a:solidFill>
                  <a:srgbClr val="FFFFFF"/>
                </a:solidFill>
              </a:defRPr>
            </a:lvl7pPr>
            <a:lvl8pPr lvl="7" rtl="0" algn="ctr">
              <a:spcBef>
                <a:spcPts val="0"/>
              </a:spcBef>
              <a:spcAft>
                <a:spcPts val="0"/>
              </a:spcAft>
              <a:buClr>
                <a:srgbClr val="FFFFFF"/>
              </a:buClr>
              <a:buSzPts val="1000"/>
              <a:buNone/>
              <a:defRPr sz="1000">
                <a:solidFill>
                  <a:srgbClr val="FFFFFF"/>
                </a:solidFill>
              </a:defRPr>
            </a:lvl8pPr>
            <a:lvl9pPr lvl="8" rtl="0" algn="ctr">
              <a:spcBef>
                <a:spcPts val="0"/>
              </a:spcBef>
              <a:spcAft>
                <a:spcPts val="0"/>
              </a:spcAft>
              <a:buClr>
                <a:srgbClr val="FFFFFF"/>
              </a:buClr>
              <a:buSzPts val="1000"/>
              <a:buNone/>
              <a:defRPr sz="1000">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5" name="Shape 15"/>
        <p:cNvGrpSpPr/>
        <p:nvPr/>
      </p:nvGrpSpPr>
      <p:grpSpPr>
        <a:xfrm>
          <a:off x="0" y="0"/>
          <a:ext cx="0" cy="0"/>
          <a:chOff x="0" y="0"/>
          <a:chExt cx="0" cy="0"/>
        </a:xfrm>
      </p:grpSpPr>
      <p:sp>
        <p:nvSpPr>
          <p:cNvPr id="16" name="Google Shape;16;p4"/>
          <p:cNvSpPr/>
          <p:nvPr/>
        </p:nvSpPr>
        <p:spPr>
          <a:xfrm>
            <a:off x="1188450" y="1194900"/>
            <a:ext cx="6767100" cy="2753700"/>
          </a:xfrm>
          <a:prstGeom prst="rect">
            <a:avLst/>
          </a:prstGeom>
          <a:noFill/>
          <a:ln cap="flat" cmpd="sng" w="952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4"/>
          <p:cNvSpPr txBox="1"/>
          <p:nvPr>
            <p:ph idx="12" type="sldNum"/>
          </p:nvPr>
        </p:nvSpPr>
        <p:spPr>
          <a:xfrm>
            <a:off x="1188150" y="3948600"/>
            <a:ext cx="6767100" cy="1194900"/>
          </a:xfrm>
          <a:prstGeom prst="rect">
            <a:avLst/>
          </a:prstGeom>
          <a:noFill/>
          <a:ln>
            <a:noFill/>
          </a:ln>
        </p:spPr>
        <p:txBody>
          <a:bodyPr anchorCtr="0" anchor="ctr" bIns="91425" lIns="91425" spcFirstLastPara="1" rIns="91425" wrap="square" tIns="91425">
            <a:noAutofit/>
          </a:bodyPr>
          <a:lstStyle>
            <a:lvl1pPr lvl="0" rtl="0">
              <a:buNone/>
              <a:defRPr>
                <a:solidFill>
                  <a:srgbClr val="1D1D1B"/>
                </a:solidFill>
              </a:defRPr>
            </a:lvl1pPr>
            <a:lvl2pPr lvl="1" rtl="0">
              <a:buNone/>
              <a:defRPr>
                <a:solidFill>
                  <a:srgbClr val="1D1D1B"/>
                </a:solidFill>
              </a:defRPr>
            </a:lvl2pPr>
            <a:lvl3pPr lvl="2" rtl="0">
              <a:buNone/>
              <a:defRPr>
                <a:solidFill>
                  <a:srgbClr val="1D1D1B"/>
                </a:solidFill>
              </a:defRPr>
            </a:lvl3pPr>
            <a:lvl4pPr lvl="3" rtl="0">
              <a:buNone/>
              <a:defRPr>
                <a:solidFill>
                  <a:srgbClr val="1D1D1B"/>
                </a:solidFill>
              </a:defRPr>
            </a:lvl4pPr>
            <a:lvl5pPr lvl="4" rtl="0">
              <a:buNone/>
              <a:defRPr>
                <a:solidFill>
                  <a:srgbClr val="1D1D1B"/>
                </a:solidFill>
              </a:defRPr>
            </a:lvl5pPr>
            <a:lvl6pPr lvl="5" rtl="0">
              <a:buNone/>
              <a:defRPr>
                <a:solidFill>
                  <a:srgbClr val="1D1D1B"/>
                </a:solidFill>
              </a:defRPr>
            </a:lvl6pPr>
            <a:lvl7pPr lvl="6" rtl="0">
              <a:buNone/>
              <a:defRPr>
                <a:solidFill>
                  <a:srgbClr val="1D1D1B"/>
                </a:solidFill>
              </a:defRPr>
            </a:lvl7pPr>
            <a:lvl8pPr lvl="7" rtl="0">
              <a:buNone/>
              <a:defRPr>
                <a:solidFill>
                  <a:srgbClr val="1D1D1B"/>
                </a:solidFill>
              </a:defRPr>
            </a:lvl8pPr>
            <a:lvl9pPr lvl="8" rtl="0">
              <a:buNone/>
              <a:defRPr>
                <a:solidFill>
                  <a:srgbClr val="1D1D1B"/>
                </a:solidFill>
              </a:defRPr>
            </a:lvl9pPr>
          </a:lstStyle>
          <a:p>
            <a:pPr indent="0" lvl="0" marL="0" rtl="0" algn="ctr">
              <a:spcBef>
                <a:spcPts val="0"/>
              </a:spcBef>
              <a:spcAft>
                <a:spcPts val="0"/>
              </a:spcAft>
              <a:buNone/>
            </a:pPr>
            <a:fld id="{00000000-1234-1234-1234-123412341234}" type="slidenum">
              <a:rPr lang="en"/>
              <a:t>‹#›</a:t>
            </a:fld>
            <a:endParaRPr/>
          </a:p>
        </p:txBody>
      </p:sp>
      <p:sp>
        <p:nvSpPr>
          <p:cNvPr id="18" name="Google Shape;18;p4"/>
          <p:cNvSpPr txBox="1"/>
          <p:nvPr>
            <p:ph idx="1" type="body"/>
          </p:nvPr>
        </p:nvSpPr>
        <p:spPr>
          <a:xfrm>
            <a:off x="1779975" y="2161800"/>
            <a:ext cx="5583900" cy="819900"/>
          </a:xfrm>
          <a:prstGeom prst="rect">
            <a:avLst/>
          </a:prstGeom>
        </p:spPr>
        <p:txBody>
          <a:bodyPr anchorCtr="0" anchor="ctr" bIns="91425" lIns="91425" spcFirstLastPara="1" rIns="91425" wrap="square" tIns="91425">
            <a:noAutofit/>
          </a:bodyPr>
          <a:lstStyle>
            <a:lvl1pPr indent="-342900" lvl="0" marL="457200" rtl="0" algn="ctr">
              <a:spcBef>
                <a:spcPts val="600"/>
              </a:spcBef>
              <a:spcAft>
                <a:spcPts val="0"/>
              </a:spcAft>
              <a:buClr>
                <a:srgbClr val="1D1D1B"/>
              </a:buClr>
              <a:buSzPts val="1800"/>
              <a:buFont typeface="Montserrat"/>
              <a:buChar char="▫"/>
              <a:defRPr b="1" sz="1800">
                <a:solidFill>
                  <a:srgbClr val="1D1D1B"/>
                </a:solidFill>
                <a:latin typeface="Montserrat"/>
                <a:ea typeface="Montserrat"/>
                <a:cs typeface="Montserrat"/>
                <a:sym typeface="Montserrat"/>
              </a:defRPr>
            </a:lvl1pPr>
            <a:lvl2pPr indent="-342900" lvl="1" marL="914400" rtl="0" algn="ctr">
              <a:spcBef>
                <a:spcPts val="0"/>
              </a:spcBef>
              <a:spcAft>
                <a:spcPts val="0"/>
              </a:spcAft>
              <a:buClr>
                <a:srgbClr val="1D1D1B"/>
              </a:buClr>
              <a:buSzPts val="1800"/>
              <a:buFont typeface="Montserrat"/>
              <a:buChar char="▫"/>
              <a:defRPr b="1" sz="1800">
                <a:solidFill>
                  <a:srgbClr val="1D1D1B"/>
                </a:solidFill>
                <a:latin typeface="Montserrat"/>
                <a:ea typeface="Montserrat"/>
                <a:cs typeface="Montserrat"/>
                <a:sym typeface="Montserrat"/>
              </a:defRPr>
            </a:lvl2pPr>
            <a:lvl3pPr indent="-342900" lvl="2" marL="1371600" rtl="0" algn="ctr">
              <a:spcBef>
                <a:spcPts val="0"/>
              </a:spcBef>
              <a:spcAft>
                <a:spcPts val="0"/>
              </a:spcAft>
              <a:buClr>
                <a:srgbClr val="1D1D1B"/>
              </a:buClr>
              <a:buSzPts val="1800"/>
              <a:buFont typeface="Montserrat"/>
              <a:buChar char="▫"/>
              <a:defRPr b="1" sz="1800">
                <a:solidFill>
                  <a:srgbClr val="1D1D1B"/>
                </a:solidFill>
                <a:latin typeface="Montserrat"/>
                <a:ea typeface="Montserrat"/>
                <a:cs typeface="Montserrat"/>
                <a:sym typeface="Montserrat"/>
              </a:defRPr>
            </a:lvl3pPr>
            <a:lvl4pPr indent="-342900" lvl="3" marL="1828800" rtl="0" algn="ctr">
              <a:spcBef>
                <a:spcPts val="0"/>
              </a:spcBef>
              <a:spcAft>
                <a:spcPts val="0"/>
              </a:spcAft>
              <a:buClr>
                <a:srgbClr val="1D1D1B"/>
              </a:buClr>
              <a:buSzPts val="1800"/>
              <a:buFont typeface="Montserrat"/>
              <a:buChar char="▫"/>
              <a:defRPr b="1" sz="1800">
                <a:solidFill>
                  <a:srgbClr val="1D1D1B"/>
                </a:solidFill>
                <a:latin typeface="Montserrat"/>
                <a:ea typeface="Montserrat"/>
                <a:cs typeface="Montserrat"/>
                <a:sym typeface="Montserrat"/>
              </a:defRPr>
            </a:lvl4pPr>
            <a:lvl5pPr indent="-342900" lvl="4" marL="2286000" rtl="0" algn="ctr">
              <a:spcBef>
                <a:spcPts val="0"/>
              </a:spcBef>
              <a:spcAft>
                <a:spcPts val="0"/>
              </a:spcAft>
              <a:buClr>
                <a:srgbClr val="1D1D1B"/>
              </a:buClr>
              <a:buSzPts val="1800"/>
              <a:buFont typeface="Montserrat"/>
              <a:buChar char="▫"/>
              <a:defRPr b="1" sz="1800">
                <a:solidFill>
                  <a:srgbClr val="1D1D1B"/>
                </a:solidFill>
                <a:latin typeface="Montserrat"/>
                <a:ea typeface="Montserrat"/>
                <a:cs typeface="Montserrat"/>
                <a:sym typeface="Montserrat"/>
              </a:defRPr>
            </a:lvl5pPr>
            <a:lvl6pPr indent="-342900" lvl="5" marL="2743200" rtl="0" algn="ctr">
              <a:spcBef>
                <a:spcPts val="0"/>
              </a:spcBef>
              <a:spcAft>
                <a:spcPts val="0"/>
              </a:spcAft>
              <a:buClr>
                <a:srgbClr val="1D1D1B"/>
              </a:buClr>
              <a:buSzPts val="1800"/>
              <a:buFont typeface="Montserrat"/>
              <a:buChar char="▫"/>
              <a:defRPr b="1" sz="1800">
                <a:solidFill>
                  <a:srgbClr val="1D1D1B"/>
                </a:solidFill>
                <a:latin typeface="Montserrat"/>
                <a:ea typeface="Montserrat"/>
                <a:cs typeface="Montserrat"/>
                <a:sym typeface="Montserrat"/>
              </a:defRPr>
            </a:lvl6pPr>
            <a:lvl7pPr indent="-342900" lvl="6" marL="3200400" rtl="0" algn="ctr">
              <a:spcBef>
                <a:spcPts val="0"/>
              </a:spcBef>
              <a:spcAft>
                <a:spcPts val="0"/>
              </a:spcAft>
              <a:buClr>
                <a:srgbClr val="1D1D1B"/>
              </a:buClr>
              <a:buSzPts val="1800"/>
              <a:buFont typeface="Montserrat"/>
              <a:buChar char="▫"/>
              <a:defRPr b="1" sz="1800">
                <a:solidFill>
                  <a:srgbClr val="1D1D1B"/>
                </a:solidFill>
                <a:latin typeface="Montserrat"/>
                <a:ea typeface="Montserrat"/>
                <a:cs typeface="Montserrat"/>
                <a:sym typeface="Montserrat"/>
              </a:defRPr>
            </a:lvl7pPr>
            <a:lvl8pPr indent="-342900" lvl="7" marL="3657600" rtl="0" algn="ctr">
              <a:spcBef>
                <a:spcPts val="0"/>
              </a:spcBef>
              <a:spcAft>
                <a:spcPts val="0"/>
              </a:spcAft>
              <a:buClr>
                <a:srgbClr val="1D1D1B"/>
              </a:buClr>
              <a:buSzPts val="1800"/>
              <a:buFont typeface="Montserrat"/>
              <a:buChar char="▫"/>
              <a:defRPr b="1" sz="1800">
                <a:solidFill>
                  <a:srgbClr val="1D1D1B"/>
                </a:solidFill>
                <a:latin typeface="Montserrat"/>
                <a:ea typeface="Montserrat"/>
                <a:cs typeface="Montserrat"/>
                <a:sym typeface="Montserrat"/>
              </a:defRPr>
            </a:lvl8pPr>
            <a:lvl9pPr indent="-342900" lvl="8" marL="4114800" algn="ctr">
              <a:spcBef>
                <a:spcPts val="0"/>
              </a:spcBef>
              <a:spcAft>
                <a:spcPts val="0"/>
              </a:spcAft>
              <a:buClr>
                <a:srgbClr val="1D1D1B"/>
              </a:buClr>
              <a:buSzPts val="1800"/>
              <a:buFont typeface="Montserrat"/>
              <a:buChar char="▫"/>
              <a:defRPr b="1" sz="1800">
                <a:solidFill>
                  <a:srgbClr val="1D1D1B"/>
                </a:solidFill>
                <a:latin typeface="Montserrat"/>
                <a:ea typeface="Montserrat"/>
                <a:cs typeface="Montserrat"/>
                <a:sym typeface="Montserrat"/>
              </a:defRPr>
            </a:lvl9pPr>
          </a:lstStyle>
          <a:p/>
        </p:txBody>
      </p:sp>
      <p:sp>
        <p:nvSpPr>
          <p:cNvPr id="19" name="Google Shape;19;p4"/>
          <p:cNvSpPr txBox="1"/>
          <p:nvPr/>
        </p:nvSpPr>
        <p:spPr>
          <a:xfrm>
            <a:off x="3593400" y="212050"/>
            <a:ext cx="1957200" cy="98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1D1D1B"/>
                </a:solidFill>
                <a:latin typeface="Vidaloka"/>
                <a:ea typeface="Vidaloka"/>
                <a:cs typeface="Vidaloka"/>
                <a:sym typeface="Vidaloka"/>
              </a:rPr>
              <a:t>“</a:t>
            </a:r>
            <a:endParaRPr sz="7200">
              <a:solidFill>
                <a:srgbClr val="1D1D1B"/>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0" name="Shape 20"/>
        <p:cNvGrpSpPr/>
        <p:nvPr/>
      </p:nvGrpSpPr>
      <p:grpSpPr>
        <a:xfrm>
          <a:off x="0" y="0"/>
          <a:ext cx="0" cy="0"/>
          <a:chOff x="0" y="0"/>
          <a:chExt cx="0" cy="0"/>
        </a:xfrm>
      </p:grpSpPr>
      <p:sp>
        <p:nvSpPr>
          <p:cNvPr id="21" name="Google Shape;21;p5"/>
          <p:cNvSpPr/>
          <p:nvPr/>
        </p:nvSpPr>
        <p:spPr>
          <a:xfrm>
            <a:off x="0" y="0"/>
            <a:ext cx="4572000" cy="5143500"/>
          </a:xfrm>
          <a:prstGeom prst="rect">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5"/>
          <p:cNvSpPr txBox="1"/>
          <p:nvPr>
            <p:ph type="title"/>
          </p:nvPr>
        </p:nvSpPr>
        <p:spPr>
          <a:xfrm>
            <a:off x="5283650" y="205975"/>
            <a:ext cx="3148800" cy="857400"/>
          </a:xfrm>
          <a:prstGeom prst="rect">
            <a:avLst/>
          </a:prstGeom>
        </p:spPr>
        <p:txBody>
          <a:bodyPr anchorCtr="0" anchor="b"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
          <p:cNvSpPr txBox="1"/>
          <p:nvPr>
            <p:ph idx="1" type="body"/>
          </p:nvPr>
        </p:nvSpPr>
        <p:spPr>
          <a:xfrm>
            <a:off x="5001600" y="1425025"/>
            <a:ext cx="3712800" cy="3329100"/>
          </a:xfrm>
          <a:prstGeom prst="rect">
            <a:avLst/>
          </a:prstGeom>
        </p:spPr>
        <p:txBody>
          <a:bodyPr anchorCtr="0" anchor="t" bIns="91425" lIns="91425" spcFirstLastPara="1" rIns="91425" wrap="square" tIns="91425">
            <a:noAutofit/>
          </a:bodyPr>
          <a:lstStyle>
            <a:lvl1pPr indent="-311150" lvl="0" marL="457200">
              <a:spcBef>
                <a:spcPts val="600"/>
              </a:spcBef>
              <a:spcAft>
                <a:spcPts val="0"/>
              </a:spcAft>
              <a:buSzPts val="1300"/>
              <a:buFont typeface="Raleway"/>
              <a:buChar char="▫"/>
              <a:defRPr>
                <a:latin typeface="Raleway"/>
                <a:ea typeface="Raleway"/>
                <a:cs typeface="Raleway"/>
                <a:sym typeface="Raleway"/>
              </a:defRPr>
            </a:lvl1pPr>
            <a:lvl2pPr indent="-311150" lvl="1" marL="914400">
              <a:spcBef>
                <a:spcPts val="0"/>
              </a:spcBef>
              <a:spcAft>
                <a:spcPts val="0"/>
              </a:spcAft>
              <a:buSzPts val="1300"/>
              <a:buFont typeface="Raleway"/>
              <a:buChar char="▫"/>
              <a:defRPr>
                <a:latin typeface="Raleway"/>
                <a:ea typeface="Raleway"/>
                <a:cs typeface="Raleway"/>
                <a:sym typeface="Raleway"/>
              </a:defRPr>
            </a:lvl2pPr>
            <a:lvl3pPr indent="-311150" lvl="2" marL="1371600">
              <a:spcBef>
                <a:spcPts val="0"/>
              </a:spcBef>
              <a:spcAft>
                <a:spcPts val="0"/>
              </a:spcAft>
              <a:buSzPts val="1300"/>
              <a:buFont typeface="Raleway"/>
              <a:buChar char="▫"/>
              <a:defRPr>
                <a:latin typeface="Raleway"/>
                <a:ea typeface="Raleway"/>
                <a:cs typeface="Raleway"/>
                <a:sym typeface="Raleway"/>
              </a:defRPr>
            </a:lvl3pPr>
            <a:lvl4pPr indent="-311150" lvl="3" marL="1828800">
              <a:spcBef>
                <a:spcPts val="0"/>
              </a:spcBef>
              <a:spcAft>
                <a:spcPts val="0"/>
              </a:spcAft>
              <a:buSzPts val="1300"/>
              <a:buFont typeface="Raleway"/>
              <a:buChar char="▫"/>
              <a:defRPr>
                <a:latin typeface="Raleway"/>
                <a:ea typeface="Raleway"/>
                <a:cs typeface="Raleway"/>
                <a:sym typeface="Raleway"/>
              </a:defRPr>
            </a:lvl4pPr>
            <a:lvl5pPr indent="-311150" lvl="4" marL="2286000">
              <a:spcBef>
                <a:spcPts val="0"/>
              </a:spcBef>
              <a:spcAft>
                <a:spcPts val="0"/>
              </a:spcAft>
              <a:buSzPts val="1300"/>
              <a:buFont typeface="Raleway"/>
              <a:buChar char="▫"/>
              <a:defRPr>
                <a:latin typeface="Raleway"/>
                <a:ea typeface="Raleway"/>
                <a:cs typeface="Raleway"/>
                <a:sym typeface="Raleway"/>
              </a:defRPr>
            </a:lvl5pPr>
            <a:lvl6pPr indent="-311150" lvl="5" marL="2743200">
              <a:spcBef>
                <a:spcPts val="0"/>
              </a:spcBef>
              <a:spcAft>
                <a:spcPts val="0"/>
              </a:spcAft>
              <a:buSzPts val="1300"/>
              <a:buFont typeface="Raleway"/>
              <a:buChar char="▫"/>
              <a:defRPr>
                <a:latin typeface="Raleway"/>
                <a:ea typeface="Raleway"/>
                <a:cs typeface="Raleway"/>
                <a:sym typeface="Raleway"/>
              </a:defRPr>
            </a:lvl6pPr>
            <a:lvl7pPr indent="-311150" lvl="6" marL="3200400">
              <a:spcBef>
                <a:spcPts val="0"/>
              </a:spcBef>
              <a:spcAft>
                <a:spcPts val="0"/>
              </a:spcAft>
              <a:buSzPts val="1300"/>
              <a:buFont typeface="Raleway"/>
              <a:buChar char="▫"/>
              <a:defRPr>
                <a:latin typeface="Raleway"/>
                <a:ea typeface="Raleway"/>
                <a:cs typeface="Raleway"/>
                <a:sym typeface="Raleway"/>
              </a:defRPr>
            </a:lvl7pPr>
            <a:lvl8pPr indent="-311150" lvl="7" marL="3657600">
              <a:spcBef>
                <a:spcPts val="0"/>
              </a:spcBef>
              <a:spcAft>
                <a:spcPts val="0"/>
              </a:spcAft>
              <a:buSzPts val="1300"/>
              <a:buFont typeface="Raleway"/>
              <a:buChar char="▫"/>
              <a:defRPr>
                <a:latin typeface="Raleway"/>
                <a:ea typeface="Raleway"/>
                <a:cs typeface="Raleway"/>
                <a:sym typeface="Raleway"/>
              </a:defRPr>
            </a:lvl8pPr>
            <a:lvl9pPr indent="-311150" lvl="8" marL="4114800">
              <a:spcBef>
                <a:spcPts val="0"/>
              </a:spcBef>
              <a:spcAft>
                <a:spcPts val="0"/>
              </a:spcAft>
              <a:buSzPts val="1300"/>
              <a:buFont typeface="Raleway"/>
              <a:buChar char="▫"/>
              <a:defRPr>
                <a:latin typeface="Raleway"/>
                <a:ea typeface="Raleway"/>
                <a:cs typeface="Raleway"/>
                <a:sym typeface="Raleway"/>
              </a:defRPr>
            </a:lvl9pPr>
          </a:lstStyle>
          <a:p/>
        </p:txBody>
      </p:sp>
      <p:sp>
        <p:nvSpPr>
          <p:cNvPr id="24" name="Google Shape;24;p5"/>
          <p:cNvSpPr txBox="1"/>
          <p:nvPr>
            <p:ph idx="12" type="sldNum"/>
          </p:nvPr>
        </p:nvSpPr>
        <p:spPr>
          <a:xfrm>
            <a:off x="1188150" y="1194900"/>
            <a:ext cx="2195700" cy="2753700"/>
          </a:xfrm>
          <a:prstGeom prst="rect">
            <a:avLst/>
          </a:prstGeom>
          <a:noFill/>
          <a:ln cap="flat"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lvl1pPr lvl="0">
              <a:buNone/>
              <a:defRPr>
                <a:latin typeface="Vidaloka"/>
                <a:ea typeface="Vidaloka"/>
                <a:cs typeface="Vidaloka"/>
                <a:sym typeface="Vidaloka"/>
              </a:defRPr>
            </a:lvl1pPr>
            <a:lvl2pPr lvl="1">
              <a:buNone/>
              <a:defRPr>
                <a:latin typeface="Vidaloka"/>
                <a:ea typeface="Vidaloka"/>
                <a:cs typeface="Vidaloka"/>
                <a:sym typeface="Vidaloka"/>
              </a:defRPr>
            </a:lvl2pPr>
            <a:lvl3pPr lvl="2">
              <a:buNone/>
              <a:defRPr>
                <a:latin typeface="Vidaloka"/>
                <a:ea typeface="Vidaloka"/>
                <a:cs typeface="Vidaloka"/>
                <a:sym typeface="Vidaloka"/>
              </a:defRPr>
            </a:lvl3pPr>
            <a:lvl4pPr lvl="3">
              <a:buNone/>
              <a:defRPr>
                <a:latin typeface="Vidaloka"/>
                <a:ea typeface="Vidaloka"/>
                <a:cs typeface="Vidaloka"/>
                <a:sym typeface="Vidaloka"/>
              </a:defRPr>
            </a:lvl4pPr>
            <a:lvl5pPr lvl="4">
              <a:buNone/>
              <a:defRPr>
                <a:latin typeface="Vidaloka"/>
                <a:ea typeface="Vidaloka"/>
                <a:cs typeface="Vidaloka"/>
                <a:sym typeface="Vidaloka"/>
              </a:defRPr>
            </a:lvl5pPr>
            <a:lvl6pPr lvl="5">
              <a:buNone/>
              <a:defRPr>
                <a:latin typeface="Vidaloka"/>
                <a:ea typeface="Vidaloka"/>
                <a:cs typeface="Vidaloka"/>
                <a:sym typeface="Vidaloka"/>
              </a:defRPr>
            </a:lvl6pPr>
            <a:lvl7pPr lvl="6">
              <a:buNone/>
              <a:defRPr>
                <a:latin typeface="Vidaloka"/>
                <a:ea typeface="Vidaloka"/>
                <a:cs typeface="Vidaloka"/>
                <a:sym typeface="Vidaloka"/>
              </a:defRPr>
            </a:lvl7pPr>
            <a:lvl8pPr lvl="7">
              <a:buNone/>
              <a:defRPr>
                <a:latin typeface="Vidaloka"/>
                <a:ea typeface="Vidaloka"/>
                <a:cs typeface="Vidaloka"/>
                <a:sym typeface="Vidaloka"/>
              </a:defRPr>
            </a:lvl8pPr>
            <a:lvl9pPr lvl="8">
              <a:buNone/>
              <a:defRPr>
                <a:latin typeface="Vidaloka"/>
                <a:ea typeface="Vidaloka"/>
                <a:cs typeface="Vidaloka"/>
                <a:sym typeface="Vidalok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5" name="Shape 25"/>
        <p:cNvGrpSpPr/>
        <p:nvPr/>
      </p:nvGrpSpPr>
      <p:grpSpPr>
        <a:xfrm>
          <a:off x="0" y="0"/>
          <a:ext cx="0" cy="0"/>
          <a:chOff x="0" y="0"/>
          <a:chExt cx="0" cy="0"/>
        </a:xfrm>
      </p:grpSpPr>
      <p:sp>
        <p:nvSpPr>
          <p:cNvPr id="26" name="Google Shape;26;p6"/>
          <p:cNvSpPr/>
          <p:nvPr/>
        </p:nvSpPr>
        <p:spPr>
          <a:xfrm>
            <a:off x="0" y="0"/>
            <a:ext cx="4572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6"/>
          <p:cNvSpPr txBox="1"/>
          <p:nvPr>
            <p:ph type="title"/>
          </p:nvPr>
        </p:nvSpPr>
        <p:spPr>
          <a:xfrm>
            <a:off x="5283650" y="205975"/>
            <a:ext cx="3148800" cy="857400"/>
          </a:xfrm>
          <a:prstGeom prst="rect">
            <a:avLst/>
          </a:prstGeom>
        </p:spPr>
        <p:txBody>
          <a:bodyPr anchorCtr="0" anchor="b"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6"/>
          <p:cNvSpPr txBox="1"/>
          <p:nvPr>
            <p:ph idx="1" type="body"/>
          </p:nvPr>
        </p:nvSpPr>
        <p:spPr>
          <a:xfrm>
            <a:off x="4980050" y="1349425"/>
            <a:ext cx="1799100" cy="2604300"/>
          </a:xfrm>
          <a:prstGeom prst="rect">
            <a:avLst/>
          </a:prstGeom>
        </p:spPr>
        <p:txBody>
          <a:bodyPr anchorCtr="0" anchor="t" bIns="91425" lIns="91425" spcFirstLastPara="1" rIns="91425" wrap="square" tIns="91425">
            <a:noAutofit/>
          </a:bodyPr>
          <a:lstStyle>
            <a:lvl1pPr indent="-304800" lvl="0" marL="457200">
              <a:spcBef>
                <a:spcPts val="60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6"/>
          <p:cNvSpPr txBox="1"/>
          <p:nvPr>
            <p:ph idx="2" type="body"/>
          </p:nvPr>
        </p:nvSpPr>
        <p:spPr>
          <a:xfrm>
            <a:off x="6887597" y="1349425"/>
            <a:ext cx="1799100" cy="2604300"/>
          </a:xfrm>
          <a:prstGeom prst="rect">
            <a:avLst/>
          </a:prstGeom>
        </p:spPr>
        <p:txBody>
          <a:bodyPr anchorCtr="0" anchor="t" bIns="91425" lIns="91425" spcFirstLastPara="1" rIns="91425" wrap="square" tIns="91425">
            <a:noAutofit/>
          </a:bodyPr>
          <a:lstStyle>
            <a:lvl1pPr indent="-304800" lvl="0" marL="457200">
              <a:spcBef>
                <a:spcPts val="60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6"/>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7"/>
          <p:cNvSpPr/>
          <p:nvPr/>
        </p:nvSpPr>
        <p:spPr>
          <a:xfrm>
            <a:off x="0" y="0"/>
            <a:ext cx="4572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7"/>
          <p:cNvSpPr txBox="1"/>
          <p:nvPr>
            <p:ph type="title"/>
          </p:nvPr>
        </p:nvSpPr>
        <p:spPr>
          <a:xfrm>
            <a:off x="5283650" y="205975"/>
            <a:ext cx="3148800" cy="857400"/>
          </a:xfrm>
          <a:prstGeom prst="rect">
            <a:avLst/>
          </a:prstGeom>
        </p:spPr>
        <p:txBody>
          <a:bodyPr anchorCtr="0" anchor="b"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7"/>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5" name="Shape 35"/>
        <p:cNvGrpSpPr/>
        <p:nvPr/>
      </p:nvGrpSpPr>
      <p:grpSpPr>
        <a:xfrm>
          <a:off x="0" y="0"/>
          <a:ext cx="0" cy="0"/>
          <a:chOff x="0" y="0"/>
          <a:chExt cx="0" cy="0"/>
        </a:xfrm>
      </p:grpSpPr>
      <p:sp>
        <p:nvSpPr>
          <p:cNvPr id="36" name="Google Shape;36;p8"/>
          <p:cNvSpPr/>
          <p:nvPr/>
        </p:nvSpPr>
        <p:spPr>
          <a:xfrm>
            <a:off x="0" y="0"/>
            <a:ext cx="4572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8"/>
          <p:cNvSpPr txBox="1"/>
          <p:nvPr>
            <p:ph idx="1" type="body"/>
          </p:nvPr>
        </p:nvSpPr>
        <p:spPr>
          <a:xfrm>
            <a:off x="4572000" y="4101500"/>
            <a:ext cx="45720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200"/>
              <a:buNone/>
              <a:defRPr sz="1200"/>
            </a:lvl1pPr>
          </a:lstStyle>
          <a:p/>
        </p:txBody>
      </p:sp>
      <p:sp>
        <p:nvSpPr>
          <p:cNvPr id="38" name="Google Shape;38;p8"/>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dark" type="blank">
  <p:cSld name="BLANK">
    <p:bg>
      <p:bgPr>
        <a:solidFill>
          <a:srgbClr val="1D1D1B"/>
        </a:solidFill>
      </p:bgPr>
    </p:bg>
    <p:spTree>
      <p:nvGrpSpPr>
        <p:cNvPr id="39" name="Shape 39"/>
        <p:cNvGrpSpPr/>
        <p:nvPr/>
      </p:nvGrpSpPr>
      <p:grpSpPr>
        <a:xfrm>
          <a:off x="0" y="0"/>
          <a:ext cx="0" cy="0"/>
          <a:chOff x="0" y="0"/>
          <a:chExt cx="0" cy="0"/>
        </a:xfrm>
      </p:grpSpPr>
      <p:sp>
        <p:nvSpPr>
          <p:cNvPr id="40" name="Google Shape;40;p9"/>
          <p:cNvSpPr/>
          <p:nvPr/>
        </p:nvSpPr>
        <p:spPr>
          <a:xfrm>
            <a:off x="1188450" y="1194900"/>
            <a:ext cx="6767100" cy="27537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ph idx="12" type="sldNum"/>
          </p:nvPr>
        </p:nvSpPr>
        <p:spPr>
          <a:xfrm>
            <a:off x="1188150" y="3948600"/>
            <a:ext cx="6767100" cy="11949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light">
  <p:cSld name="BLANK_1">
    <p:bg>
      <p:bgPr>
        <a:solidFill>
          <a:srgbClr val="FFFFFF"/>
        </a:solidFill>
      </p:bgPr>
    </p:bg>
    <p:spTree>
      <p:nvGrpSpPr>
        <p:cNvPr id="42" name="Shape 42"/>
        <p:cNvGrpSpPr/>
        <p:nvPr/>
      </p:nvGrpSpPr>
      <p:grpSpPr>
        <a:xfrm>
          <a:off x="0" y="0"/>
          <a:ext cx="0" cy="0"/>
          <a:chOff x="0" y="0"/>
          <a:chExt cx="0" cy="0"/>
        </a:xfrm>
      </p:grpSpPr>
      <p:sp>
        <p:nvSpPr>
          <p:cNvPr id="43" name="Google Shape;43;p10"/>
          <p:cNvSpPr/>
          <p:nvPr/>
        </p:nvSpPr>
        <p:spPr>
          <a:xfrm>
            <a:off x="1188450" y="1194900"/>
            <a:ext cx="6767100" cy="2753700"/>
          </a:xfrm>
          <a:prstGeom prst="rect">
            <a:avLst/>
          </a:prstGeom>
          <a:noFill/>
          <a:ln cap="flat" cmpd="sng" w="9525">
            <a:solidFill>
              <a:srgbClr val="1D1D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0"/>
          <p:cNvSpPr txBox="1"/>
          <p:nvPr>
            <p:ph idx="12" type="sldNum"/>
          </p:nvPr>
        </p:nvSpPr>
        <p:spPr>
          <a:xfrm>
            <a:off x="1188450" y="3948600"/>
            <a:ext cx="6767100" cy="1194900"/>
          </a:xfrm>
          <a:prstGeom prst="rect">
            <a:avLst/>
          </a:prstGeom>
          <a:noFill/>
          <a:ln>
            <a:noFill/>
          </a:ln>
        </p:spPr>
        <p:txBody>
          <a:bodyPr anchorCtr="0" anchor="ctr" bIns="91425" lIns="91425" spcFirstLastPara="1" rIns="91425" wrap="square" tIns="91425">
            <a:noAutofit/>
          </a:bodyPr>
          <a:lstStyle>
            <a:lvl1pPr lvl="0" rtl="0">
              <a:buNone/>
              <a:defRPr>
                <a:solidFill>
                  <a:srgbClr val="1D1D1B"/>
                </a:solidFill>
              </a:defRPr>
            </a:lvl1pPr>
            <a:lvl2pPr lvl="1" rtl="0">
              <a:buNone/>
              <a:defRPr>
                <a:solidFill>
                  <a:srgbClr val="1D1D1B"/>
                </a:solidFill>
              </a:defRPr>
            </a:lvl2pPr>
            <a:lvl3pPr lvl="2" rtl="0">
              <a:buNone/>
              <a:defRPr>
                <a:solidFill>
                  <a:srgbClr val="1D1D1B"/>
                </a:solidFill>
              </a:defRPr>
            </a:lvl3pPr>
            <a:lvl4pPr lvl="3" rtl="0">
              <a:buNone/>
              <a:defRPr>
                <a:solidFill>
                  <a:srgbClr val="1D1D1B"/>
                </a:solidFill>
              </a:defRPr>
            </a:lvl4pPr>
            <a:lvl5pPr lvl="4" rtl="0">
              <a:buNone/>
              <a:defRPr>
                <a:solidFill>
                  <a:srgbClr val="1D1D1B"/>
                </a:solidFill>
              </a:defRPr>
            </a:lvl5pPr>
            <a:lvl6pPr lvl="5" rtl="0">
              <a:buNone/>
              <a:defRPr>
                <a:solidFill>
                  <a:srgbClr val="1D1D1B"/>
                </a:solidFill>
              </a:defRPr>
            </a:lvl6pPr>
            <a:lvl7pPr lvl="6" rtl="0">
              <a:buNone/>
              <a:defRPr>
                <a:solidFill>
                  <a:srgbClr val="1D1D1B"/>
                </a:solidFill>
              </a:defRPr>
            </a:lvl7pPr>
            <a:lvl8pPr lvl="7" rtl="0">
              <a:buNone/>
              <a:defRPr>
                <a:solidFill>
                  <a:srgbClr val="1D1D1B"/>
                </a:solidFill>
              </a:defRPr>
            </a:lvl8pPr>
            <a:lvl9pPr lvl="8" rtl="0">
              <a:buNone/>
              <a:defRPr>
                <a:solidFill>
                  <a:srgbClr val="1D1D1B"/>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283650" y="205975"/>
            <a:ext cx="3148800" cy="8574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1pPr>
            <a:lvl2pPr lvl="1"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2pPr>
            <a:lvl3pPr lvl="2"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3pPr>
            <a:lvl4pPr lvl="3"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4pPr>
            <a:lvl5pPr lvl="4"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5pPr>
            <a:lvl6pPr lvl="5"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6pPr>
            <a:lvl7pPr lvl="6"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7pPr>
            <a:lvl8pPr lvl="7"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8pPr>
            <a:lvl9pPr lvl="8"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9pPr>
          </a:lstStyle>
          <a:p/>
        </p:txBody>
      </p:sp>
      <p:sp>
        <p:nvSpPr>
          <p:cNvPr id="7" name="Google Shape;7;p1"/>
          <p:cNvSpPr txBox="1"/>
          <p:nvPr>
            <p:ph idx="1" type="body"/>
          </p:nvPr>
        </p:nvSpPr>
        <p:spPr>
          <a:xfrm>
            <a:off x="5001600" y="1425025"/>
            <a:ext cx="3712800" cy="33291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600"/>
              </a:spcBef>
              <a:spcAft>
                <a:spcPts val="0"/>
              </a:spcAft>
              <a:buClr>
                <a:srgbClr val="576574"/>
              </a:buClr>
              <a:buSzPts val="1300"/>
              <a:buFont typeface="Raleway"/>
              <a:buChar char="▫"/>
              <a:defRPr sz="1300">
                <a:solidFill>
                  <a:srgbClr val="576574"/>
                </a:solidFill>
                <a:latin typeface="Raleway"/>
                <a:ea typeface="Raleway"/>
                <a:cs typeface="Raleway"/>
                <a:sym typeface="Raleway"/>
              </a:defRPr>
            </a:lvl1pPr>
            <a:lvl2pPr indent="-311150" lvl="1" marL="91440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2pPr>
            <a:lvl3pPr indent="-311150" lvl="2" marL="137160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3pPr>
            <a:lvl4pPr indent="-311150" lvl="3" marL="182880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4pPr>
            <a:lvl5pPr indent="-311150" lvl="4" marL="228600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5pPr>
            <a:lvl6pPr indent="-311150" lvl="5" marL="274320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6pPr>
            <a:lvl7pPr indent="-311150" lvl="6" marL="320040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7pPr>
            <a:lvl8pPr indent="-311150" lvl="7" marL="365760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8pPr>
            <a:lvl9pPr indent="-311150" lvl="8" marL="411480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9pPr>
          </a:lstStyle>
          <a:p/>
        </p:txBody>
      </p:sp>
      <p:sp>
        <p:nvSpPr>
          <p:cNvPr id="8" name="Google Shape;8;p1"/>
          <p:cNvSpPr txBox="1"/>
          <p:nvPr>
            <p:ph idx="12" type="sldNum"/>
          </p:nvPr>
        </p:nvSpPr>
        <p:spPr>
          <a:xfrm>
            <a:off x="1188150" y="1194900"/>
            <a:ext cx="2195700" cy="2753700"/>
          </a:xfrm>
          <a:prstGeom prst="rect">
            <a:avLst/>
          </a:prstGeom>
          <a:noFill/>
          <a:ln cap="flat"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lvl1pPr lvl="0" rtl="0" algn="ctr">
              <a:buNone/>
              <a:defRPr sz="6000">
                <a:solidFill>
                  <a:srgbClr val="FFFFFF"/>
                </a:solidFill>
                <a:latin typeface="Vidaloka"/>
                <a:ea typeface="Vidaloka"/>
                <a:cs typeface="Vidaloka"/>
                <a:sym typeface="Vidaloka"/>
              </a:defRPr>
            </a:lvl1pPr>
            <a:lvl2pPr lvl="1" rtl="0" algn="ctr">
              <a:buNone/>
              <a:defRPr sz="6000">
                <a:solidFill>
                  <a:srgbClr val="FFFFFF"/>
                </a:solidFill>
                <a:latin typeface="Vidaloka"/>
                <a:ea typeface="Vidaloka"/>
                <a:cs typeface="Vidaloka"/>
                <a:sym typeface="Vidaloka"/>
              </a:defRPr>
            </a:lvl2pPr>
            <a:lvl3pPr lvl="2" rtl="0" algn="ctr">
              <a:buNone/>
              <a:defRPr sz="6000">
                <a:solidFill>
                  <a:srgbClr val="FFFFFF"/>
                </a:solidFill>
                <a:latin typeface="Vidaloka"/>
                <a:ea typeface="Vidaloka"/>
                <a:cs typeface="Vidaloka"/>
                <a:sym typeface="Vidaloka"/>
              </a:defRPr>
            </a:lvl3pPr>
            <a:lvl4pPr lvl="3" rtl="0" algn="ctr">
              <a:buNone/>
              <a:defRPr sz="6000">
                <a:solidFill>
                  <a:srgbClr val="FFFFFF"/>
                </a:solidFill>
                <a:latin typeface="Vidaloka"/>
                <a:ea typeface="Vidaloka"/>
                <a:cs typeface="Vidaloka"/>
                <a:sym typeface="Vidaloka"/>
              </a:defRPr>
            </a:lvl4pPr>
            <a:lvl5pPr lvl="4" rtl="0" algn="ctr">
              <a:buNone/>
              <a:defRPr sz="6000">
                <a:solidFill>
                  <a:srgbClr val="FFFFFF"/>
                </a:solidFill>
                <a:latin typeface="Vidaloka"/>
                <a:ea typeface="Vidaloka"/>
                <a:cs typeface="Vidaloka"/>
                <a:sym typeface="Vidaloka"/>
              </a:defRPr>
            </a:lvl5pPr>
            <a:lvl6pPr lvl="5" rtl="0" algn="ctr">
              <a:buNone/>
              <a:defRPr sz="6000">
                <a:solidFill>
                  <a:srgbClr val="FFFFFF"/>
                </a:solidFill>
                <a:latin typeface="Vidaloka"/>
                <a:ea typeface="Vidaloka"/>
                <a:cs typeface="Vidaloka"/>
                <a:sym typeface="Vidaloka"/>
              </a:defRPr>
            </a:lvl6pPr>
            <a:lvl7pPr lvl="6" rtl="0" algn="ctr">
              <a:buNone/>
              <a:defRPr sz="6000">
                <a:solidFill>
                  <a:srgbClr val="FFFFFF"/>
                </a:solidFill>
                <a:latin typeface="Vidaloka"/>
                <a:ea typeface="Vidaloka"/>
                <a:cs typeface="Vidaloka"/>
                <a:sym typeface="Vidaloka"/>
              </a:defRPr>
            </a:lvl7pPr>
            <a:lvl8pPr lvl="7" rtl="0" algn="ctr">
              <a:buNone/>
              <a:defRPr sz="6000">
                <a:solidFill>
                  <a:srgbClr val="FFFFFF"/>
                </a:solidFill>
                <a:latin typeface="Vidaloka"/>
                <a:ea typeface="Vidaloka"/>
                <a:cs typeface="Vidaloka"/>
                <a:sym typeface="Vidaloka"/>
              </a:defRPr>
            </a:lvl8pPr>
            <a:lvl9pPr lvl="8" rtl="0" algn="ctr">
              <a:buNone/>
              <a:defRPr sz="6000">
                <a:solidFill>
                  <a:srgbClr val="FFFFFF"/>
                </a:solidFill>
                <a:latin typeface="Vidaloka"/>
                <a:ea typeface="Vidaloka"/>
                <a:cs typeface="Vidaloka"/>
                <a:sym typeface="Vidaloka"/>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8" name="Shape 48"/>
        <p:cNvGrpSpPr/>
        <p:nvPr/>
      </p:nvGrpSpPr>
      <p:grpSpPr>
        <a:xfrm>
          <a:off x="0" y="0"/>
          <a:ext cx="0" cy="0"/>
          <a:chOff x="0" y="0"/>
          <a:chExt cx="0" cy="0"/>
        </a:xfrm>
      </p:grpSpPr>
      <p:sp>
        <p:nvSpPr>
          <p:cNvPr id="49" name="Google Shape;49;p11"/>
          <p:cNvSpPr txBox="1"/>
          <p:nvPr>
            <p:ph type="ctrTitle"/>
          </p:nvPr>
        </p:nvSpPr>
        <p:spPr>
          <a:xfrm>
            <a:off x="3457500" y="1457250"/>
            <a:ext cx="2229000" cy="222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Rational Creatures: Examining the Cat-Dog Divide in the Medieval World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
                                        </p:tgtEl>
                                        <p:attrNameLst>
                                          <p:attrName>style.visibility</p:attrName>
                                        </p:attrNameLst>
                                      </p:cBhvr>
                                      <p:to>
                                        <p:strVal val="visible"/>
                                      </p:to>
                                    </p:set>
                                    <p:animEffect filter="fade" transition="in">
                                      <p:cBhvr>
                                        <p:cTn dur="1000"/>
                                        <p:tgtEl>
                                          <p:spTgt spid="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0"/>
          <p:cNvSpPr txBox="1"/>
          <p:nvPr>
            <p:ph idx="12" type="sldNum"/>
          </p:nvPr>
        </p:nvSpPr>
        <p:spPr>
          <a:xfrm>
            <a:off x="1188150" y="3948600"/>
            <a:ext cx="6767100" cy="119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13" name="Google Shape;113;p20"/>
          <p:cNvSpPr txBox="1"/>
          <p:nvPr>
            <p:ph idx="1" type="body"/>
          </p:nvPr>
        </p:nvSpPr>
        <p:spPr>
          <a:xfrm>
            <a:off x="1779975" y="2161800"/>
            <a:ext cx="5583900" cy="8199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i="1" lang="en" sz="1400">
                <a:solidFill>
                  <a:srgbClr val="333333"/>
                </a:solidFill>
                <a:highlight>
                  <a:srgbClr val="FFFFFF"/>
                </a:highlight>
              </a:rPr>
              <a:t>'I am a most faithful watchwoman, ever-vigilant in guarding the halls; in the dark nights I make my rounds of the shadowy corners — my eyes’ light is not lost even in black caverns. For unseen thieves, who ravage the heaped-up grain, I silently lay snares as fatal obstacles. Though I am a roving huntress and will pry open the dens of beasts, I refuse to pursue the fleeing herds with dogs, who, yapping at me, instigate cruel battles. I take my name from a race that is hateful to me.'</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descr="Image result for evil cats in medieval manuscripts" id="118" name="Google Shape;118;p21"/>
          <p:cNvPicPr preferRelativeResize="0"/>
          <p:nvPr/>
        </p:nvPicPr>
        <p:blipFill rotWithShape="1">
          <a:blip r:embed="rId3">
            <a:alphaModFix/>
          </a:blip>
          <a:srcRect b="1665" l="0" r="0" t="5267"/>
          <a:stretch/>
        </p:blipFill>
        <p:spPr>
          <a:xfrm>
            <a:off x="-1475" y="0"/>
            <a:ext cx="4574950" cy="5143500"/>
          </a:xfrm>
          <a:prstGeom prst="rect">
            <a:avLst/>
          </a:prstGeom>
          <a:noFill/>
          <a:ln>
            <a:noFill/>
          </a:ln>
        </p:spPr>
      </p:pic>
      <p:sp>
        <p:nvSpPr>
          <p:cNvPr id="119" name="Google Shape;119;p21"/>
          <p:cNvSpPr txBox="1"/>
          <p:nvPr>
            <p:ph type="title"/>
          </p:nvPr>
        </p:nvSpPr>
        <p:spPr>
          <a:xfrm>
            <a:off x="5283650" y="205975"/>
            <a:ext cx="3148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Ideological roots: Christianity</a:t>
            </a:r>
            <a:endParaRPr/>
          </a:p>
        </p:txBody>
      </p:sp>
      <p:sp>
        <p:nvSpPr>
          <p:cNvPr id="120" name="Google Shape;120;p21"/>
          <p:cNvSpPr txBox="1"/>
          <p:nvPr>
            <p:ph idx="1" type="body"/>
          </p:nvPr>
        </p:nvSpPr>
        <p:spPr>
          <a:xfrm>
            <a:off x="5001600" y="1425025"/>
            <a:ext cx="3712800" cy="33291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Char char="▫"/>
            </a:pPr>
            <a:r>
              <a:rPr lang="en"/>
              <a:t>Gender: </a:t>
            </a:r>
            <a:endParaRPr/>
          </a:p>
          <a:p>
            <a:pPr indent="-311150" lvl="1" marL="914400" rtl="0" algn="l">
              <a:spcBef>
                <a:spcPts val="0"/>
              </a:spcBef>
              <a:spcAft>
                <a:spcPts val="0"/>
              </a:spcAft>
              <a:buSzPts val="1300"/>
              <a:buChar char="▫"/>
            </a:pPr>
            <a:r>
              <a:rPr lang="en"/>
              <a:t>Chaucer, the Manciple’s Tale – the cat and housewife “both being captives and lustful” (Walker-Meikle 2012, p. 11)</a:t>
            </a:r>
            <a:endParaRPr/>
          </a:p>
          <a:p>
            <a:pPr indent="-311150" lvl="1" marL="914400" rtl="0" algn="l">
              <a:spcBef>
                <a:spcPts val="0"/>
              </a:spcBef>
              <a:spcAft>
                <a:spcPts val="0"/>
              </a:spcAft>
              <a:buSzPts val="1300"/>
              <a:buChar char="▫"/>
            </a:pPr>
            <a:r>
              <a:rPr lang="en"/>
              <a:t>The indoor versus outdoor sphere: dogs associated with the hunt, the lord; cats with the book, the lady</a:t>
            </a:r>
            <a:endParaRPr/>
          </a:p>
          <a:p>
            <a:pPr indent="-311150" lvl="0" marL="457200" rtl="0" algn="l">
              <a:spcBef>
                <a:spcPts val="0"/>
              </a:spcBef>
              <a:spcAft>
                <a:spcPts val="0"/>
              </a:spcAft>
              <a:buSzPts val="1300"/>
              <a:buChar char="▫"/>
            </a:pPr>
            <a:r>
              <a:rPr lang="en"/>
              <a:t>Hildegarde von Bingen, again, describes the cat as </a:t>
            </a:r>
            <a:r>
              <a:rPr b="1" lang="en"/>
              <a:t>unfaithful </a:t>
            </a:r>
            <a:r>
              <a:rPr lang="en"/>
              <a:t>and </a:t>
            </a:r>
            <a:r>
              <a:rPr b="1" lang="en"/>
              <a:t>loyal only to whomever will feed him</a:t>
            </a:r>
            <a:endParaRPr b="1"/>
          </a:p>
        </p:txBody>
      </p:sp>
      <p:sp>
        <p:nvSpPr>
          <p:cNvPr id="121" name="Google Shape;121;p21"/>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descr="Image result for dogs in medieval islam" id="126" name="Google Shape;126;p22"/>
          <p:cNvPicPr preferRelativeResize="0"/>
          <p:nvPr/>
        </p:nvPicPr>
        <p:blipFill rotWithShape="1">
          <a:blip r:embed="rId3">
            <a:alphaModFix/>
          </a:blip>
          <a:srcRect b="6898" l="0" r="0" t="8877"/>
          <a:stretch/>
        </p:blipFill>
        <p:spPr>
          <a:xfrm>
            <a:off x="-1475" y="0"/>
            <a:ext cx="4574950" cy="5143500"/>
          </a:xfrm>
          <a:prstGeom prst="rect">
            <a:avLst/>
          </a:prstGeom>
          <a:noFill/>
          <a:ln>
            <a:noFill/>
          </a:ln>
        </p:spPr>
      </p:pic>
      <p:sp>
        <p:nvSpPr>
          <p:cNvPr id="127" name="Google Shape;127;p22"/>
          <p:cNvSpPr txBox="1"/>
          <p:nvPr>
            <p:ph type="title"/>
          </p:nvPr>
        </p:nvSpPr>
        <p:spPr>
          <a:xfrm>
            <a:off x="5283600" y="86975"/>
            <a:ext cx="3148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Ideological roots: Islam</a:t>
            </a:r>
            <a:endParaRPr/>
          </a:p>
        </p:txBody>
      </p:sp>
      <p:sp>
        <p:nvSpPr>
          <p:cNvPr id="128" name="Google Shape;128;p22"/>
          <p:cNvSpPr txBox="1"/>
          <p:nvPr>
            <p:ph idx="1" type="body"/>
          </p:nvPr>
        </p:nvSpPr>
        <p:spPr>
          <a:xfrm>
            <a:off x="4720375" y="1041575"/>
            <a:ext cx="4204800" cy="33291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Char char="▫"/>
            </a:pPr>
            <a:r>
              <a:rPr lang="en"/>
              <a:t>Conflict in the Arabian peninsula between a growing Islam and an established Zoroastrianism provided the </a:t>
            </a:r>
            <a:r>
              <a:rPr i="1" lang="en"/>
              <a:t>motive</a:t>
            </a:r>
            <a:r>
              <a:rPr lang="en"/>
              <a:t> for a shift in animal perception</a:t>
            </a:r>
            <a:endParaRPr/>
          </a:p>
          <a:p>
            <a:pPr indent="-311150" lvl="1" marL="914400" rtl="0" algn="l">
              <a:spcBef>
                <a:spcPts val="0"/>
              </a:spcBef>
              <a:spcAft>
                <a:spcPts val="0"/>
              </a:spcAft>
              <a:buSzPts val="1300"/>
              <a:buChar char="▫"/>
            </a:pPr>
            <a:r>
              <a:rPr lang="en"/>
              <a:t>The pronounced Muslim preference for cats as companions went against the Zoroastrian precedent of the “</a:t>
            </a:r>
            <a:r>
              <a:rPr b="1" lang="en"/>
              <a:t>demonic character</a:t>
            </a:r>
            <a:r>
              <a:rPr lang="en"/>
              <a:t> ascribed to the domesticated cat” (Floor 2003, p. 28)</a:t>
            </a:r>
            <a:endParaRPr/>
          </a:p>
          <a:p>
            <a:pPr indent="-311150" lvl="1" marL="914400" rtl="0" algn="l">
              <a:spcBef>
                <a:spcPts val="0"/>
              </a:spcBef>
              <a:spcAft>
                <a:spcPts val="0"/>
              </a:spcAft>
              <a:buSzPts val="1300"/>
              <a:buChar char="▫"/>
            </a:pPr>
            <a:r>
              <a:rPr lang="en"/>
              <a:t>Later Muslim literature would depict a scenario post-Muhammad’s death in which “instead of angels [guiding him], dogs came and began to devour the Prophet’s body” (von Grunebaum 1969, p. 47)</a:t>
            </a:r>
            <a:endParaRPr/>
          </a:p>
        </p:txBody>
      </p:sp>
      <p:sp>
        <p:nvSpPr>
          <p:cNvPr id="129" name="Google Shape;129;p22"/>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descr="Image result for christine de pizan dog" id="134" name="Google Shape;134;p23"/>
          <p:cNvPicPr preferRelativeResize="0"/>
          <p:nvPr/>
        </p:nvPicPr>
        <p:blipFill rotWithShape="1">
          <a:blip r:embed="rId3">
            <a:alphaModFix/>
          </a:blip>
          <a:srcRect b="6603" l="0" r="13412" t="26488"/>
          <a:stretch/>
        </p:blipFill>
        <p:spPr>
          <a:xfrm>
            <a:off x="0" y="0"/>
            <a:ext cx="4574950" cy="5143500"/>
          </a:xfrm>
          <a:prstGeom prst="rect">
            <a:avLst/>
          </a:prstGeom>
          <a:noFill/>
          <a:ln>
            <a:noFill/>
          </a:ln>
        </p:spPr>
      </p:pic>
      <p:sp>
        <p:nvSpPr>
          <p:cNvPr id="135" name="Google Shape;135;p23"/>
          <p:cNvSpPr txBox="1"/>
          <p:nvPr>
            <p:ph type="title"/>
          </p:nvPr>
        </p:nvSpPr>
        <p:spPr>
          <a:xfrm>
            <a:off x="5283600" y="0"/>
            <a:ext cx="3148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Theory versus practice</a:t>
            </a:r>
            <a:endParaRPr/>
          </a:p>
        </p:txBody>
      </p:sp>
      <p:sp>
        <p:nvSpPr>
          <p:cNvPr id="136" name="Google Shape;136;p23"/>
          <p:cNvSpPr txBox="1"/>
          <p:nvPr>
            <p:ph idx="1" type="body"/>
          </p:nvPr>
        </p:nvSpPr>
        <p:spPr>
          <a:xfrm>
            <a:off x="4759925" y="922775"/>
            <a:ext cx="3993900" cy="37845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Char char="▫"/>
            </a:pPr>
            <a:r>
              <a:rPr lang="en"/>
              <a:t>Christian theological literature of this period laments the folly of overindulging a pet, but the actions of the average man </a:t>
            </a:r>
            <a:r>
              <a:rPr b="1" lang="en"/>
              <a:t>contradicts</a:t>
            </a:r>
            <a:r>
              <a:rPr lang="en"/>
              <a:t> the theological arguments</a:t>
            </a:r>
            <a:endParaRPr/>
          </a:p>
          <a:p>
            <a:pPr indent="-311150" lvl="1" marL="914400" rtl="0" algn="l">
              <a:spcBef>
                <a:spcPts val="0"/>
              </a:spcBef>
              <a:spcAft>
                <a:spcPts val="0"/>
              </a:spcAft>
              <a:buSzPts val="1300"/>
              <a:buChar char="▫"/>
            </a:pPr>
            <a:r>
              <a:rPr lang="en"/>
              <a:t>Felines in Christendom usually associated with women or, more often monks – Pangur Bán (Thomas 2005, p. 93)</a:t>
            </a:r>
            <a:endParaRPr/>
          </a:p>
          <a:p>
            <a:pPr indent="-311150" lvl="2" marL="1371600" rtl="0" algn="l">
              <a:spcBef>
                <a:spcPts val="0"/>
              </a:spcBef>
              <a:spcAft>
                <a:spcPts val="0"/>
              </a:spcAft>
              <a:buSzPts val="1300"/>
              <a:buChar char="▫"/>
            </a:pPr>
            <a:r>
              <a:rPr lang="en"/>
              <a:t>There was a harmony to the “</a:t>
            </a:r>
            <a:r>
              <a:rPr b="1" lang="en"/>
              <a:t>synchrony of scholar and cat</a:t>
            </a:r>
            <a:r>
              <a:rPr lang="en"/>
              <a:t>” similar to that of the “knight and warhorse” (Crane 2013, p. 9)</a:t>
            </a:r>
            <a:endParaRPr/>
          </a:p>
          <a:p>
            <a:pPr indent="-311150" lvl="1" marL="914400" rtl="0" algn="l">
              <a:spcBef>
                <a:spcPts val="0"/>
              </a:spcBef>
              <a:spcAft>
                <a:spcPts val="0"/>
              </a:spcAft>
              <a:buSzPts val="1300"/>
              <a:buChar char="▫"/>
            </a:pPr>
            <a:r>
              <a:rPr lang="en"/>
              <a:t>Muslim veterinary writers advise “stroking with the hands, scratching, touching and suchlike basic actions” are essential tasks of the dog owner (Alkhateeb Shehada 2013)</a:t>
            </a:r>
            <a:endParaRPr/>
          </a:p>
        </p:txBody>
      </p:sp>
      <p:sp>
        <p:nvSpPr>
          <p:cNvPr id="137" name="Google Shape;137;p23"/>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Google Shape;142;p24"/>
          <p:cNvPicPr preferRelativeResize="0"/>
          <p:nvPr/>
        </p:nvPicPr>
        <p:blipFill rotWithShape="1">
          <a:blip r:embed="rId3">
            <a:alphaModFix/>
          </a:blip>
          <a:srcRect b="27595" l="0" r="0" t="9372"/>
          <a:stretch/>
        </p:blipFill>
        <p:spPr>
          <a:xfrm>
            <a:off x="-8775" y="0"/>
            <a:ext cx="4598350" cy="5143500"/>
          </a:xfrm>
          <a:prstGeom prst="rect">
            <a:avLst/>
          </a:prstGeom>
          <a:noFill/>
          <a:ln>
            <a:noFill/>
          </a:ln>
        </p:spPr>
      </p:pic>
      <p:sp>
        <p:nvSpPr>
          <p:cNvPr id="143" name="Google Shape;143;p24"/>
          <p:cNvSpPr txBox="1"/>
          <p:nvPr>
            <p:ph type="title"/>
          </p:nvPr>
        </p:nvSpPr>
        <p:spPr>
          <a:xfrm>
            <a:off x="5283650" y="205975"/>
            <a:ext cx="3148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Conclusion</a:t>
            </a:r>
            <a:endParaRPr/>
          </a:p>
        </p:txBody>
      </p:sp>
      <p:sp>
        <p:nvSpPr>
          <p:cNvPr id="144" name="Google Shape;144;p24"/>
          <p:cNvSpPr txBox="1"/>
          <p:nvPr>
            <p:ph idx="1" type="body"/>
          </p:nvPr>
        </p:nvSpPr>
        <p:spPr>
          <a:xfrm>
            <a:off x="4906100" y="1194900"/>
            <a:ext cx="3864300" cy="3329100"/>
          </a:xfrm>
          <a:prstGeom prst="rect">
            <a:avLst/>
          </a:prstGeom>
        </p:spPr>
        <p:txBody>
          <a:bodyPr anchorCtr="0" anchor="t" bIns="91425" lIns="91425" spcFirstLastPara="1" rIns="91425" wrap="square" tIns="91425">
            <a:noAutofit/>
          </a:bodyPr>
          <a:lstStyle/>
          <a:p>
            <a:pPr indent="-323850" lvl="0" marL="457200" rtl="0" algn="l">
              <a:spcBef>
                <a:spcPts val="600"/>
              </a:spcBef>
              <a:spcAft>
                <a:spcPts val="0"/>
              </a:spcAft>
              <a:buSzPts val="1500"/>
              <a:buChar char="▫"/>
            </a:pPr>
            <a:r>
              <a:rPr lang="en" sz="1500"/>
              <a:t>Any discussion of historical animal ownership first requires a separation of modern ideas about animal welfare</a:t>
            </a:r>
            <a:endParaRPr sz="1500"/>
          </a:p>
          <a:p>
            <a:pPr indent="-311150" lvl="1" marL="914400" rtl="0" algn="l">
              <a:spcBef>
                <a:spcPts val="0"/>
              </a:spcBef>
              <a:spcAft>
                <a:spcPts val="0"/>
              </a:spcAft>
              <a:buSzPts val="1300"/>
              <a:buChar char="▫"/>
            </a:pPr>
            <a:r>
              <a:rPr lang="en"/>
              <a:t>A difference in beliefs re: animal welfare does not imply a lack of care for animals</a:t>
            </a:r>
            <a:endParaRPr/>
          </a:p>
          <a:p>
            <a:pPr indent="-323850" lvl="0" marL="457200" rtl="0" algn="l">
              <a:spcBef>
                <a:spcPts val="0"/>
              </a:spcBef>
              <a:spcAft>
                <a:spcPts val="0"/>
              </a:spcAft>
              <a:buSzPts val="1500"/>
              <a:buChar char="▫"/>
            </a:pPr>
            <a:r>
              <a:rPr lang="en" sz="1500"/>
              <a:t>Both the duality of cat and dog and the duality of Islam and Christianity are man-made</a:t>
            </a:r>
            <a:endParaRPr sz="1500"/>
          </a:p>
          <a:p>
            <a:pPr indent="-323850" lvl="0" marL="457200" rtl="0" algn="l">
              <a:spcBef>
                <a:spcPts val="0"/>
              </a:spcBef>
              <a:spcAft>
                <a:spcPts val="0"/>
              </a:spcAft>
              <a:buSzPts val="1500"/>
              <a:buChar char="▫"/>
            </a:pPr>
            <a:r>
              <a:rPr lang="en" sz="1500"/>
              <a:t>Even the most mundane of biases can have a profound effect on the efficacy of historiography</a:t>
            </a:r>
            <a:endParaRPr sz="1500"/>
          </a:p>
        </p:txBody>
      </p:sp>
      <p:sp>
        <p:nvSpPr>
          <p:cNvPr id="145" name="Google Shape;145;p24"/>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5"/>
          <p:cNvSpPr txBox="1"/>
          <p:nvPr>
            <p:ph idx="4294967295" type="title"/>
          </p:nvPr>
        </p:nvSpPr>
        <p:spPr>
          <a:xfrm>
            <a:off x="2944550" y="-456000"/>
            <a:ext cx="3148800" cy="1381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rPr>
              <a:t>Works Cited</a:t>
            </a:r>
            <a:endParaRPr>
              <a:solidFill>
                <a:srgbClr val="FFFFFF"/>
              </a:solidFill>
            </a:endParaRPr>
          </a:p>
        </p:txBody>
      </p:sp>
      <p:sp>
        <p:nvSpPr>
          <p:cNvPr id="151" name="Google Shape;151;p25"/>
          <p:cNvSpPr txBox="1"/>
          <p:nvPr>
            <p:ph idx="4294967295" type="body"/>
          </p:nvPr>
        </p:nvSpPr>
        <p:spPr>
          <a:xfrm>
            <a:off x="109375" y="1062675"/>
            <a:ext cx="8908200" cy="39696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Clr>
                <a:schemeClr val="dk1"/>
              </a:buClr>
              <a:buSzPts val="1100"/>
              <a:buFont typeface="Arial"/>
              <a:buNone/>
            </a:pPr>
            <a:r>
              <a:rPr lang="en" sz="1000">
                <a:solidFill>
                  <a:srgbClr val="FFFFFF"/>
                </a:solidFill>
              </a:rPr>
              <a:t>Alkhateeb Shehada, Housni. </a:t>
            </a:r>
            <a:r>
              <a:rPr i="1" lang="en" sz="1000">
                <a:solidFill>
                  <a:srgbClr val="FFFFFF"/>
                </a:solidFill>
              </a:rPr>
              <a:t>Mamluks and Animals: Veterinary Medicine in Medieval Islam</a:t>
            </a:r>
            <a:r>
              <a:rPr lang="en" sz="1000">
                <a:solidFill>
                  <a:srgbClr val="FFFFFF"/>
                </a:solidFill>
              </a:rPr>
              <a:t> (Leiden: Brill, 2012). </a:t>
            </a:r>
            <a:endParaRPr sz="1000">
              <a:solidFill>
                <a:srgbClr val="FFFFFF"/>
              </a:solidFill>
            </a:endParaRPr>
          </a:p>
          <a:p>
            <a:pPr indent="0" lvl="0" marL="0" rtl="0" algn="l">
              <a:lnSpc>
                <a:spcPct val="200000"/>
              </a:lnSpc>
              <a:spcBef>
                <a:spcPts val="0"/>
              </a:spcBef>
              <a:spcAft>
                <a:spcPts val="0"/>
              </a:spcAft>
              <a:buClr>
                <a:schemeClr val="dk1"/>
              </a:buClr>
              <a:buSzPts val="1100"/>
              <a:buFont typeface="Arial"/>
              <a:buNone/>
            </a:pPr>
            <a:r>
              <a:rPr lang="en" sz="1000">
                <a:solidFill>
                  <a:srgbClr val="FFFFFF"/>
                </a:solidFill>
              </a:rPr>
              <a:t>Campo, Juan Eduardo. </a:t>
            </a:r>
            <a:r>
              <a:rPr i="1" lang="en" sz="1000">
                <a:solidFill>
                  <a:srgbClr val="FFFFFF"/>
                </a:solidFill>
              </a:rPr>
              <a:t>Encyclopedia of Islam</a:t>
            </a:r>
            <a:r>
              <a:rPr lang="en" sz="1000">
                <a:solidFill>
                  <a:srgbClr val="FFFFFF"/>
                </a:solidFill>
              </a:rPr>
              <a:t>. (New York: Infobase Publishing, 2009),  131-132.</a:t>
            </a:r>
            <a:endParaRPr sz="1000">
              <a:solidFill>
                <a:srgbClr val="FFFFFF"/>
              </a:solidFill>
            </a:endParaRPr>
          </a:p>
          <a:p>
            <a:pPr indent="0" lvl="0" marL="0" rtl="0" algn="l">
              <a:lnSpc>
                <a:spcPct val="200000"/>
              </a:lnSpc>
              <a:spcBef>
                <a:spcPts val="0"/>
              </a:spcBef>
              <a:spcAft>
                <a:spcPts val="0"/>
              </a:spcAft>
              <a:buClr>
                <a:schemeClr val="dk1"/>
              </a:buClr>
              <a:buSzPts val="1100"/>
              <a:buFont typeface="Arial"/>
              <a:buNone/>
            </a:pPr>
            <a:r>
              <a:rPr lang="en" sz="1000">
                <a:solidFill>
                  <a:srgbClr val="FFFFFF"/>
                </a:solidFill>
              </a:rPr>
              <a:t>Crane, Susan. </a:t>
            </a:r>
            <a:r>
              <a:rPr i="1" lang="en" sz="1000">
                <a:solidFill>
                  <a:srgbClr val="FFFFFF"/>
                </a:solidFill>
              </a:rPr>
              <a:t>Animal Encounters: Contacts and Concepts in Medieval Britain</a:t>
            </a:r>
            <a:r>
              <a:rPr lang="en" sz="1000">
                <a:solidFill>
                  <a:srgbClr val="FFFFFF"/>
                </a:solidFill>
              </a:rPr>
              <a:t> (Philadelphia: University of Pennsylvania Press, 2013). </a:t>
            </a:r>
            <a:endParaRPr sz="1000">
              <a:solidFill>
                <a:srgbClr val="FFFFFF"/>
              </a:solidFill>
            </a:endParaRPr>
          </a:p>
          <a:p>
            <a:pPr indent="0" lvl="0" marL="0" rtl="0" algn="l">
              <a:lnSpc>
                <a:spcPct val="200000"/>
              </a:lnSpc>
              <a:spcBef>
                <a:spcPts val="0"/>
              </a:spcBef>
              <a:spcAft>
                <a:spcPts val="0"/>
              </a:spcAft>
              <a:buClr>
                <a:schemeClr val="dk1"/>
              </a:buClr>
              <a:buSzPts val="1100"/>
              <a:buFont typeface="Arial"/>
              <a:buNone/>
            </a:pPr>
            <a:r>
              <a:rPr lang="en" sz="1000">
                <a:solidFill>
                  <a:srgbClr val="FFFFFF"/>
                </a:solidFill>
              </a:rPr>
              <a:t>Floor, Willem. “A Note on Persian Cats.” </a:t>
            </a:r>
            <a:r>
              <a:rPr i="1" lang="en" sz="1000">
                <a:solidFill>
                  <a:srgbClr val="FFFFFF"/>
                </a:solidFill>
              </a:rPr>
              <a:t>Iranian Studies</a:t>
            </a:r>
            <a:r>
              <a:rPr lang="en" sz="1000">
                <a:solidFill>
                  <a:srgbClr val="FFFFFF"/>
                </a:solidFill>
              </a:rPr>
              <a:t> 36, 1 (2003): pp. 27-42.</a:t>
            </a:r>
            <a:endParaRPr sz="1000">
              <a:solidFill>
                <a:srgbClr val="FFFFFF"/>
              </a:solidFill>
            </a:endParaRPr>
          </a:p>
          <a:p>
            <a:pPr indent="0" lvl="0" marL="0" rtl="0" algn="l">
              <a:lnSpc>
                <a:spcPct val="200000"/>
              </a:lnSpc>
              <a:spcBef>
                <a:spcPts val="0"/>
              </a:spcBef>
              <a:spcAft>
                <a:spcPts val="0"/>
              </a:spcAft>
              <a:buNone/>
            </a:pPr>
            <a:r>
              <a:rPr lang="en" sz="1000">
                <a:solidFill>
                  <a:srgbClr val="FFFFFF"/>
                </a:solidFill>
              </a:rPr>
              <a:t>Fortuny, Kim. “Islam, Westernization, and Posthumanist Place: The Case of the Istanbul Street Dog.” </a:t>
            </a:r>
            <a:r>
              <a:rPr i="1" lang="en" sz="1000">
                <a:solidFill>
                  <a:srgbClr val="FFFFFF"/>
                </a:solidFill>
              </a:rPr>
              <a:t>ISLE: Interdisciplinary Studies in Literature and </a:t>
            </a:r>
            <a:endParaRPr i="1" sz="1000">
              <a:solidFill>
                <a:srgbClr val="FFFFFF"/>
              </a:solidFill>
            </a:endParaRPr>
          </a:p>
          <a:p>
            <a:pPr indent="457200" lvl="0" marL="0" rtl="0" algn="l">
              <a:lnSpc>
                <a:spcPct val="200000"/>
              </a:lnSpc>
              <a:spcBef>
                <a:spcPts val="0"/>
              </a:spcBef>
              <a:spcAft>
                <a:spcPts val="0"/>
              </a:spcAft>
              <a:buClr>
                <a:schemeClr val="dk1"/>
              </a:buClr>
              <a:buSzPts val="1100"/>
              <a:buFont typeface="Arial"/>
              <a:buNone/>
            </a:pPr>
            <a:r>
              <a:rPr i="1" lang="en" sz="1000">
                <a:solidFill>
                  <a:srgbClr val="FFFFFF"/>
                </a:solidFill>
              </a:rPr>
              <a:t>Environment</a:t>
            </a:r>
            <a:r>
              <a:rPr lang="en" sz="1000">
                <a:solidFill>
                  <a:srgbClr val="FFFFFF"/>
                </a:solidFill>
              </a:rPr>
              <a:t> 21, 2 (2014), pp. 271-97. </a:t>
            </a:r>
            <a:endParaRPr sz="1000">
              <a:solidFill>
                <a:srgbClr val="FFFFFF"/>
              </a:solidFill>
            </a:endParaRPr>
          </a:p>
          <a:p>
            <a:pPr indent="0" lvl="0" marL="0" rtl="0" algn="l">
              <a:lnSpc>
                <a:spcPct val="200000"/>
              </a:lnSpc>
              <a:spcBef>
                <a:spcPts val="0"/>
              </a:spcBef>
              <a:spcAft>
                <a:spcPts val="0"/>
              </a:spcAft>
              <a:buClr>
                <a:schemeClr val="dk1"/>
              </a:buClr>
              <a:buSzPts val="1100"/>
              <a:buFont typeface="Arial"/>
              <a:buNone/>
            </a:pPr>
            <a:r>
              <a:rPr lang="en" sz="1000">
                <a:solidFill>
                  <a:srgbClr val="FFFFFF"/>
                </a:solidFill>
              </a:rPr>
              <a:t>Luard, H.R. </a:t>
            </a:r>
            <a:r>
              <a:rPr i="1" lang="en" sz="1000">
                <a:solidFill>
                  <a:srgbClr val="FFFFFF"/>
                </a:solidFill>
              </a:rPr>
              <a:t>Lives of St. Edward the Confessor</a:t>
            </a:r>
            <a:r>
              <a:rPr lang="en" sz="1000">
                <a:solidFill>
                  <a:srgbClr val="FFFFFF"/>
                </a:solidFill>
              </a:rPr>
              <a:t> (London: Longman, Brown, Green, Longmans, and Roberts, 1858). </a:t>
            </a:r>
            <a:endParaRPr sz="1000">
              <a:solidFill>
                <a:srgbClr val="FFFFFF"/>
              </a:solidFill>
            </a:endParaRPr>
          </a:p>
          <a:p>
            <a:pPr indent="0" lvl="0" marL="0" rtl="0" algn="l">
              <a:lnSpc>
                <a:spcPct val="200000"/>
              </a:lnSpc>
              <a:spcBef>
                <a:spcPts val="0"/>
              </a:spcBef>
              <a:spcAft>
                <a:spcPts val="0"/>
              </a:spcAft>
              <a:buClr>
                <a:schemeClr val="dk1"/>
              </a:buClr>
              <a:buSzPts val="1100"/>
              <a:buFont typeface="Arial"/>
              <a:buNone/>
            </a:pPr>
            <a:r>
              <a:rPr lang="en" sz="1000">
                <a:solidFill>
                  <a:srgbClr val="FFFFFF"/>
                </a:solidFill>
              </a:rPr>
              <a:t>Thomas, Richard. “Perceptions Versus Reality: Changing Attitudes Towards Pets in Medieval and post-Medieval England.” </a:t>
            </a:r>
            <a:r>
              <a:rPr i="1" lang="en" sz="1000">
                <a:solidFill>
                  <a:srgbClr val="FFFFFF"/>
                </a:solidFill>
              </a:rPr>
              <a:t>Just skin and bones? New </a:t>
            </a:r>
            <a:endParaRPr i="1" sz="1000">
              <a:solidFill>
                <a:srgbClr val="FFFFFF"/>
              </a:solidFill>
            </a:endParaRPr>
          </a:p>
          <a:p>
            <a:pPr indent="457200" lvl="0" marL="0" rtl="0" algn="l">
              <a:lnSpc>
                <a:spcPct val="200000"/>
              </a:lnSpc>
              <a:spcBef>
                <a:spcPts val="0"/>
              </a:spcBef>
              <a:spcAft>
                <a:spcPts val="0"/>
              </a:spcAft>
              <a:buClr>
                <a:schemeClr val="dk1"/>
              </a:buClr>
              <a:buSzPts val="1100"/>
              <a:buFont typeface="Arial"/>
              <a:buNone/>
            </a:pPr>
            <a:r>
              <a:rPr i="1" lang="en" sz="1000">
                <a:solidFill>
                  <a:srgbClr val="FFFFFF"/>
                </a:solidFill>
              </a:rPr>
              <a:t>perspectives on human-animal relations in the historical past </a:t>
            </a:r>
            <a:r>
              <a:rPr lang="en" sz="1000">
                <a:solidFill>
                  <a:srgbClr val="FFFFFF"/>
                </a:solidFill>
              </a:rPr>
              <a:t>(Oxford: Archaeopress, 2005), pp. 93-101.</a:t>
            </a:r>
            <a:endParaRPr sz="1000">
              <a:solidFill>
                <a:srgbClr val="FFFFFF"/>
              </a:solidFill>
            </a:endParaRPr>
          </a:p>
          <a:p>
            <a:pPr indent="0" lvl="0" marL="0" rtl="0" algn="l">
              <a:lnSpc>
                <a:spcPct val="200000"/>
              </a:lnSpc>
              <a:spcBef>
                <a:spcPts val="0"/>
              </a:spcBef>
              <a:spcAft>
                <a:spcPts val="0"/>
              </a:spcAft>
              <a:buClr>
                <a:schemeClr val="dk1"/>
              </a:buClr>
              <a:buSzPts val="1100"/>
              <a:buFont typeface="Arial"/>
              <a:buNone/>
            </a:pPr>
            <a:r>
              <a:rPr lang="en" sz="1000">
                <a:solidFill>
                  <a:schemeClr val="lt1"/>
                </a:solidFill>
              </a:rPr>
              <a:t>Tlili, Sarra. “Animal Ethics in Islam: A Review Article.” </a:t>
            </a:r>
            <a:r>
              <a:rPr i="1" lang="en" sz="1000">
                <a:solidFill>
                  <a:schemeClr val="lt1"/>
                </a:solidFill>
              </a:rPr>
              <a:t>Religions</a:t>
            </a:r>
            <a:r>
              <a:rPr lang="en" sz="1000">
                <a:solidFill>
                  <a:schemeClr val="lt1"/>
                </a:solidFill>
              </a:rPr>
              <a:t> 9, 269 (2018).</a:t>
            </a:r>
            <a:endParaRPr sz="1000">
              <a:solidFill>
                <a:schemeClr val="lt1"/>
              </a:solidFill>
            </a:endParaRPr>
          </a:p>
          <a:p>
            <a:pPr indent="0" lvl="0" marL="0" rtl="0" algn="l">
              <a:lnSpc>
                <a:spcPct val="200000"/>
              </a:lnSpc>
              <a:spcBef>
                <a:spcPts val="0"/>
              </a:spcBef>
              <a:spcAft>
                <a:spcPts val="0"/>
              </a:spcAft>
              <a:buClr>
                <a:schemeClr val="dk1"/>
              </a:buClr>
              <a:buSzPts val="1100"/>
              <a:buFont typeface="Arial"/>
              <a:buNone/>
            </a:pPr>
            <a:r>
              <a:rPr lang="en" sz="1000">
                <a:solidFill>
                  <a:schemeClr val="lt1"/>
                </a:solidFill>
              </a:rPr>
              <a:t>Wadiwel, Dinesh. </a:t>
            </a:r>
            <a:r>
              <a:rPr i="1" lang="en" sz="1000">
                <a:solidFill>
                  <a:schemeClr val="lt1"/>
                </a:solidFill>
              </a:rPr>
              <a:t>The War Against Animals</a:t>
            </a:r>
            <a:r>
              <a:rPr lang="en" sz="1000">
                <a:solidFill>
                  <a:schemeClr val="lt1"/>
                </a:solidFill>
              </a:rPr>
              <a:t> (Leiden: Brill, 2015). </a:t>
            </a:r>
            <a:endParaRPr sz="1000">
              <a:solidFill>
                <a:schemeClr val="lt1"/>
              </a:solidFill>
            </a:endParaRPr>
          </a:p>
          <a:p>
            <a:pPr indent="0" lvl="0" marL="0" rtl="0" algn="l">
              <a:lnSpc>
                <a:spcPct val="200000"/>
              </a:lnSpc>
              <a:spcBef>
                <a:spcPts val="0"/>
              </a:spcBef>
              <a:spcAft>
                <a:spcPts val="0"/>
              </a:spcAft>
              <a:buClr>
                <a:schemeClr val="dk1"/>
              </a:buClr>
              <a:buSzPts val="1100"/>
              <a:buFont typeface="Arial"/>
              <a:buNone/>
            </a:pPr>
            <a:r>
              <a:rPr lang="en" sz="1000">
                <a:solidFill>
                  <a:schemeClr val="lt1"/>
                </a:solidFill>
              </a:rPr>
              <a:t>Walker-Meikle, Kathleen. </a:t>
            </a:r>
            <a:r>
              <a:rPr i="1" lang="en" sz="1000">
                <a:solidFill>
                  <a:schemeClr val="lt1"/>
                </a:solidFill>
              </a:rPr>
              <a:t>Medieval Cats</a:t>
            </a:r>
            <a:r>
              <a:rPr lang="en" sz="1000">
                <a:solidFill>
                  <a:schemeClr val="lt1"/>
                </a:solidFill>
              </a:rPr>
              <a:t> (London: British Library, 2011). </a:t>
            </a:r>
            <a:endParaRPr sz="1000">
              <a:solidFill>
                <a:schemeClr val="lt1"/>
              </a:solidFill>
            </a:endParaRPr>
          </a:p>
          <a:p>
            <a:pPr indent="0" lvl="0" marL="0" rtl="0" algn="l">
              <a:lnSpc>
                <a:spcPct val="200000"/>
              </a:lnSpc>
              <a:spcBef>
                <a:spcPts val="0"/>
              </a:spcBef>
              <a:spcAft>
                <a:spcPts val="0"/>
              </a:spcAft>
              <a:buClr>
                <a:schemeClr val="dk1"/>
              </a:buClr>
              <a:buSzPts val="1100"/>
              <a:buFont typeface="Arial"/>
              <a:buNone/>
            </a:pPr>
            <a:r>
              <a:rPr lang="en" sz="1000">
                <a:solidFill>
                  <a:schemeClr val="lt1"/>
                </a:solidFill>
              </a:rPr>
              <a:t>Walker-Meikle, Kathleen. </a:t>
            </a:r>
            <a:r>
              <a:rPr i="1" lang="en" sz="1000">
                <a:solidFill>
                  <a:schemeClr val="lt1"/>
                </a:solidFill>
              </a:rPr>
              <a:t>Medieval Pets</a:t>
            </a:r>
            <a:r>
              <a:rPr lang="en" sz="1000">
                <a:solidFill>
                  <a:schemeClr val="lt1"/>
                </a:solidFill>
              </a:rPr>
              <a:t> (Woodbridge: Boydell Press, 2012). </a:t>
            </a:r>
            <a:endParaRPr sz="10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2"/>
          <p:cNvPicPr preferRelativeResize="0"/>
          <p:nvPr/>
        </p:nvPicPr>
        <p:blipFill rotWithShape="1">
          <a:blip r:embed="rId3">
            <a:alphaModFix/>
          </a:blip>
          <a:srcRect b="0" l="9503" r="43908" t="0"/>
          <a:stretch/>
        </p:blipFill>
        <p:spPr>
          <a:xfrm>
            <a:off x="0" y="0"/>
            <a:ext cx="4589575" cy="5143500"/>
          </a:xfrm>
          <a:prstGeom prst="rect">
            <a:avLst/>
          </a:prstGeom>
          <a:noFill/>
          <a:ln>
            <a:noFill/>
          </a:ln>
        </p:spPr>
      </p:pic>
      <p:sp>
        <p:nvSpPr>
          <p:cNvPr id="55" name="Google Shape;55;p12"/>
          <p:cNvSpPr txBox="1"/>
          <p:nvPr>
            <p:ph type="title"/>
          </p:nvPr>
        </p:nvSpPr>
        <p:spPr>
          <a:xfrm>
            <a:off x="5283650" y="205975"/>
            <a:ext cx="3148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Animal companions in the Medieval world</a:t>
            </a:r>
            <a:endParaRPr/>
          </a:p>
        </p:txBody>
      </p:sp>
      <p:sp>
        <p:nvSpPr>
          <p:cNvPr id="56" name="Google Shape;56;p12"/>
          <p:cNvSpPr txBox="1"/>
          <p:nvPr>
            <p:ph idx="1" type="body"/>
          </p:nvPr>
        </p:nvSpPr>
        <p:spPr>
          <a:xfrm>
            <a:off x="4747850" y="1121025"/>
            <a:ext cx="4233600" cy="36330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Char char="▫"/>
            </a:pPr>
            <a:r>
              <a:rPr b="1" lang="en"/>
              <a:t>Northwestern Europe (France &amp; southern England), 13th-15th centuries</a:t>
            </a:r>
            <a:endParaRPr b="1"/>
          </a:p>
          <a:p>
            <a:pPr indent="-311150" lvl="0" marL="457200" rtl="0" algn="l">
              <a:spcBef>
                <a:spcPts val="0"/>
              </a:spcBef>
              <a:spcAft>
                <a:spcPts val="0"/>
              </a:spcAft>
              <a:buSzPts val="1300"/>
              <a:buChar char="▫"/>
            </a:pPr>
            <a:r>
              <a:rPr b="1" lang="en"/>
              <a:t>Abbasid Caliphate, 12th century - ~1258</a:t>
            </a:r>
            <a:endParaRPr b="1"/>
          </a:p>
          <a:p>
            <a:pPr indent="-323850" lvl="0" marL="457200" rtl="0" algn="l">
              <a:spcBef>
                <a:spcPts val="0"/>
              </a:spcBef>
              <a:spcAft>
                <a:spcPts val="0"/>
              </a:spcAft>
              <a:buSzPts val="1500"/>
              <a:buChar char="▫"/>
            </a:pPr>
            <a:r>
              <a:rPr lang="en" sz="1500"/>
              <a:t>Taking a look at the Medieval period, why are cats considered great pets in Islam and dogs not? Why are dogs considered practical pets in Christendom, and cats not?</a:t>
            </a:r>
            <a:endParaRPr sz="1500"/>
          </a:p>
          <a:p>
            <a:pPr indent="-323850" lvl="0" marL="457200" rtl="0" algn="l">
              <a:spcBef>
                <a:spcPts val="0"/>
              </a:spcBef>
              <a:spcAft>
                <a:spcPts val="0"/>
              </a:spcAft>
              <a:buSzPts val="1500"/>
              <a:buChar char="▫"/>
            </a:pPr>
            <a:r>
              <a:rPr i="1" lang="en" sz="1500"/>
              <a:t>Scholarly research:</a:t>
            </a:r>
            <a:r>
              <a:rPr lang="en" sz="1500"/>
              <a:t> discussion of the role of animals as companions, but not specific animal choices </a:t>
            </a:r>
            <a:endParaRPr sz="1500"/>
          </a:p>
          <a:p>
            <a:pPr indent="-311150" lvl="1" marL="914400" rtl="0" algn="l">
              <a:spcBef>
                <a:spcPts val="0"/>
              </a:spcBef>
              <a:spcAft>
                <a:spcPts val="0"/>
              </a:spcAft>
              <a:buSzPts val="1300"/>
              <a:buChar char="▫"/>
            </a:pPr>
            <a:r>
              <a:rPr lang="en"/>
              <a:t>Few examples of more specific research relied on supposed essential qualities – of the animals and the religions</a:t>
            </a:r>
            <a:endParaRPr/>
          </a:p>
        </p:txBody>
      </p:sp>
      <p:sp>
        <p:nvSpPr>
          <p:cNvPr id="57" name="Google Shape;57;p12"/>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3"/>
          <p:cNvSpPr txBox="1"/>
          <p:nvPr>
            <p:ph type="ctrTitle"/>
          </p:nvPr>
        </p:nvSpPr>
        <p:spPr>
          <a:xfrm>
            <a:off x="925200" y="925200"/>
            <a:ext cx="7293300" cy="329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en"/>
              <a:t>The preference for cats in the medieval Muslim world and dogs in the medieval Christian world can be explained not by differences in the religions or animals themselves, but rather by a complicated blend of factors ideological, political, and social in the respective environments. </a:t>
            </a:r>
            <a:endParaRPr i="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pic>
        <p:nvPicPr>
          <p:cNvPr descr="Image result for medieval human exceptionalism" id="67" name="Google Shape;67;p14"/>
          <p:cNvPicPr preferRelativeResize="0"/>
          <p:nvPr/>
        </p:nvPicPr>
        <p:blipFill rotWithShape="1">
          <a:blip r:embed="rId3">
            <a:alphaModFix/>
          </a:blip>
          <a:srcRect b="0" l="1404" r="29410" t="0"/>
          <a:stretch/>
        </p:blipFill>
        <p:spPr>
          <a:xfrm>
            <a:off x="0" y="0"/>
            <a:ext cx="4574950" cy="5143500"/>
          </a:xfrm>
          <a:prstGeom prst="rect">
            <a:avLst/>
          </a:prstGeom>
          <a:noFill/>
          <a:ln>
            <a:noFill/>
          </a:ln>
        </p:spPr>
      </p:pic>
      <p:sp>
        <p:nvSpPr>
          <p:cNvPr id="68" name="Google Shape;68;p14"/>
          <p:cNvSpPr txBox="1"/>
          <p:nvPr>
            <p:ph type="title"/>
          </p:nvPr>
        </p:nvSpPr>
        <p:spPr>
          <a:xfrm>
            <a:off x="5283600" y="145100"/>
            <a:ext cx="3148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Human exceptionalism</a:t>
            </a:r>
            <a:endParaRPr/>
          </a:p>
        </p:txBody>
      </p:sp>
      <p:sp>
        <p:nvSpPr>
          <p:cNvPr id="69" name="Google Shape;69;p14"/>
          <p:cNvSpPr txBox="1"/>
          <p:nvPr>
            <p:ph idx="1" type="body"/>
          </p:nvPr>
        </p:nvSpPr>
        <p:spPr>
          <a:xfrm>
            <a:off x="4841100" y="1282100"/>
            <a:ext cx="4033800" cy="36567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Char char="▫"/>
            </a:pPr>
            <a:r>
              <a:rPr lang="en"/>
              <a:t>Both Christian and Muslim writings of this period were of the opinion that animals were </a:t>
            </a:r>
            <a:r>
              <a:rPr b="1" lang="en"/>
              <a:t>designated by God as man’s servants</a:t>
            </a:r>
            <a:endParaRPr b="1"/>
          </a:p>
          <a:p>
            <a:pPr indent="-311150" lvl="1" marL="914400" rtl="0" algn="l">
              <a:spcBef>
                <a:spcPts val="0"/>
              </a:spcBef>
              <a:spcAft>
                <a:spcPts val="0"/>
              </a:spcAft>
              <a:buSzPts val="1300"/>
              <a:buChar char="▫"/>
            </a:pPr>
            <a:r>
              <a:rPr lang="en"/>
              <a:t>Thomas Aquinas: “people cannot show animals charity (love) or even friendship, because </a:t>
            </a:r>
            <a:r>
              <a:rPr b="1" lang="en"/>
              <a:t>animals are not rational creatures </a:t>
            </a:r>
            <a:r>
              <a:rPr lang="en"/>
              <a:t>and friendship is based on reason” (Thomas 2005, p. 93)</a:t>
            </a:r>
            <a:endParaRPr/>
          </a:p>
          <a:p>
            <a:pPr indent="-311150" lvl="1" marL="914400" rtl="0" algn="l">
              <a:spcBef>
                <a:spcPts val="0"/>
              </a:spcBef>
              <a:spcAft>
                <a:spcPts val="0"/>
              </a:spcAft>
              <a:buSzPts val="1300"/>
              <a:buChar char="▫"/>
            </a:pPr>
            <a:r>
              <a:rPr lang="en"/>
              <a:t>Likewise, Aquinas was of the belief that animals did not possess mortal souls</a:t>
            </a:r>
            <a:endParaRPr/>
          </a:p>
          <a:p>
            <a:pPr indent="0" lvl="0" marL="0" rtl="0" algn="l">
              <a:spcBef>
                <a:spcPts val="600"/>
              </a:spcBef>
              <a:spcAft>
                <a:spcPts val="0"/>
              </a:spcAft>
              <a:buNone/>
            </a:pPr>
            <a:r>
              <a:t/>
            </a:r>
            <a:endParaRPr/>
          </a:p>
        </p:txBody>
      </p:sp>
      <p:sp>
        <p:nvSpPr>
          <p:cNvPr id="70" name="Google Shape;70;p14"/>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Google Shape;75;p15"/>
          <p:cNvPicPr preferRelativeResize="0"/>
          <p:nvPr/>
        </p:nvPicPr>
        <p:blipFill rotWithShape="1">
          <a:blip r:embed="rId3">
            <a:alphaModFix/>
          </a:blip>
          <a:srcRect b="52234" l="5455" r="49643" t="13475"/>
          <a:stretch/>
        </p:blipFill>
        <p:spPr>
          <a:xfrm>
            <a:off x="0" y="0"/>
            <a:ext cx="4574950" cy="5143500"/>
          </a:xfrm>
          <a:prstGeom prst="rect">
            <a:avLst/>
          </a:prstGeom>
          <a:noFill/>
          <a:ln>
            <a:noFill/>
          </a:ln>
        </p:spPr>
      </p:pic>
      <p:sp>
        <p:nvSpPr>
          <p:cNvPr id="76" name="Google Shape;76;p15"/>
          <p:cNvSpPr txBox="1"/>
          <p:nvPr>
            <p:ph type="title"/>
          </p:nvPr>
        </p:nvSpPr>
        <p:spPr>
          <a:xfrm>
            <a:off x="5283650" y="205975"/>
            <a:ext cx="3148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Dogs in Christendom</a:t>
            </a:r>
            <a:endParaRPr/>
          </a:p>
        </p:txBody>
      </p:sp>
      <p:sp>
        <p:nvSpPr>
          <p:cNvPr id="77" name="Google Shape;77;p15"/>
          <p:cNvSpPr txBox="1"/>
          <p:nvPr>
            <p:ph idx="1" type="body"/>
          </p:nvPr>
        </p:nvSpPr>
        <p:spPr>
          <a:xfrm>
            <a:off x="5001650" y="1194900"/>
            <a:ext cx="3712800" cy="33291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Char char="▫"/>
            </a:pPr>
            <a:r>
              <a:rPr lang="en"/>
              <a:t>The dog and the hunt: the dog enables the lord to partake in the “cultural performance” of the hunt, wherein he proves his ability (Crane 2013, p. 102)</a:t>
            </a:r>
            <a:endParaRPr/>
          </a:p>
          <a:p>
            <a:pPr indent="-311150" lvl="0" marL="457200" rtl="0" algn="l">
              <a:spcBef>
                <a:spcPts val="0"/>
              </a:spcBef>
              <a:spcAft>
                <a:spcPts val="0"/>
              </a:spcAft>
              <a:buSzPts val="1300"/>
              <a:buChar char="▫"/>
            </a:pPr>
            <a:r>
              <a:rPr lang="en"/>
              <a:t>The dog is praised for its traits of loyalty, obedience, and foresight</a:t>
            </a:r>
            <a:endParaRPr/>
          </a:p>
          <a:p>
            <a:pPr indent="-311150" lvl="1" marL="914400" rtl="0" algn="l">
              <a:spcBef>
                <a:spcPts val="0"/>
              </a:spcBef>
              <a:spcAft>
                <a:spcPts val="0"/>
              </a:spcAft>
              <a:buSzPts val="1300"/>
              <a:buChar char="▫"/>
            </a:pPr>
            <a:r>
              <a:rPr lang="en"/>
              <a:t>In some cases dogs were even believed to have curative properties (warmth, saliva)</a:t>
            </a:r>
            <a:endParaRPr/>
          </a:p>
          <a:p>
            <a:pPr indent="-311150" lvl="0" marL="457200" rtl="0" algn="l">
              <a:spcBef>
                <a:spcPts val="0"/>
              </a:spcBef>
              <a:spcAft>
                <a:spcPts val="0"/>
              </a:spcAft>
              <a:buSzPts val="1300"/>
              <a:buChar char="▫"/>
            </a:pPr>
            <a:r>
              <a:rPr lang="en"/>
              <a:t>Críth Gablach – a lord should have his hunting dog, and a wife her pet dog (Walker-Meikle 2012, p. 3)</a:t>
            </a:r>
            <a:endParaRPr/>
          </a:p>
        </p:txBody>
      </p:sp>
      <p:sp>
        <p:nvSpPr>
          <p:cNvPr id="78" name="Google Shape;78;p15"/>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pic>
        <p:nvPicPr>
          <p:cNvPr id="83" name="Google Shape;83;p16"/>
          <p:cNvPicPr preferRelativeResize="0"/>
          <p:nvPr/>
        </p:nvPicPr>
        <p:blipFill rotWithShape="1">
          <a:blip r:embed="rId3">
            <a:alphaModFix/>
          </a:blip>
          <a:srcRect b="19865" l="21766" r="3433" t="25059"/>
          <a:stretch/>
        </p:blipFill>
        <p:spPr>
          <a:xfrm>
            <a:off x="0" y="0"/>
            <a:ext cx="4588150" cy="5143500"/>
          </a:xfrm>
          <a:prstGeom prst="rect">
            <a:avLst/>
          </a:prstGeom>
          <a:noFill/>
          <a:ln>
            <a:noFill/>
          </a:ln>
        </p:spPr>
      </p:pic>
      <p:sp>
        <p:nvSpPr>
          <p:cNvPr id="84" name="Google Shape;84;p16"/>
          <p:cNvSpPr txBox="1"/>
          <p:nvPr>
            <p:ph type="title"/>
          </p:nvPr>
        </p:nvSpPr>
        <p:spPr>
          <a:xfrm>
            <a:off x="5283650" y="205975"/>
            <a:ext cx="3148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Cats in Islam</a:t>
            </a:r>
            <a:endParaRPr/>
          </a:p>
        </p:txBody>
      </p:sp>
      <p:sp>
        <p:nvSpPr>
          <p:cNvPr id="85" name="Google Shape;85;p16"/>
          <p:cNvSpPr txBox="1"/>
          <p:nvPr>
            <p:ph idx="1" type="body"/>
          </p:nvPr>
        </p:nvSpPr>
        <p:spPr>
          <a:xfrm>
            <a:off x="5001650" y="1194900"/>
            <a:ext cx="3712800" cy="33291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Char char="▫"/>
            </a:pPr>
            <a:r>
              <a:rPr lang="en"/>
              <a:t>“Cats be in more request with them than dogs […] they frequently have them in their arms, in imitation it may be of their prophet Mahomet, who usually carried a cat in his sleeve” (Floor 2003, p. 30) </a:t>
            </a:r>
            <a:endParaRPr/>
          </a:p>
          <a:p>
            <a:pPr indent="-311150" lvl="1" marL="914400" rtl="0" algn="l">
              <a:spcBef>
                <a:spcPts val="0"/>
              </a:spcBef>
              <a:spcAft>
                <a:spcPts val="0"/>
              </a:spcAft>
              <a:buSzPts val="1300"/>
              <a:buChar char="▫"/>
            </a:pPr>
            <a:r>
              <a:rPr lang="en"/>
              <a:t>Perhaps a reference to the fable of Muhammad and his cat</a:t>
            </a:r>
            <a:endParaRPr/>
          </a:p>
          <a:p>
            <a:pPr indent="-311150" lvl="0" marL="457200" rtl="0" algn="l">
              <a:spcBef>
                <a:spcPts val="0"/>
              </a:spcBef>
              <a:spcAft>
                <a:spcPts val="0"/>
              </a:spcAft>
              <a:buSzPts val="1300"/>
              <a:buChar char="▫"/>
            </a:pPr>
            <a:r>
              <a:rPr lang="en"/>
              <a:t>Cats as an integral aspect of the Muslim city; chief mousers for both food stores and libraries</a:t>
            </a:r>
            <a:endParaRPr/>
          </a:p>
          <a:p>
            <a:pPr indent="-311150" lvl="0" marL="457200" rtl="0" algn="l">
              <a:spcBef>
                <a:spcPts val="0"/>
              </a:spcBef>
              <a:spcAft>
                <a:spcPts val="0"/>
              </a:spcAft>
              <a:buSzPts val="1300"/>
              <a:buChar char="▫"/>
            </a:pPr>
            <a:r>
              <a:rPr lang="en"/>
              <a:t>A Muslim was permitted to “eat food that cats have sampled or perform ablutions [ceremonial washing] with water from which they have drunk” (Campo 2009, p. 131)</a:t>
            </a:r>
            <a:endParaRPr/>
          </a:p>
        </p:txBody>
      </p:sp>
      <p:sp>
        <p:nvSpPr>
          <p:cNvPr id="86" name="Google Shape;86;p16"/>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pic>
        <p:nvPicPr>
          <p:cNvPr descr="Image result for manuscript medieval woman with pet" id="91" name="Google Shape;91;p17"/>
          <p:cNvPicPr preferRelativeResize="0"/>
          <p:nvPr/>
        </p:nvPicPr>
        <p:blipFill rotWithShape="1">
          <a:blip r:embed="rId3">
            <a:alphaModFix/>
          </a:blip>
          <a:srcRect b="0" l="0" r="2334" t="0"/>
          <a:stretch/>
        </p:blipFill>
        <p:spPr>
          <a:xfrm>
            <a:off x="0" y="0"/>
            <a:ext cx="4601375" cy="5143500"/>
          </a:xfrm>
          <a:prstGeom prst="rect">
            <a:avLst/>
          </a:prstGeom>
          <a:noFill/>
          <a:ln>
            <a:noFill/>
          </a:ln>
        </p:spPr>
      </p:pic>
      <p:sp>
        <p:nvSpPr>
          <p:cNvPr id="92" name="Google Shape;92;p17"/>
          <p:cNvSpPr txBox="1"/>
          <p:nvPr>
            <p:ph type="title"/>
          </p:nvPr>
        </p:nvSpPr>
        <p:spPr>
          <a:xfrm>
            <a:off x="5283600" y="0"/>
            <a:ext cx="3148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Dogs as tools</a:t>
            </a:r>
            <a:endParaRPr/>
          </a:p>
        </p:txBody>
      </p:sp>
      <p:sp>
        <p:nvSpPr>
          <p:cNvPr id="93" name="Google Shape;93;p17"/>
          <p:cNvSpPr txBox="1"/>
          <p:nvPr>
            <p:ph idx="1" type="body"/>
          </p:nvPr>
        </p:nvSpPr>
        <p:spPr>
          <a:xfrm>
            <a:off x="4680725" y="1097450"/>
            <a:ext cx="4033800" cy="36567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Char char="▫"/>
            </a:pPr>
            <a:r>
              <a:rPr lang="en"/>
              <a:t>Dogs are recognized in Christian society for their use in hunting, hawking, and other violent pursuits</a:t>
            </a:r>
            <a:endParaRPr/>
          </a:p>
          <a:p>
            <a:pPr indent="-311150" lvl="0" marL="457200" rtl="0" algn="l">
              <a:spcBef>
                <a:spcPts val="0"/>
              </a:spcBef>
              <a:spcAft>
                <a:spcPts val="0"/>
              </a:spcAft>
              <a:buSzPts val="1300"/>
              <a:buChar char="▫"/>
            </a:pPr>
            <a:r>
              <a:rPr lang="en"/>
              <a:t>An English book on the dog and its various breeds was adamant that by placing a dog to the breast one might alleviate sickness of the stomach or disease of the chest by virtue of its heat (Walker-Meikle 2012, p. 7)</a:t>
            </a:r>
            <a:endParaRPr/>
          </a:p>
          <a:p>
            <a:pPr indent="-311150" lvl="0" marL="457200" rtl="0" algn="l">
              <a:spcBef>
                <a:spcPts val="0"/>
              </a:spcBef>
              <a:spcAft>
                <a:spcPts val="0"/>
              </a:spcAft>
              <a:buSzPts val="1300"/>
              <a:buChar char="▫"/>
            </a:pPr>
            <a:r>
              <a:rPr lang="en"/>
              <a:t>12th century composer Hildegarde von Bingen praised the dog’s traits of loyalty and foresight – specifically its ability to sense when its owner may be in danger and subsequent urge to protect him</a:t>
            </a:r>
            <a:endParaRPr/>
          </a:p>
        </p:txBody>
      </p:sp>
      <p:sp>
        <p:nvSpPr>
          <p:cNvPr id="94" name="Google Shape;94;p17"/>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descr="Image result for medieval cats" id="99" name="Google Shape;99;p18"/>
          <p:cNvPicPr preferRelativeResize="0"/>
          <p:nvPr/>
        </p:nvPicPr>
        <p:blipFill rotWithShape="1">
          <a:blip r:embed="rId3">
            <a:alphaModFix/>
          </a:blip>
          <a:srcRect b="0" l="5416" r="2144" t="0"/>
          <a:stretch/>
        </p:blipFill>
        <p:spPr>
          <a:xfrm>
            <a:off x="0" y="0"/>
            <a:ext cx="4574950" cy="5143500"/>
          </a:xfrm>
          <a:prstGeom prst="rect">
            <a:avLst/>
          </a:prstGeom>
          <a:noFill/>
          <a:ln>
            <a:noFill/>
          </a:ln>
        </p:spPr>
      </p:pic>
      <p:sp>
        <p:nvSpPr>
          <p:cNvPr id="100" name="Google Shape;100;p18"/>
          <p:cNvSpPr txBox="1"/>
          <p:nvPr>
            <p:ph type="title"/>
          </p:nvPr>
        </p:nvSpPr>
        <p:spPr>
          <a:xfrm>
            <a:off x="5283600" y="0"/>
            <a:ext cx="31488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Cat</a:t>
            </a:r>
            <a:r>
              <a:rPr lang="en"/>
              <a:t>s as tools</a:t>
            </a:r>
            <a:endParaRPr/>
          </a:p>
        </p:txBody>
      </p:sp>
      <p:sp>
        <p:nvSpPr>
          <p:cNvPr id="101" name="Google Shape;101;p18"/>
          <p:cNvSpPr txBox="1"/>
          <p:nvPr>
            <p:ph idx="1" type="body"/>
          </p:nvPr>
        </p:nvSpPr>
        <p:spPr>
          <a:xfrm>
            <a:off x="4680725" y="1097450"/>
            <a:ext cx="4033800" cy="36567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SzPts val="1300"/>
              <a:buChar char="▫"/>
            </a:pPr>
            <a:r>
              <a:rPr lang="en"/>
              <a:t>al-Damiri emphasizes “the cat’s symbiotic relationship with people and (crowded) cities” with regards to pest control as it protects food stores and archived documents (Campo 2009, p. 131)</a:t>
            </a:r>
            <a:endParaRPr/>
          </a:p>
          <a:p>
            <a:pPr indent="-311150" lvl="0" marL="457200" rtl="0" algn="l">
              <a:spcBef>
                <a:spcPts val="0"/>
              </a:spcBef>
              <a:spcAft>
                <a:spcPts val="0"/>
              </a:spcAft>
              <a:buSzPts val="1300"/>
              <a:buChar char="▫"/>
            </a:pPr>
            <a:r>
              <a:rPr lang="en"/>
              <a:t>There was a harmony to the “synchrony of scholar and cat in their house” akin to that of the “knight and warhorse in combat” (Crane 2013, p. 9)</a:t>
            </a:r>
            <a:endParaRPr/>
          </a:p>
          <a:p>
            <a:pPr indent="-311150" lvl="0" marL="457200" rtl="0" algn="l">
              <a:spcBef>
                <a:spcPts val="0"/>
              </a:spcBef>
              <a:spcAft>
                <a:spcPts val="0"/>
              </a:spcAft>
              <a:buSzPts val="1300"/>
              <a:buChar char="▫"/>
            </a:pPr>
            <a:r>
              <a:rPr lang="en"/>
              <a:t>The cat was incredibly useful in very specific areas of society – namely cities and places of learning – but these scenes were more widespread in the Muslim world, with bigger cities and more houses of learning</a:t>
            </a:r>
            <a:endParaRPr/>
          </a:p>
        </p:txBody>
      </p:sp>
      <p:sp>
        <p:nvSpPr>
          <p:cNvPr id="102" name="Google Shape;102;p18"/>
          <p:cNvSpPr txBox="1"/>
          <p:nvPr>
            <p:ph idx="12" type="sldNum"/>
          </p:nvPr>
        </p:nvSpPr>
        <p:spPr>
          <a:xfrm>
            <a:off x="1188150" y="1194900"/>
            <a:ext cx="2195700" cy="275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pic>
        <p:nvPicPr>
          <p:cNvPr descr="Image result for pawprint found on medieval manuscript" id="107" name="Google Shape;107;p19"/>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ertru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