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1"/>
    <p:restoredTop sz="94629"/>
  </p:normalViewPr>
  <p:slideViewPr>
    <p:cSldViewPr snapToGrid="0">
      <p:cViewPr varScale="1">
        <p:scale>
          <a:sx n="132" d="100"/>
          <a:sy n="132" d="100"/>
        </p:scale>
        <p:origin x="944" y="1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Describe project in a couple of sentences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7273b3e8be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7273b3e8be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6bbb5d7c62_0_6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6bbb5d7c62_0_6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6bbb5d7c62_0_7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6bbb5d7c62_0_7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6bbb5d7c62_0_8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6bbb5d7c62_0_8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bbb5d7c62_0_8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6bbb5d7c62_0_8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6bbb5d7c62_0_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6bbb5d7c62_0_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6bbb5d7c62_0_7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6bbb5d7c62_0_7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6bbb5d7c62_0_7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6bbb5d7c62_0_7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6bbb5d7c62_0_7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6bbb5d7c62_0_7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FL Blue">
  <p:cSld name="BIG_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003399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subTitle" idx="1"/>
          </p:nvPr>
        </p:nvSpPr>
        <p:spPr>
          <a:xfrm>
            <a:off x="480150" y="34359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Amanda Dombroski</a:t>
            </a:r>
            <a:endParaRPr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24 April 2020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8425" y="442500"/>
            <a:ext cx="2263743" cy="183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 rotWithShape="1">
          <a:blip r:embed="rId4">
            <a:alphaModFix/>
          </a:blip>
          <a:srcRect t="2883" b="2892"/>
          <a:stretch/>
        </p:blipFill>
        <p:spPr>
          <a:xfrm>
            <a:off x="64600" y="382524"/>
            <a:ext cx="6538499" cy="195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>
            <a:spLocks noGrp="1"/>
          </p:cNvSpPr>
          <p:nvPr>
            <p:ph type="title"/>
          </p:nvPr>
        </p:nvSpPr>
        <p:spPr>
          <a:xfrm>
            <a:off x="1905150" y="305950"/>
            <a:ext cx="5333700" cy="623400"/>
          </a:xfrm>
          <a:prstGeom prst="rect">
            <a:avLst/>
          </a:prstGeom>
          <a:solidFill>
            <a:srgbClr val="003399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FFFFF"/>
                </a:solidFill>
              </a:rPr>
              <a:t>Takeaways &amp; Further Research</a:t>
            </a:r>
            <a:endParaRPr sz="2600">
              <a:solidFill>
                <a:srgbClr val="FFFFFF"/>
              </a:solidFill>
            </a:endParaRPr>
          </a:p>
        </p:txBody>
      </p:sp>
      <p:sp>
        <p:nvSpPr>
          <p:cNvPr id="123" name="Google Shape;123;p22"/>
          <p:cNvSpPr txBox="1">
            <a:spLocks noGrp="1"/>
          </p:cNvSpPr>
          <p:nvPr>
            <p:ph type="body" idx="1"/>
          </p:nvPr>
        </p:nvSpPr>
        <p:spPr>
          <a:xfrm>
            <a:off x="311700" y="1452300"/>
            <a:ext cx="8520600" cy="2238900"/>
          </a:xfrm>
          <a:prstGeom prst="rect">
            <a:avLst/>
          </a:prstGeom>
          <a:solidFill>
            <a:srgbClr val="003399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Complexities of public transportation infrastructure and the ignorance of the modern user </a:t>
            </a:r>
            <a:endParaRPr>
              <a:solidFill>
                <a:srgbClr val="FFFFFF"/>
              </a:solidFill>
            </a:endParaRPr>
          </a:p>
          <a:p>
            <a:pPr marL="4572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The London Underground as a comprehensive experience &amp; defining brand</a:t>
            </a:r>
            <a:endParaRPr>
              <a:solidFill>
                <a:srgbClr val="FFFFFF"/>
              </a:solidFill>
            </a:endParaRPr>
          </a:p>
          <a:p>
            <a:pPr marL="4572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Differences in the role of public transportation between British suburbia and American suburbia</a:t>
            </a:r>
            <a:endParaRPr>
              <a:solidFill>
                <a:srgbClr val="FFFFFF"/>
              </a:solidFill>
            </a:endParaRPr>
          </a:p>
          <a:p>
            <a:pPr marL="4572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Role of government, politics, and public attitudes in the creation of not only an interconnected city, but a nation defined by railway connectivity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268999" y="981295"/>
            <a:ext cx="4045200" cy="271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400" dirty="0">
                <a:solidFill>
                  <a:srgbClr val="000000"/>
                </a:solidFill>
              </a:rPr>
              <a:t>How and to what extent did the development of the London Underground effectively lead to the metropolitan development of Greater London?</a:t>
            </a:r>
            <a:endParaRPr sz="2400" dirty="0">
              <a:solidFill>
                <a:srgbClr val="000000"/>
              </a:solidFill>
            </a:endParaRPr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2"/>
          </p:nvPr>
        </p:nvSpPr>
        <p:spPr>
          <a:xfrm>
            <a:off x="4973125" y="717175"/>
            <a:ext cx="3837000" cy="406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The Metropolitan Railway and Metro-Land played a significant role in the development of the modern day metropolis and set a precedent for future transportation infrastructure and suburbanization in Greater London and beyond.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4826313" y="956725"/>
            <a:ext cx="4045200" cy="68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Section 1: Introduction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2"/>
          </p:nvPr>
        </p:nvSpPr>
        <p:spPr>
          <a:xfrm>
            <a:off x="207350" y="100800"/>
            <a:ext cx="4179000" cy="504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sz="1200" dirty="0">
                <a:solidFill>
                  <a:srgbClr val="000000"/>
                </a:solidFill>
              </a:rPr>
              <a:t>Pre-Underground </a:t>
            </a:r>
            <a:endParaRPr sz="1200" dirty="0">
              <a:solidFill>
                <a:srgbClr val="000000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</a:pPr>
            <a:r>
              <a:rPr lang="en" sz="1200" dirty="0">
                <a:solidFill>
                  <a:srgbClr val="000000"/>
                </a:solidFill>
              </a:rPr>
              <a:t>Population growth</a:t>
            </a:r>
            <a:endParaRPr sz="1200" dirty="0">
              <a:solidFill>
                <a:srgbClr val="000000"/>
              </a:solidFill>
            </a:endParaRPr>
          </a:p>
          <a:p>
            <a:pPr lvl="2" indent="-304800">
              <a:spcBef>
                <a:spcPts val="0"/>
              </a:spcBef>
              <a:buClr>
                <a:schemeClr val="dk2"/>
              </a:buClr>
              <a:buSzPts val="1200"/>
            </a:pPr>
            <a:r>
              <a:rPr lang="en" sz="1200" dirty="0">
                <a:solidFill>
                  <a:srgbClr val="000000"/>
                </a:solidFill>
              </a:rPr>
              <a:t>1.11 million people late </a:t>
            </a:r>
            <a:r>
              <a:rPr lang="en" sz="1200" dirty="0" smtClean="0">
                <a:solidFill>
                  <a:srgbClr val="000000"/>
                </a:solidFill>
              </a:rPr>
              <a:t>18</a:t>
            </a:r>
            <a:r>
              <a:rPr lang="en" sz="1200" baseline="30000" dirty="0" smtClean="0">
                <a:solidFill>
                  <a:srgbClr val="000000"/>
                </a:solidFill>
              </a:rPr>
              <a:t>th</a:t>
            </a:r>
            <a:r>
              <a:rPr lang="en-US" sz="1200" dirty="0" smtClean="0">
                <a:solidFill>
                  <a:srgbClr val="000000"/>
                </a:solidFill>
              </a:rPr>
              <a:t> century</a:t>
            </a:r>
            <a:r>
              <a:rPr lang="en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</a:rPr>
              <a:t>to </a:t>
            </a:r>
            <a:r>
              <a:rPr lang="en" sz="1200" dirty="0" smtClean="0">
                <a:solidFill>
                  <a:srgbClr val="000000"/>
                </a:solidFill>
              </a:rPr>
              <a:t>6.58 </a:t>
            </a:r>
            <a:r>
              <a:rPr lang="en" sz="1200" dirty="0">
                <a:solidFill>
                  <a:srgbClr val="000000"/>
                </a:solidFill>
              </a:rPr>
              <a:t>million people in </a:t>
            </a:r>
            <a:r>
              <a:rPr lang="en" sz="1200" dirty="0" smtClean="0">
                <a:solidFill>
                  <a:srgbClr val="000000"/>
                </a:solidFill>
              </a:rPr>
              <a:t>19</a:t>
            </a:r>
            <a:r>
              <a:rPr lang="en" sz="1200" baseline="30000" dirty="0">
                <a:solidFill>
                  <a:srgbClr val="000000"/>
                </a:solidFill>
              </a:rPr>
              <a:t>th</a:t>
            </a:r>
            <a:r>
              <a:rPr lang="en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</a:rPr>
              <a:t>century</a:t>
            </a:r>
            <a:endParaRPr sz="1200" dirty="0">
              <a:solidFill>
                <a:srgbClr val="000000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</a:pPr>
            <a:r>
              <a:rPr lang="en" sz="1200" dirty="0">
                <a:solidFill>
                  <a:srgbClr val="000000"/>
                </a:solidFill>
              </a:rPr>
              <a:t>Industrial Revolution </a:t>
            </a:r>
            <a:endParaRPr sz="1200" dirty="0">
              <a:solidFill>
                <a:srgbClr val="000000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</a:pPr>
            <a:r>
              <a:rPr lang="en" sz="1200" dirty="0">
                <a:solidFill>
                  <a:srgbClr val="000000"/>
                </a:solidFill>
              </a:rPr>
              <a:t>Transportation Revolution &amp; </a:t>
            </a:r>
            <a:r>
              <a:rPr lang="en-US" sz="1200" dirty="0" smtClean="0">
                <a:solidFill>
                  <a:srgbClr val="000000"/>
                </a:solidFill>
              </a:rPr>
              <a:t>r</a:t>
            </a:r>
            <a:r>
              <a:rPr lang="en" sz="1200" dirty="0" err="1" smtClean="0">
                <a:solidFill>
                  <a:srgbClr val="000000"/>
                </a:solidFill>
              </a:rPr>
              <a:t>ailway</a:t>
            </a:r>
            <a:r>
              <a:rPr lang="en" sz="1200" dirty="0" smtClean="0">
                <a:solidFill>
                  <a:srgbClr val="000000"/>
                </a:solidFill>
              </a:rPr>
              <a:t> </a:t>
            </a:r>
            <a:r>
              <a:rPr lang="en" sz="1200" dirty="0">
                <a:solidFill>
                  <a:srgbClr val="000000"/>
                </a:solidFill>
              </a:rPr>
              <a:t>boom </a:t>
            </a:r>
            <a:endParaRPr sz="1200" dirty="0">
              <a:solidFill>
                <a:srgbClr val="000000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sz="1200" dirty="0">
                <a:solidFill>
                  <a:srgbClr val="000000"/>
                </a:solidFill>
              </a:rPr>
              <a:t>London Underground as a first</a:t>
            </a:r>
            <a:endParaRPr sz="1200" dirty="0">
              <a:solidFill>
                <a:srgbClr val="000000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</a:pPr>
            <a:r>
              <a:rPr lang="en" sz="1200" dirty="0">
                <a:solidFill>
                  <a:srgbClr val="000000"/>
                </a:solidFill>
              </a:rPr>
              <a:t>Purpose </a:t>
            </a:r>
            <a:endParaRPr sz="1200" dirty="0">
              <a:solidFill>
                <a:srgbClr val="000000"/>
              </a:solidFill>
            </a:endParaRPr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</a:pPr>
            <a:r>
              <a:rPr lang="en" sz="1200" dirty="0">
                <a:solidFill>
                  <a:srgbClr val="000000"/>
                </a:solidFill>
              </a:rPr>
              <a:t>Address overcrowding and congestion</a:t>
            </a:r>
            <a:endParaRPr sz="1200" dirty="0">
              <a:solidFill>
                <a:srgbClr val="000000"/>
              </a:solidFill>
            </a:endParaRPr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</a:pPr>
            <a:r>
              <a:rPr lang="en" sz="1200" dirty="0">
                <a:solidFill>
                  <a:srgbClr val="000000"/>
                </a:solidFill>
              </a:rPr>
              <a:t>Create more interconnected city</a:t>
            </a:r>
            <a:endParaRPr sz="1200" dirty="0">
              <a:solidFill>
                <a:srgbClr val="000000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</a:pPr>
            <a:r>
              <a:rPr lang="en" sz="1200" dirty="0">
                <a:solidFill>
                  <a:srgbClr val="000000"/>
                </a:solidFill>
              </a:rPr>
              <a:t>Effect</a:t>
            </a:r>
            <a:endParaRPr sz="1200" dirty="0">
              <a:solidFill>
                <a:srgbClr val="000000"/>
              </a:solidFill>
            </a:endParaRPr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</a:pPr>
            <a:r>
              <a:rPr lang="en" sz="1200" dirty="0">
                <a:solidFill>
                  <a:schemeClr val="dk2"/>
                </a:solidFill>
              </a:rPr>
              <a:t>Dissolution of surface &amp; subterranean distinctions</a:t>
            </a:r>
            <a:endParaRPr sz="1200" dirty="0">
              <a:solidFill>
                <a:schemeClr val="dk2"/>
              </a:solidFill>
            </a:endParaRPr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</a:pPr>
            <a:r>
              <a:rPr lang="en" sz="1200" dirty="0">
                <a:solidFill>
                  <a:schemeClr val="dk2"/>
                </a:solidFill>
              </a:rPr>
              <a:t>Lessening of social &amp; financial </a:t>
            </a:r>
            <a:r>
              <a:rPr lang="en" sz="1200" dirty="0" err="1">
                <a:solidFill>
                  <a:schemeClr val="dk2"/>
                </a:solidFill>
              </a:rPr>
              <a:t>stratas</a:t>
            </a:r>
            <a:endParaRPr sz="1200" dirty="0">
              <a:solidFill>
                <a:schemeClr val="dk2"/>
              </a:solidFill>
            </a:endParaRPr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</a:pPr>
            <a:r>
              <a:rPr lang="en" sz="1200" dirty="0">
                <a:solidFill>
                  <a:schemeClr val="dk2"/>
                </a:solidFill>
              </a:rPr>
              <a:t>Established precedent for rail infrastructure development</a:t>
            </a:r>
            <a:endParaRPr sz="1200" dirty="0">
              <a:solidFill>
                <a:srgbClr val="000000"/>
              </a:solidFill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8675" y="2413050"/>
            <a:ext cx="4440475" cy="266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1195250" y="3483775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1C232"/>
                </a:solidFill>
              </a:rPr>
              <a:t>Section II:</a:t>
            </a:r>
            <a:endParaRPr sz="2400">
              <a:solidFill>
                <a:srgbClr val="F1C23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1C232"/>
                </a:solidFill>
              </a:rPr>
              <a:t>Historiography</a:t>
            </a:r>
            <a:endParaRPr sz="2400">
              <a:solidFill>
                <a:srgbClr val="F1C232"/>
              </a:solidFill>
            </a:endParaRPr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2"/>
          </p:nvPr>
        </p:nvSpPr>
        <p:spPr>
          <a:xfrm>
            <a:off x="4999825" y="492050"/>
            <a:ext cx="3837000" cy="384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</a:endParaRPr>
          </a:p>
          <a:p>
            <a:pPr marL="457200" lvl="0" indent="-304800" algn="l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</a:pPr>
            <a:r>
              <a:rPr lang="en" sz="1200">
                <a:solidFill>
                  <a:srgbClr val="FFFFFF"/>
                </a:solidFill>
              </a:rPr>
              <a:t>The Revolutionary Railway </a:t>
            </a:r>
            <a:endParaRPr sz="1200">
              <a:solidFill>
                <a:srgbClr val="FFFFFF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</a:pPr>
            <a:r>
              <a:rPr lang="en" sz="1200">
                <a:solidFill>
                  <a:srgbClr val="FFFFFF"/>
                </a:solidFill>
              </a:rPr>
              <a:t>Poster  child for metropolitan development</a:t>
            </a:r>
            <a:endParaRPr sz="1200">
              <a:solidFill>
                <a:srgbClr val="FFFFFF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</a:pPr>
            <a:r>
              <a:rPr lang="en" sz="1200">
                <a:solidFill>
                  <a:srgbClr val="FFFFFF"/>
                </a:solidFill>
              </a:rPr>
              <a:t>Reinvention of the metropolis</a:t>
            </a:r>
            <a:endParaRPr sz="1200">
              <a:solidFill>
                <a:srgbClr val="FFFFFF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</a:pPr>
            <a:r>
              <a:rPr lang="en" sz="1200">
                <a:solidFill>
                  <a:srgbClr val="FFFFFF"/>
                </a:solidFill>
              </a:rPr>
              <a:t>Reconfiguration of social class, geographic distance, &amp; other previously divisive characteristics</a:t>
            </a:r>
            <a:endParaRPr sz="1200">
              <a:solidFill>
                <a:srgbClr val="FFFFFF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</a:pPr>
            <a:r>
              <a:rPr lang="en" sz="1200">
                <a:solidFill>
                  <a:srgbClr val="FFFFFF"/>
                </a:solidFill>
              </a:rPr>
              <a:t>Introducing a New Decentralized &amp; Suburban Greater London</a:t>
            </a:r>
            <a:endParaRPr sz="1200">
              <a:solidFill>
                <a:srgbClr val="FFFFFF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</a:pPr>
            <a:r>
              <a:rPr lang="en" sz="1200"/>
              <a:t>London as the City of Villages</a:t>
            </a:r>
            <a:endParaRPr sz="1200">
              <a:solidFill>
                <a:srgbClr val="FFFFFF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</a:pPr>
            <a:r>
              <a:rPr lang="en" sz="1200">
                <a:solidFill>
                  <a:srgbClr val="FFFFFF"/>
                </a:solidFill>
              </a:rPr>
              <a:t>Proliferation of transportation infrastructure locally &amp; nationally</a:t>
            </a:r>
            <a:endParaRPr sz="1200">
              <a:solidFill>
                <a:srgbClr val="FFFFFF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</a:pPr>
            <a:r>
              <a:rPr lang="en" sz="1200">
                <a:solidFill>
                  <a:srgbClr val="FFFFFF"/>
                </a:solidFill>
              </a:rPr>
              <a:t>City centre and the periphery developed interdependently, not independently</a:t>
            </a: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709550" y="108875"/>
            <a:ext cx="7740900" cy="623400"/>
          </a:xfrm>
          <a:prstGeom prst="rect">
            <a:avLst/>
          </a:prstGeom>
          <a:solidFill>
            <a:srgbClr val="003399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400" dirty="0">
                <a:solidFill>
                  <a:schemeClr val="lt1"/>
                </a:solidFill>
              </a:rPr>
              <a:t>Section 3: The Modern Metropolis </a:t>
            </a:r>
            <a:endParaRPr dirty="0">
              <a:highlight>
                <a:srgbClr val="FFFFFF"/>
              </a:highlight>
            </a:endParaRPr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0" y="960950"/>
            <a:ext cx="6445500" cy="282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sz="1200">
                <a:solidFill>
                  <a:srgbClr val="000000"/>
                </a:solidFill>
              </a:rPr>
              <a:t>From private lines to consolidated whole </a:t>
            </a:r>
            <a:endParaRPr sz="1200">
              <a:solidFill>
                <a:srgbClr val="000000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</a:pPr>
            <a:r>
              <a:rPr lang="en" sz="1200">
                <a:solidFill>
                  <a:srgbClr val="000000"/>
                </a:solidFill>
              </a:rPr>
              <a:t>Growing emphasis on competition, not cooperation</a:t>
            </a:r>
            <a:endParaRPr sz="1200">
              <a:solidFill>
                <a:srgbClr val="000000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</a:pPr>
            <a:r>
              <a:rPr lang="en" sz="1200">
                <a:solidFill>
                  <a:srgbClr val="000000"/>
                </a:solidFill>
              </a:rPr>
              <a:t> 1920, Ministry of Transport proposed amalgamation of all of capital’s railways</a:t>
            </a:r>
            <a:endParaRPr sz="1200">
              <a:solidFill>
                <a:srgbClr val="000000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sz="1200">
                <a:solidFill>
                  <a:srgbClr val="000000"/>
                </a:solidFill>
              </a:rPr>
              <a:t>London Passenger Transport Board (1933)  to Transport for London (2000)</a:t>
            </a:r>
            <a:endParaRPr sz="1200">
              <a:solidFill>
                <a:srgbClr val="000000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</a:pPr>
            <a:r>
              <a:rPr lang="en" sz="1200">
                <a:solidFill>
                  <a:srgbClr val="000000"/>
                </a:solidFill>
              </a:rPr>
              <a:t>Frank Pick - ‘rational, scientific, and efficient’ management and operation </a:t>
            </a:r>
            <a:endParaRPr sz="1200">
              <a:solidFill>
                <a:srgbClr val="000000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sz="1200">
                <a:solidFill>
                  <a:srgbClr val="000000"/>
                </a:solidFill>
              </a:rPr>
              <a:t>Harry Beck’s Underground Map</a:t>
            </a:r>
            <a:endParaRPr sz="1200">
              <a:solidFill>
                <a:srgbClr val="000000"/>
              </a:solidFill>
            </a:endParaRPr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</a:pPr>
            <a:r>
              <a:rPr lang="en" sz="1200">
                <a:solidFill>
                  <a:srgbClr val="000000"/>
                </a:solidFill>
              </a:rPr>
              <a:t>Validates the conceptualization of urban transport as logical &amp; necessary progression for concentration &amp; centralization of Greater London</a:t>
            </a:r>
            <a:endParaRPr sz="1200">
              <a:solidFill>
                <a:srgbClr val="000000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sz="1200">
                <a:solidFill>
                  <a:srgbClr val="000000"/>
                </a:solidFill>
              </a:rPr>
              <a:t>The future of the London Underground </a:t>
            </a:r>
            <a:endParaRPr sz="1200">
              <a:solidFill>
                <a:srgbClr val="000000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</a:pPr>
            <a:r>
              <a:rPr lang="en" sz="1200">
                <a:solidFill>
                  <a:srgbClr val="000000"/>
                </a:solidFill>
              </a:rPr>
              <a:t>Further rail development to reflect the needs of the dynamic city</a:t>
            </a:r>
            <a:endParaRPr sz="1200">
              <a:solidFill>
                <a:srgbClr val="000000"/>
              </a:solidFill>
            </a:endParaRPr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</a:pPr>
            <a:r>
              <a:rPr lang="en" sz="1200">
                <a:solidFill>
                  <a:srgbClr val="000000"/>
                </a:solidFill>
              </a:rPr>
              <a:t>Crossrail/Elizabeth Line, Underground modernizations &amp; extensions</a:t>
            </a:r>
            <a:endParaRPr sz="1200">
              <a:solidFill>
                <a:srgbClr val="000000"/>
              </a:solidFill>
            </a:endParaRPr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2121" y="1257051"/>
            <a:ext cx="2677876" cy="1875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1025" y="3656850"/>
            <a:ext cx="6801949" cy="125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8"/>
          <p:cNvPicPr preferRelativeResize="0"/>
          <p:nvPr/>
        </p:nvPicPr>
        <p:blipFill rotWithShape="1">
          <a:blip r:embed="rId3">
            <a:alphaModFix/>
          </a:blip>
          <a:srcRect l="-497" t="3740" r="995" b="8238"/>
          <a:stretch/>
        </p:blipFill>
        <p:spPr>
          <a:xfrm>
            <a:off x="0" y="0"/>
            <a:ext cx="9043188" cy="280095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8"/>
          <p:cNvSpPr txBox="1">
            <a:spLocks noGrp="1"/>
          </p:cNvSpPr>
          <p:nvPr>
            <p:ph type="ctrTitle"/>
          </p:nvPr>
        </p:nvSpPr>
        <p:spPr>
          <a:xfrm>
            <a:off x="2951175" y="1956125"/>
            <a:ext cx="6002400" cy="5103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3399"/>
                </a:solidFill>
              </a:rPr>
              <a:t>Section 4: The Movement Underground</a:t>
            </a:r>
            <a:endParaRPr sz="2400">
              <a:solidFill>
                <a:srgbClr val="003399"/>
              </a:solidFill>
            </a:endParaRPr>
          </a:p>
        </p:txBody>
      </p:sp>
      <p:sp>
        <p:nvSpPr>
          <p:cNvPr id="94" name="Google Shape;94;p18"/>
          <p:cNvSpPr txBox="1">
            <a:spLocks noGrp="1"/>
          </p:cNvSpPr>
          <p:nvPr>
            <p:ph type="subTitle" idx="1"/>
          </p:nvPr>
        </p:nvSpPr>
        <p:spPr>
          <a:xfrm>
            <a:off x="100788" y="3315875"/>
            <a:ext cx="8942400" cy="19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 sz="1400">
                <a:solidFill>
                  <a:srgbClr val="FFFFFF"/>
                </a:solidFill>
              </a:rPr>
              <a:t>Led to the stratification of urban populace &amp; paradoxically unified the city through the creation of an accessible shared travel experience for all riders</a:t>
            </a:r>
            <a:endParaRPr sz="1400">
              <a:solidFill>
                <a:srgbClr val="FFFFFF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 sz="1400">
                <a:solidFill>
                  <a:schemeClr val="lt1"/>
                </a:solidFill>
              </a:rPr>
              <a:t>Extensive and expansive to point there was temptation to overemphasise and oversimplify its role in the creation and growth of suburbs </a:t>
            </a:r>
            <a:endParaRPr sz="1400">
              <a:solidFill>
                <a:schemeClr val="lt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 sz="1400">
                <a:solidFill>
                  <a:schemeClr val="lt1"/>
                </a:solidFill>
              </a:rPr>
              <a:t>Attitude of ‘if we build it, they will come’</a:t>
            </a:r>
            <a:endParaRPr sz="1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title"/>
          </p:nvPr>
        </p:nvSpPr>
        <p:spPr>
          <a:xfrm>
            <a:off x="269100" y="776275"/>
            <a:ext cx="5555700" cy="623400"/>
          </a:xfrm>
          <a:prstGeom prst="rect">
            <a:avLst/>
          </a:prstGeom>
          <a:solidFill>
            <a:srgbClr val="003399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FFFFF"/>
                </a:solidFill>
              </a:rPr>
              <a:t>Section 5: The Metropolitan Railway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00" name="Google Shape;100;p19"/>
          <p:cNvSpPr txBox="1">
            <a:spLocks noGrp="1"/>
          </p:cNvSpPr>
          <p:nvPr>
            <p:ph type="body" idx="1"/>
          </p:nvPr>
        </p:nvSpPr>
        <p:spPr>
          <a:xfrm>
            <a:off x="138575" y="1707225"/>
            <a:ext cx="5643600" cy="428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 dirty="0">
                <a:solidFill>
                  <a:srgbClr val="000000"/>
                </a:solidFill>
              </a:rPr>
              <a:t>What is this &amp; why is it significant?</a:t>
            </a:r>
            <a:endParaRPr sz="1400" dirty="0"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dirty="0">
                <a:solidFill>
                  <a:schemeClr val="dk2"/>
                </a:solidFill>
              </a:rPr>
              <a:t>Unprecedented &amp; unique </a:t>
            </a:r>
            <a:endParaRPr dirty="0"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dirty="0">
                <a:solidFill>
                  <a:srgbClr val="000000"/>
                </a:solidFill>
              </a:rPr>
              <a:t>The world’s first ‘underground’ railway - 9 January 1863</a:t>
            </a:r>
            <a:endParaRPr dirty="0"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dirty="0">
                <a:solidFill>
                  <a:srgbClr val="000000"/>
                </a:solidFill>
              </a:rPr>
              <a:t>Metro-Land</a:t>
            </a:r>
            <a:endParaRPr dirty="0"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 dirty="0">
                <a:solidFill>
                  <a:srgbClr val="000000"/>
                </a:solidFill>
              </a:rPr>
              <a:t>Downfall of the Metropolitan Railway</a:t>
            </a:r>
            <a:endParaRPr sz="1400" dirty="0"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dirty="0">
                <a:solidFill>
                  <a:srgbClr val="000000"/>
                </a:solidFill>
              </a:rPr>
              <a:t>Formation of London Passenger Transport Board (</a:t>
            </a:r>
            <a:r>
              <a:rPr lang="en" dirty="0" smtClean="0">
                <a:solidFill>
                  <a:srgbClr val="000000"/>
                </a:solidFill>
              </a:rPr>
              <a:t>1933)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" dirty="0" smtClean="0">
                <a:solidFill>
                  <a:srgbClr val="000000"/>
                </a:solidFill>
              </a:rPr>
              <a:t>required </a:t>
            </a:r>
            <a:r>
              <a:rPr lang="en" dirty="0">
                <a:solidFill>
                  <a:srgbClr val="000000"/>
                </a:solidFill>
              </a:rPr>
              <a:t>railway to become part of the consolidated network</a:t>
            </a:r>
            <a:endParaRPr dirty="0">
              <a:solidFill>
                <a:srgbClr val="000000"/>
              </a:solidFill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</a:pPr>
            <a:r>
              <a:rPr lang="en" dirty="0">
                <a:solidFill>
                  <a:schemeClr val="dk2"/>
                </a:solidFill>
              </a:rPr>
              <a:t>Transport was rapidly deteriorating as result of lack of coordination and increasing competition among railways</a:t>
            </a:r>
            <a:endParaRPr dirty="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 dirty="0">
              <a:solidFill>
                <a:srgbClr val="000000"/>
              </a:solidFill>
            </a:endParaRPr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7400" y="2980150"/>
            <a:ext cx="3124198" cy="2041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3675" y="222163"/>
            <a:ext cx="1771650" cy="258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>
            <a:spLocks noGrp="1"/>
          </p:cNvSpPr>
          <p:nvPr>
            <p:ph type="title"/>
          </p:nvPr>
        </p:nvSpPr>
        <p:spPr>
          <a:xfrm>
            <a:off x="311700" y="129250"/>
            <a:ext cx="5994600" cy="641400"/>
          </a:xfrm>
          <a:prstGeom prst="rect">
            <a:avLst/>
          </a:prstGeom>
          <a:solidFill>
            <a:srgbClr val="003399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Section 6: Metro-Land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8" name="Google Shape;108;p20"/>
          <p:cNvSpPr txBox="1">
            <a:spLocks noGrp="1"/>
          </p:cNvSpPr>
          <p:nvPr>
            <p:ph type="body" idx="1"/>
          </p:nvPr>
        </p:nvSpPr>
        <p:spPr>
          <a:xfrm>
            <a:off x="311700" y="1094800"/>
            <a:ext cx="5994600" cy="41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 dirty="0">
                <a:solidFill>
                  <a:srgbClr val="000000"/>
                </a:solidFill>
              </a:rPr>
              <a:t>Suburbs!</a:t>
            </a:r>
            <a:endParaRPr sz="1400" dirty="0"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sz="1400" dirty="0">
                <a:solidFill>
                  <a:srgbClr val="000000"/>
                </a:solidFill>
              </a:rPr>
              <a:t>Garden City Movement</a:t>
            </a:r>
            <a:endParaRPr sz="1400" dirty="0"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sz="1400" dirty="0">
                <a:solidFill>
                  <a:srgbClr val="000000"/>
                </a:solidFill>
              </a:rPr>
              <a:t>Erosion of boundaries between urban and rural spaces</a:t>
            </a:r>
            <a:endParaRPr sz="1400" dirty="0"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sz="1400" dirty="0">
                <a:solidFill>
                  <a:srgbClr val="000000"/>
                </a:solidFill>
              </a:rPr>
              <a:t>House in the suburbs as a step up on the social ladder</a:t>
            </a:r>
            <a:endParaRPr sz="1400" dirty="0"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 dirty="0">
                <a:solidFill>
                  <a:srgbClr val="000000"/>
                </a:solidFill>
              </a:rPr>
              <a:t>Building Metro-Land</a:t>
            </a:r>
            <a:endParaRPr sz="1400" dirty="0"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sz="1400" dirty="0">
                <a:solidFill>
                  <a:srgbClr val="000000"/>
                </a:solidFill>
              </a:rPr>
              <a:t>Exempt from Land Clauses Act of 1845, which would require railways that terminated in London  to dispose of surplus land </a:t>
            </a:r>
            <a:endParaRPr sz="1400" dirty="0">
              <a:solidFill>
                <a:srgbClr val="000000"/>
              </a:solidFill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</a:pPr>
            <a:r>
              <a:rPr lang="en" sz="1400" dirty="0">
                <a:solidFill>
                  <a:srgbClr val="000000"/>
                </a:solidFill>
              </a:rPr>
              <a:t>Metropolitan Railway Surplus Lands Committee</a:t>
            </a:r>
            <a:endParaRPr sz="1400" dirty="0"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 dirty="0">
                <a:solidFill>
                  <a:srgbClr val="000000"/>
                </a:solidFill>
              </a:rPr>
              <a:t>Significance of Metro-Land</a:t>
            </a:r>
            <a:endParaRPr sz="1400" dirty="0"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sz="1400" dirty="0">
                <a:solidFill>
                  <a:schemeClr val="dk2"/>
                </a:solidFill>
              </a:rPr>
              <a:t>Entirety </a:t>
            </a:r>
            <a:r>
              <a:rPr lang="en-US" sz="1400" dirty="0" smtClean="0">
                <a:solidFill>
                  <a:schemeClr val="dk2"/>
                </a:solidFill>
              </a:rPr>
              <a:t>of </a:t>
            </a:r>
            <a:r>
              <a:rPr lang="en" sz="1400" dirty="0" smtClean="0">
                <a:solidFill>
                  <a:schemeClr val="dk2"/>
                </a:solidFill>
              </a:rPr>
              <a:t>North-West </a:t>
            </a:r>
            <a:r>
              <a:rPr lang="en" sz="1400" dirty="0">
                <a:solidFill>
                  <a:schemeClr val="dk2"/>
                </a:solidFill>
              </a:rPr>
              <a:t>London </a:t>
            </a:r>
            <a:endParaRPr sz="1400" dirty="0"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sz="1400" dirty="0">
                <a:solidFill>
                  <a:srgbClr val="000000"/>
                </a:solidFill>
              </a:rPr>
              <a:t>Led to competition among local and  national railways to get people to settle suburbs accessible by their service</a:t>
            </a:r>
            <a:endParaRPr sz="1400" dirty="0">
              <a:solidFill>
                <a:srgbClr val="000000"/>
              </a:solidFill>
            </a:endParaRPr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7036" y="0"/>
            <a:ext cx="2215671" cy="317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80497" y="3179400"/>
            <a:ext cx="2648000" cy="1843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>
            <a:spLocks noGrp="1"/>
          </p:cNvSpPr>
          <p:nvPr>
            <p:ph type="title"/>
          </p:nvPr>
        </p:nvSpPr>
        <p:spPr>
          <a:xfrm>
            <a:off x="298088" y="380300"/>
            <a:ext cx="4045200" cy="49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Section 7: Conclusion </a:t>
            </a:r>
            <a:endParaRPr sz="2400"/>
          </a:p>
        </p:txBody>
      </p:sp>
      <p:sp>
        <p:nvSpPr>
          <p:cNvPr id="116" name="Google Shape;116;p21"/>
          <p:cNvSpPr txBox="1">
            <a:spLocks noGrp="1"/>
          </p:cNvSpPr>
          <p:nvPr>
            <p:ph type="body" idx="2"/>
          </p:nvPr>
        </p:nvSpPr>
        <p:spPr>
          <a:xfrm>
            <a:off x="4928300" y="101555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Growth of city and empire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Limits on the metropolis 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Ushered in an era of new modernity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Geographic, social, cultural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Metropolitan Railway as visionary for further rail develop in London &amp; elsewhere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Underground as typification of London</a:t>
            </a:r>
            <a:endParaRPr sz="1400"/>
          </a:p>
        </p:txBody>
      </p:sp>
      <p:pic>
        <p:nvPicPr>
          <p:cNvPr id="117" name="Google Shape;11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22588"/>
            <a:ext cx="4641376" cy="348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614</Words>
  <Application>Microsoft Macintosh PowerPoint</Application>
  <PresentationFormat>On-screen Show (16:9)</PresentationFormat>
  <Paragraphs>76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Source Sans Pro</vt:lpstr>
      <vt:lpstr>Raleway</vt:lpstr>
      <vt:lpstr>Arial</vt:lpstr>
      <vt:lpstr>Plum</vt:lpstr>
      <vt:lpstr>PowerPoint Presentation</vt:lpstr>
      <vt:lpstr>How and to what extent did the development of the London Underground effectively lead to the metropolitan development of Greater London?</vt:lpstr>
      <vt:lpstr>Section 1: Introduction</vt:lpstr>
      <vt:lpstr>Section II: Historiography</vt:lpstr>
      <vt:lpstr>Section 3: The Modern Metropolis </vt:lpstr>
      <vt:lpstr>Section 4: The Movement Underground</vt:lpstr>
      <vt:lpstr>Section 5: The Metropolitan Railway</vt:lpstr>
      <vt:lpstr>Section 6: Metro-Land</vt:lpstr>
      <vt:lpstr>Section 7: Conclusion </vt:lpstr>
      <vt:lpstr>Takeaways &amp; Further Research</vt:lpstr>
    </vt:vector>
  </TitlesOfParts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Amanda Dombroski</cp:lastModifiedBy>
  <cp:revision>3</cp:revision>
  <dcterms:modified xsi:type="dcterms:W3CDTF">2020-04-23T05:27:06Z</dcterms:modified>
</cp:coreProperties>
</file>