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9144000" cy="6858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p15:clr>
            <a:srgbClr val="A4A3A4"/>
          </p15:clr>
        </p15:guide>
        <p15:guide id="2" pos="3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7B6"/>
    <a:srgbClr val="992A3D"/>
    <a:srgbClr val="00A1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9CFDAD-B003-43CB-95C2-5F11DD8F70FB}" v="1" dt="2020-04-18T12:30:56.582"/>
  </p1510:revLst>
</p1510:revInfo>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25" autoAdjust="0"/>
    <p:restoredTop sz="98776" autoAdjust="0"/>
  </p:normalViewPr>
  <p:slideViewPr>
    <p:cSldViewPr>
      <p:cViewPr varScale="1">
        <p:scale>
          <a:sx n="12" d="100"/>
          <a:sy n="12" d="100"/>
        </p:scale>
        <p:origin x="1500" y="60"/>
      </p:cViewPr>
      <p:guideLst>
        <p:guide orient="horz" pos="5184"/>
        <p:guide pos="3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F614AD-F5A4-3940-87D4-1172031E7C61}"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7492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87469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5831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3923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614AD-F5A4-3940-87D4-1172031E7C61}"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48681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F614AD-F5A4-3940-87D4-1172031E7C61}"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59675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F614AD-F5A4-3940-87D4-1172031E7C61}"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9790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F614AD-F5A4-3940-87D4-1172031E7C61}"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7291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614AD-F5A4-3940-87D4-1172031E7C61}"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1464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79317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96148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C4F614AD-F5A4-3940-87D4-1172031E7C61}" type="datetimeFigureOut">
              <a:rPr lang="en-US" smtClean="0"/>
              <a:t>4/19/2020</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443581D4-F1BD-9840-A13F-0578135BD8DE}" type="slidenum">
              <a:rPr lang="en-US" smtClean="0"/>
              <a:t>‹#›</a:t>
            </a:fld>
            <a:endParaRPr lang="en-US"/>
          </a:p>
        </p:txBody>
      </p:sp>
    </p:spTree>
    <p:extLst>
      <p:ext uri="{BB962C8B-B14F-4D97-AF65-F5344CB8AC3E}">
        <p14:creationId xmlns:p14="http://schemas.microsoft.com/office/powerpoint/2010/main" val="4178461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066800" y="8271940"/>
            <a:ext cx="16898384" cy="1190917"/>
          </a:xfrm>
          <a:prstGeom prst="rect">
            <a:avLst/>
          </a:prstGeom>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Abstract</a:t>
            </a:r>
            <a:endParaRPr lang="en-US" sz="6000" b="1" dirty="0">
              <a:latin typeface="+mj-lt"/>
              <a:cs typeface="Arial"/>
            </a:endParaRPr>
          </a:p>
        </p:txBody>
      </p:sp>
      <p:sp>
        <p:nvSpPr>
          <p:cNvPr id="11" name="Rectangle 10"/>
          <p:cNvSpPr/>
          <p:nvPr/>
        </p:nvSpPr>
        <p:spPr>
          <a:xfrm>
            <a:off x="1066800" y="9412248"/>
            <a:ext cx="16898384" cy="726352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endParaRPr lang="en-US" sz="1400" dirty="0"/>
          </a:p>
          <a:p>
            <a:r>
              <a:rPr lang="en-US" sz="3600" dirty="0"/>
              <a:t>Cardiac arrest occurs when the heart begins beating in an uncontrolled, unsustainable fashion that does not allow for adequate circulation of blood to perfuse the brain or sustain life. One of the variables in OHCA is airway management. Many of the EMS protocols across the world put a heavy emphasis on endotracheal intubation as the mainstay of securing an airway. While a successful intubation is certainly the gold standard, it takes time and has a considerable failure rate in the pre-hospital environment. </a:t>
            </a:r>
          </a:p>
          <a:p>
            <a:endParaRPr lang="en-US" sz="3600" dirty="0"/>
          </a:p>
          <a:p>
            <a:r>
              <a:rPr lang="en-US" sz="3600" dirty="0"/>
              <a:t>This raises the question; In an adult patient who suffered an out of hospital cardiac arrest and who received cardiopulmonary resuscitation attempts from EMS providers (P), is prehospital placement of an advanced airway device (I) superior to the bag-valve-mask (C) when comparing rates of neurologically intact survival(O)?</a:t>
            </a:r>
            <a:endParaRPr lang="en-US" sz="3600" dirty="0">
              <a:solidFill>
                <a:schemeClr val="tx1"/>
              </a:solidFill>
              <a:latin typeface="+mj-lt"/>
              <a:cs typeface="Arial" panose="020B0604020202020204" pitchFamily="34" charset="0"/>
            </a:endParaRPr>
          </a:p>
          <a:p>
            <a:pPr algn="just"/>
            <a:endParaRPr lang="en-US" sz="3600" dirty="0">
              <a:latin typeface="+mj-lt"/>
              <a:cs typeface="Arial" panose="020B0604020202020204" pitchFamily="34" charset="0"/>
            </a:endParaRPr>
          </a:p>
          <a:p>
            <a:pPr algn="just"/>
            <a:endParaRPr lang="en-US" sz="2000" dirty="0">
              <a:latin typeface="+mj-lt"/>
              <a:cs typeface="Arial" panose="020B0604020202020204" pitchFamily="34" charset="0"/>
            </a:endParaRPr>
          </a:p>
        </p:txBody>
      </p:sp>
      <p:sp>
        <p:nvSpPr>
          <p:cNvPr id="20" name="TextBox 19"/>
          <p:cNvSpPr txBox="1"/>
          <p:nvPr/>
        </p:nvSpPr>
        <p:spPr>
          <a:xfrm>
            <a:off x="11608981" y="3886200"/>
            <a:ext cx="27988438" cy="5170646"/>
          </a:xfrm>
          <a:prstGeom prst="rect">
            <a:avLst/>
          </a:prstGeom>
          <a:noFill/>
        </p:spPr>
        <p:txBody>
          <a:bodyPr wrap="square" rtlCol="0">
            <a:spAutoFit/>
          </a:bodyPr>
          <a:lstStyle/>
          <a:p>
            <a:pPr algn="ctr"/>
            <a:endParaRPr lang="en-US" sz="6000" b="1" dirty="0">
              <a:latin typeface="+mj-lt"/>
              <a:cs typeface="Arial"/>
            </a:endParaRPr>
          </a:p>
          <a:p>
            <a:pPr algn="ctr"/>
            <a:r>
              <a:rPr lang="en-US" sz="6000" b="1" dirty="0">
                <a:latin typeface="+mj-lt"/>
                <a:cs typeface="Arial"/>
              </a:rPr>
              <a:t>Trevor Thomas, MMS (c), NREMT-B</a:t>
            </a:r>
          </a:p>
          <a:p>
            <a:pPr algn="ctr">
              <a:lnSpc>
                <a:spcPct val="80000"/>
              </a:lnSpc>
            </a:pPr>
            <a:r>
              <a:rPr lang="en-US" sz="6000" b="1" dirty="0">
                <a:latin typeface="+mj-lt"/>
                <a:cs typeface="Arial"/>
              </a:rPr>
              <a:t>Faculty Advisor: </a:t>
            </a:r>
            <a:r>
              <a:rPr lang="en-US" sz="6000" b="1" dirty="0" err="1">
                <a:latin typeface="+mj-lt"/>
                <a:cs typeface="Arial"/>
              </a:rPr>
              <a:t>ToriAnne</a:t>
            </a:r>
            <a:r>
              <a:rPr lang="en-US" sz="6000" b="1" dirty="0">
                <a:latin typeface="+mj-lt"/>
                <a:cs typeface="Arial"/>
              </a:rPr>
              <a:t> </a:t>
            </a:r>
            <a:r>
              <a:rPr lang="en-US" sz="6000" b="1" dirty="0" err="1">
                <a:latin typeface="+mj-lt"/>
                <a:cs typeface="Arial"/>
              </a:rPr>
              <a:t>Yetter</a:t>
            </a:r>
            <a:r>
              <a:rPr lang="en-US" sz="6000" b="1" dirty="0">
                <a:latin typeface="+mj-lt"/>
                <a:cs typeface="Arial"/>
              </a:rPr>
              <a:t>, MSPAS, PA-C</a:t>
            </a:r>
          </a:p>
          <a:p>
            <a:pPr algn="ctr">
              <a:lnSpc>
                <a:spcPct val="80000"/>
              </a:lnSpc>
            </a:pPr>
            <a:endParaRPr lang="en-US" sz="6000" b="1" dirty="0">
              <a:latin typeface="+mj-lt"/>
              <a:cs typeface="Arial"/>
            </a:endParaRPr>
          </a:p>
          <a:p>
            <a:pPr algn="ctr">
              <a:lnSpc>
                <a:spcPct val="80000"/>
              </a:lnSpc>
            </a:pPr>
            <a:r>
              <a:rPr lang="en-US" sz="6000" b="1" dirty="0">
                <a:latin typeface="+mj-lt"/>
                <a:cs typeface="Arial"/>
              </a:rPr>
              <a:t>Department of Medical Science</a:t>
            </a:r>
          </a:p>
          <a:p>
            <a:endParaRPr lang="en-US" sz="6600" b="1" dirty="0">
              <a:latin typeface="+mj-lt"/>
              <a:cs typeface="Arial"/>
            </a:endParaRPr>
          </a:p>
        </p:txBody>
      </p:sp>
      <p:grpSp>
        <p:nvGrpSpPr>
          <p:cNvPr id="2" name="Group 1"/>
          <p:cNvGrpSpPr/>
          <p:nvPr/>
        </p:nvGrpSpPr>
        <p:grpSpPr>
          <a:xfrm>
            <a:off x="1076858" y="17420455"/>
            <a:ext cx="16916400" cy="14340163"/>
            <a:chOff x="1143000" y="18122083"/>
            <a:chExt cx="16916400" cy="10432864"/>
          </a:xfrm>
        </p:grpSpPr>
        <p:sp>
          <p:nvSpPr>
            <p:cNvPr id="37" name="TextBox 36"/>
            <p:cNvSpPr txBox="1"/>
            <p:nvPr/>
          </p:nvSpPr>
          <p:spPr>
            <a:xfrm>
              <a:off x="1143000" y="19353945"/>
              <a:ext cx="16916400" cy="920100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noAutofit/>
            </a:bodyPr>
            <a:lstStyle/>
            <a:p>
              <a:pPr>
                <a:buSzPct val="100000"/>
                <a:defRPr/>
              </a:pPr>
              <a:r>
                <a:rPr lang="en-US" sz="3600" b="1" kern="0" dirty="0">
                  <a:solidFill>
                    <a:srgbClr val="222222"/>
                  </a:solidFill>
                  <a:ea typeface="Verdana" panose="020B0604030504040204" pitchFamily="34" charset="0"/>
                  <a:cs typeface="Arial"/>
                  <a:sym typeface="Arial"/>
                </a:rPr>
                <a:t>Endotracheal Intubation</a:t>
              </a:r>
              <a:endParaRPr lang="en-US" sz="3600" kern="0" dirty="0">
                <a:solidFill>
                  <a:srgbClr val="222222"/>
                </a:solidFill>
                <a:ea typeface="Verdana" panose="020B0604030504040204" pitchFamily="34" charset="0"/>
                <a:cs typeface="Arial"/>
                <a:sym typeface="Arial"/>
              </a:endParaRP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Involves placing a tube into the trachea via the oropharynx and glottis</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When successful, secures an airway that bypasses any compromise from the upper airway including occlusion and aspiration</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Up to a 10% first time failure rate in the field, compared to less than 1% in hospital settings</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Performed by paramedics with 1-2 years of training</a:t>
              </a:r>
            </a:p>
            <a:p>
              <a:pPr>
                <a:buSzPct val="100000"/>
                <a:defRPr/>
              </a:pPr>
              <a:r>
                <a:rPr lang="en-US" sz="3600" b="1" kern="0" dirty="0">
                  <a:solidFill>
                    <a:srgbClr val="222222"/>
                  </a:solidFill>
                  <a:ea typeface="Verdana" panose="020B0604030504040204" pitchFamily="34" charset="0"/>
                  <a:cs typeface="Arial"/>
                  <a:sym typeface="Arial"/>
                </a:rPr>
                <a:t>Bag Valve Mask Ventilation</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Can be performed by first responders at any level of training</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Requires providers to maintain good mask seal to ensure adequate ventilation</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May be complicated by “dirty” airways and lead to aspiration</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No risk of unrecognized airway failures</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No interruption in compressions</a:t>
              </a:r>
            </a:p>
            <a:p>
              <a:pPr>
                <a:buSzPct val="100000"/>
                <a:defRPr/>
              </a:pPr>
              <a:r>
                <a:rPr lang="en-US" sz="3600" b="1" kern="0" dirty="0">
                  <a:solidFill>
                    <a:srgbClr val="222222"/>
                  </a:solidFill>
                  <a:ea typeface="Verdana" panose="020B0604030504040204" pitchFamily="34" charset="0"/>
                  <a:cs typeface="Arial"/>
                  <a:sym typeface="Arial"/>
                </a:rPr>
                <a:t>Outcome possibilities</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Return of spontaneous circulation (ROSC) or Survival to Admission– The patient regains a sustainable heart rhythm after resuscitation attempt and sustains it until arrival at the hospital</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Neurologically intact survival – Cerebral Performance category (CPC) 1 or 2. The patient returns to a normal or near-normal level of neurological function</a:t>
              </a:r>
            </a:p>
            <a:p>
              <a:pPr marL="571500" indent="-571500">
                <a:buSzPct val="100000"/>
                <a:buFont typeface="Arial" panose="020B0604020202020204" pitchFamily="34" charset="0"/>
                <a:buChar char="•"/>
                <a:defRPr/>
              </a:pPr>
              <a:r>
                <a:rPr lang="en-US" sz="3600" kern="0" dirty="0">
                  <a:solidFill>
                    <a:srgbClr val="222222"/>
                  </a:solidFill>
                  <a:ea typeface="Verdana" panose="020B0604030504040204" pitchFamily="34" charset="0"/>
                  <a:cs typeface="Arial"/>
                  <a:sym typeface="Arial"/>
                </a:rPr>
                <a:t>Survival to discharge or survival at day 28 – Cardiopulmonary survival without differentiation of neurological performance</a:t>
              </a:r>
              <a:endParaRPr lang="en-US" sz="3600" kern="0" dirty="0">
                <a:solidFill>
                  <a:srgbClr val="222222"/>
                </a:solidFill>
                <a:highlight>
                  <a:srgbClr val="FFFFFF"/>
                </a:highlight>
                <a:ea typeface="Verdana" panose="020B0604030504040204" pitchFamily="34" charset="0"/>
                <a:cs typeface="Times New Roman" panose="02020603050405020304" pitchFamily="18" charset="0"/>
                <a:sym typeface="Arial"/>
              </a:endParaRPr>
            </a:p>
            <a:p>
              <a:endParaRPr lang="en-US" sz="1500" dirty="0"/>
            </a:p>
          </p:txBody>
        </p:sp>
        <p:sp>
          <p:nvSpPr>
            <p:cNvPr id="36" name="TextBox 35"/>
            <p:cNvSpPr txBox="1"/>
            <p:nvPr/>
          </p:nvSpPr>
          <p:spPr>
            <a:xfrm>
              <a:off x="1143000" y="18122083"/>
              <a:ext cx="169164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Introduction</a:t>
              </a:r>
            </a:p>
          </p:txBody>
        </p:sp>
      </p:grpSp>
      <p:sp>
        <p:nvSpPr>
          <p:cNvPr id="41" name="TextBox 40"/>
          <p:cNvSpPr txBox="1"/>
          <p:nvPr/>
        </p:nvSpPr>
        <p:spPr>
          <a:xfrm>
            <a:off x="1076858" y="32249711"/>
            <a:ext cx="169164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Methods</a:t>
            </a:r>
          </a:p>
        </p:txBody>
      </p:sp>
      <p:sp>
        <p:nvSpPr>
          <p:cNvPr id="42" name="Rectangle 41"/>
          <p:cNvSpPr/>
          <p:nvPr/>
        </p:nvSpPr>
        <p:spPr>
          <a:xfrm>
            <a:off x="1076858" y="33450040"/>
            <a:ext cx="16916400" cy="2897835"/>
          </a:xfrm>
          <a:prstGeom prst="rect">
            <a:avLst/>
          </a:prstGeom>
        </p:spPr>
        <p:style>
          <a:lnRef idx="1">
            <a:schemeClr val="accent1"/>
          </a:lnRef>
          <a:fillRef idx="2">
            <a:schemeClr val="accent1"/>
          </a:fillRef>
          <a:effectRef idx="1">
            <a:schemeClr val="accent1"/>
          </a:effectRef>
          <a:fontRef idx="minor">
            <a:schemeClr val="dk1"/>
          </a:fontRef>
        </p:style>
        <p:txBody>
          <a:bodyPr wrap="square">
            <a:noAutofit/>
          </a:bodyPr>
          <a:lstStyle/>
          <a:p>
            <a:pPr marR="0" lvl="0">
              <a:lnSpc>
                <a:spcPct val="115000"/>
              </a:lnSpc>
              <a:spcBef>
                <a:spcPts val="0"/>
              </a:spcBef>
              <a:spcAft>
                <a:spcPts val="0"/>
              </a:spcAft>
            </a:pPr>
            <a:r>
              <a:rPr lang="en-US" sz="3600" dirty="0"/>
              <a:t>A literature search was completed through PubMed and the JAMA network on November 2018. Six articles were selected based on their relevance to the research question, study design, outcome measurements, and results. </a:t>
            </a:r>
          </a:p>
          <a:p>
            <a:pPr marL="342900" marR="0" lvl="0" indent="-342900">
              <a:spcBef>
                <a:spcPts val="0"/>
              </a:spcBef>
              <a:spcAft>
                <a:spcPts val="0"/>
              </a:spcAft>
              <a:buFont typeface="Symbol"/>
              <a:buChar char=""/>
            </a:pPr>
            <a:endParaRPr lang="en-US" sz="1050" dirty="0">
              <a:latin typeface="+mj-lt"/>
              <a:ea typeface="Calibri"/>
              <a:cs typeface="Arial" panose="020B0604020202020204" pitchFamily="34" charset="0"/>
            </a:endParaRPr>
          </a:p>
        </p:txBody>
      </p:sp>
      <p:sp>
        <p:nvSpPr>
          <p:cNvPr id="49" name="TextBox 48"/>
          <p:cNvSpPr txBox="1"/>
          <p:nvPr/>
        </p:nvSpPr>
        <p:spPr>
          <a:xfrm>
            <a:off x="37947598" y="9499595"/>
            <a:ext cx="12486742" cy="1304972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endParaRPr lang="en-US" sz="1400" dirty="0"/>
          </a:p>
          <a:p>
            <a:pPr marR="0" lvl="0">
              <a:spcBef>
                <a:spcPts val="0"/>
              </a:spcBef>
              <a:spcAft>
                <a:spcPts val="0"/>
              </a:spcAft>
            </a:pPr>
            <a:r>
              <a:rPr lang="en-US" sz="3600" dirty="0"/>
              <a:t>Four of the six articles favor BVM management for all primary outcomes measured with statistical significance, a fifth favors BVM without statistical significance, and a sixth favors ETI without statistical significance. </a:t>
            </a:r>
          </a:p>
          <a:p>
            <a:pPr lvl="0"/>
            <a:endParaRPr lang="en-US" sz="3600" dirty="0"/>
          </a:p>
          <a:p>
            <a:pPr marL="571500" lvl="0" indent="-571500">
              <a:buFont typeface="Arial"/>
              <a:buChar char="•"/>
            </a:pPr>
            <a:r>
              <a:rPr lang="en-US" sz="3600" dirty="0"/>
              <a:t>Limitations</a:t>
            </a:r>
          </a:p>
          <a:p>
            <a:pPr marL="3131820" lvl="1" indent="-571500">
              <a:buFont typeface="Arial"/>
              <a:buChar char="•"/>
            </a:pPr>
            <a:r>
              <a:rPr lang="en-US" sz="3600" dirty="0"/>
              <a:t>5/6 articles are retrospective cohort studies, only one is a RCT</a:t>
            </a:r>
          </a:p>
          <a:p>
            <a:pPr marL="3131820" lvl="1" indent="-571500">
              <a:buFont typeface="Arial"/>
              <a:buChar char="•"/>
            </a:pPr>
            <a:r>
              <a:rPr lang="en-US" sz="3600" dirty="0"/>
              <a:t>Variability in follow-up lengths and primary outcomes</a:t>
            </a:r>
          </a:p>
          <a:p>
            <a:pPr marL="3131820" lvl="1" indent="-571500">
              <a:buFont typeface="Arial"/>
              <a:buChar char="•"/>
            </a:pPr>
            <a:r>
              <a:rPr lang="en-US" sz="3600" dirty="0"/>
              <a:t>Variability in training and certification level of care providers</a:t>
            </a:r>
          </a:p>
          <a:p>
            <a:pPr marL="3131820" lvl="1" indent="-571500">
              <a:buFont typeface="Arial"/>
              <a:buChar char="•"/>
            </a:pPr>
            <a:r>
              <a:rPr lang="en-US" sz="3600" dirty="0"/>
              <a:t>Several studies focus on a small EMS system, difficult to generalize to the EMS system as a whole</a:t>
            </a:r>
          </a:p>
          <a:p>
            <a:pPr marL="571500" indent="-571500">
              <a:buFont typeface="Arial" panose="020B0604020202020204" pitchFamily="34" charset="0"/>
              <a:buChar char="•"/>
            </a:pPr>
            <a:r>
              <a:rPr lang="en-US" sz="3600" dirty="0"/>
              <a:t>Future Research</a:t>
            </a:r>
          </a:p>
          <a:p>
            <a:pPr marL="3131820" lvl="1" indent="-571500">
              <a:buFont typeface="Arial" panose="020B0604020202020204" pitchFamily="34" charset="0"/>
              <a:buChar char="•"/>
            </a:pPr>
            <a:r>
              <a:rPr lang="en-US" sz="3600" dirty="0"/>
              <a:t>Large RCTs that can better address the research topic</a:t>
            </a:r>
          </a:p>
          <a:p>
            <a:pPr marL="3131820" lvl="1" indent="-571500">
              <a:buFont typeface="Arial" panose="020B0604020202020204" pitchFamily="34" charset="0"/>
              <a:buChar char="•"/>
            </a:pPr>
            <a:r>
              <a:rPr lang="en-US" sz="3600" dirty="0"/>
              <a:t>Ideal level of training to maintain high ETI success</a:t>
            </a:r>
          </a:p>
          <a:p>
            <a:pPr marL="3131820" lvl="1" indent="-571500">
              <a:buFont typeface="Arial" panose="020B0604020202020204" pitchFamily="34" charset="0"/>
              <a:buChar char="•"/>
            </a:pPr>
            <a:r>
              <a:rPr lang="en-US" sz="3600" dirty="0"/>
              <a:t>What clinical factors favor ETI? BVM?</a:t>
            </a:r>
          </a:p>
          <a:p>
            <a:pPr marL="3131820" lvl="1" indent="-571500">
              <a:buFont typeface="Arial" panose="020B0604020202020204" pitchFamily="34" charset="0"/>
              <a:buChar char="•"/>
            </a:pPr>
            <a:r>
              <a:rPr lang="en-US" sz="3600" dirty="0"/>
              <a:t>Do systems with higher ETI success rate have better cardiac arrest outcomes?</a:t>
            </a:r>
          </a:p>
        </p:txBody>
      </p:sp>
      <p:sp>
        <p:nvSpPr>
          <p:cNvPr id="58" name="TextBox 57"/>
          <p:cNvSpPr txBox="1"/>
          <p:nvPr/>
        </p:nvSpPr>
        <p:spPr>
          <a:xfrm>
            <a:off x="37947597" y="8262528"/>
            <a:ext cx="12486743" cy="120032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Discussion </a:t>
            </a:r>
          </a:p>
        </p:txBody>
      </p:sp>
      <p:sp>
        <p:nvSpPr>
          <p:cNvPr id="55" name="Rectangle 54"/>
          <p:cNvSpPr/>
          <p:nvPr/>
        </p:nvSpPr>
        <p:spPr>
          <a:xfrm>
            <a:off x="33299400" y="23545800"/>
            <a:ext cx="16840200" cy="646331"/>
          </a:xfrm>
          <a:prstGeom prst="rect">
            <a:avLst/>
          </a:prstGeom>
        </p:spPr>
        <p:txBody>
          <a:bodyPr wrap="square">
            <a:spAutoFit/>
          </a:bodyPr>
          <a:lstStyle/>
          <a:p>
            <a:pPr lvl="0"/>
            <a:r>
              <a:rPr lang="en-US" sz="3600" dirty="0">
                <a:solidFill>
                  <a:srgbClr val="000000"/>
                </a:solidFill>
              </a:rPr>
              <a:t>.</a:t>
            </a:r>
          </a:p>
        </p:txBody>
      </p:sp>
      <p:pic>
        <p:nvPicPr>
          <p:cNvPr id="27" name="Picture 26" descr="au_logo_4C_castle_f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5992" y="3733383"/>
            <a:ext cx="10287000" cy="4005072"/>
          </a:xfrm>
          <a:prstGeom prst="rect">
            <a:avLst/>
          </a:prstGeom>
        </p:spPr>
      </p:pic>
      <p:graphicFrame>
        <p:nvGraphicFramePr>
          <p:cNvPr id="21" name="Table 20"/>
          <p:cNvGraphicFramePr>
            <a:graphicFrameLocks noGrp="1"/>
          </p:cNvGraphicFramePr>
          <p:nvPr>
            <p:extLst>
              <p:ext uri="{D42A27DB-BD31-4B8C-83A1-F6EECF244321}">
                <p14:modId xmlns:p14="http://schemas.microsoft.com/office/powerpoint/2010/main" val="795009924"/>
              </p:ext>
            </p:extLst>
          </p:nvPr>
        </p:nvGraphicFramePr>
        <p:xfrm>
          <a:off x="18779732" y="24637116"/>
          <a:ext cx="18424931" cy="11710761"/>
        </p:xfrm>
        <a:graphic>
          <a:graphicData uri="http://schemas.openxmlformats.org/drawingml/2006/table">
            <a:tbl>
              <a:tblPr firstRow="1" bandRow="1">
                <a:tableStyleId>{0660B408-B3CF-4A94-85FC-2B1E0A45F4A2}</a:tableStyleId>
              </a:tblPr>
              <a:tblGrid>
                <a:gridCol w="3746963">
                  <a:extLst>
                    <a:ext uri="{9D8B030D-6E8A-4147-A177-3AD203B41FA5}">
                      <a16:colId xmlns:a16="http://schemas.microsoft.com/office/drawing/2014/main" val="20000"/>
                    </a:ext>
                  </a:extLst>
                </a:gridCol>
                <a:gridCol w="3746963">
                  <a:extLst>
                    <a:ext uri="{9D8B030D-6E8A-4147-A177-3AD203B41FA5}">
                      <a16:colId xmlns:a16="http://schemas.microsoft.com/office/drawing/2014/main" val="3013191098"/>
                    </a:ext>
                  </a:extLst>
                </a:gridCol>
                <a:gridCol w="3746964">
                  <a:extLst>
                    <a:ext uri="{9D8B030D-6E8A-4147-A177-3AD203B41FA5}">
                      <a16:colId xmlns:a16="http://schemas.microsoft.com/office/drawing/2014/main" val="2359614707"/>
                    </a:ext>
                  </a:extLst>
                </a:gridCol>
                <a:gridCol w="3746963">
                  <a:extLst>
                    <a:ext uri="{9D8B030D-6E8A-4147-A177-3AD203B41FA5}">
                      <a16:colId xmlns:a16="http://schemas.microsoft.com/office/drawing/2014/main" val="2135944841"/>
                    </a:ext>
                  </a:extLst>
                </a:gridCol>
                <a:gridCol w="3437078">
                  <a:extLst>
                    <a:ext uri="{9D8B030D-6E8A-4147-A177-3AD203B41FA5}">
                      <a16:colId xmlns:a16="http://schemas.microsoft.com/office/drawing/2014/main" val="3532485119"/>
                    </a:ext>
                  </a:extLst>
                </a:gridCol>
              </a:tblGrid>
              <a:tr h="702383">
                <a:tc gridSpan="5">
                  <a:txBody>
                    <a:bodyPr/>
                    <a:lstStyle/>
                    <a:p>
                      <a:pPr algn="ctr">
                        <a:lnSpc>
                          <a:spcPct val="90000"/>
                        </a:lnSpc>
                      </a:pPr>
                      <a:r>
                        <a:rPr lang="en-US" sz="4400" dirty="0"/>
                        <a:t>Comparison of Results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922314">
                <a:tc>
                  <a:txBody>
                    <a:bodyPr/>
                    <a:lstStyle/>
                    <a:p>
                      <a:pPr algn="ctr">
                        <a:lnSpc>
                          <a:spcPct val="90000"/>
                        </a:lnSpc>
                      </a:pPr>
                      <a:r>
                        <a:rPr lang="en-US" sz="4400" dirty="0"/>
                        <a:t>Study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lnSpc>
                          <a:spcPct val="90000"/>
                        </a:lnSpc>
                      </a:pPr>
                      <a:r>
                        <a:rPr lang="en-US" sz="4400" dirty="0"/>
                        <a:t>Survival To discharge</a:t>
                      </a:r>
                    </a:p>
                    <a:p>
                      <a:pPr algn="ctr">
                        <a:lnSpc>
                          <a:spcPct val="90000"/>
                        </a:lnSpc>
                      </a:pPr>
                      <a:r>
                        <a:rPr lang="en-US" sz="4400" dirty="0"/>
                        <a:t>(Global)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lnSpc>
                          <a:spcPct val="90000"/>
                        </a:lnSpc>
                      </a:pPr>
                      <a:r>
                        <a:rPr lang="en-US" sz="4400" dirty="0"/>
                        <a:t>Survival to discharge</a:t>
                      </a:r>
                    </a:p>
                    <a:p>
                      <a:pPr algn="ctr">
                        <a:lnSpc>
                          <a:spcPct val="90000"/>
                        </a:lnSpc>
                      </a:pPr>
                      <a:r>
                        <a:rPr lang="en-US" sz="4400" dirty="0"/>
                        <a:t>(CPC 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lnSpc>
                          <a:spcPct val="90000"/>
                        </a:lnSpc>
                      </a:pPr>
                      <a:r>
                        <a:rPr lang="en-US" sz="4400" dirty="0"/>
                        <a:t>Survival to Admission</a:t>
                      </a:r>
                    </a:p>
                    <a:p>
                      <a:pPr algn="ctr">
                        <a:lnSpc>
                          <a:spcPct val="90000"/>
                        </a:lnSpc>
                      </a:pPr>
                      <a:r>
                        <a:rPr lang="en-US" sz="4400" dirty="0"/>
                        <a:t>(Global)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lnSpc>
                          <a:spcPct val="90000"/>
                        </a:lnSpc>
                      </a:pPr>
                      <a:r>
                        <a:rPr lang="en-US" sz="4400" dirty="0"/>
                        <a:t>Survival at Day 28</a:t>
                      </a:r>
                    </a:p>
                    <a:p>
                      <a:pPr algn="ctr">
                        <a:lnSpc>
                          <a:spcPct val="90000"/>
                        </a:lnSpc>
                      </a:pPr>
                      <a:r>
                        <a:rPr lang="en-US" sz="4400" dirty="0"/>
                        <a:t>(Global)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384652246"/>
                  </a:ext>
                </a:extLst>
              </a:tr>
              <a:tr h="1514344">
                <a:tc>
                  <a:txBody>
                    <a:bodyPr/>
                    <a:lstStyle/>
                    <a:p>
                      <a:r>
                        <a:rPr lang="en-US" sz="2800" dirty="0"/>
                        <a:t>Chiang WC et a (2018)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ETI</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ETI</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ETI</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14344">
                <a:tc>
                  <a:txBody>
                    <a:bodyPr/>
                    <a:lstStyle/>
                    <a:p>
                      <a:r>
                        <a:rPr lang="en-US" sz="2800" dirty="0"/>
                        <a:t>Hanif et al </a:t>
                      </a:r>
                    </a:p>
                    <a:p>
                      <a:r>
                        <a:rPr lang="en-US" sz="2800" dirty="0"/>
                        <a:t>(2010)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4584531"/>
                  </a:ext>
                </a:extLst>
              </a:tr>
              <a:tr h="1514344">
                <a:tc>
                  <a:txBody>
                    <a:bodyPr/>
                    <a:lstStyle/>
                    <a:p>
                      <a:r>
                        <a:rPr lang="en-US" sz="2800" dirty="0"/>
                        <a:t>Hasegawa et al</a:t>
                      </a:r>
                    </a:p>
                    <a:p>
                      <a:r>
                        <a:rPr lang="en-US" sz="2800" dirty="0"/>
                        <a:t>(2013)</a:t>
                      </a:r>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076860"/>
                  </a:ext>
                </a:extLst>
              </a:tr>
              <a:tr h="1514344">
                <a:tc>
                  <a:txBody>
                    <a:bodyPr/>
                    <a:lstStyle/>
                    <a:p>
                      <a:r>
                        <a:rPr lang="en-US" sz="2800" dirty="0" err="1"/>
                        <a:t>Jabre</a:t>
                      </a:r>
                      <a:r>
                        <a:rPr lang="en-US" sz="2800" dirty="0"/>
                        <a:t> et al</a:t>
                      </a:r>
                    </a:p>
                    <a:p>
                      <a:r>
                        <a:rPr lang="en-US" sz="2800" dirty="0"/>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ETI</a:t>
                      </a:r>
                    </a:p>
                    <a:p>
                      <a:pPr algn="ctr"/>
                      <a:r>
                        <a:rPr lang="en-US" sz="2800" dirty="0"/>
                        <a:t>NS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NS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5024861"/>
                  </a:ext>
                </a:extLst>
              </a:tr>
              <a:tr h="1514344">
                <a:tc>
                  <a:txBody>
                    <a:bodyPr/>
                    <a:lstStyle/>
                    <a:p>
                      <a:r>
                        <a:rPr lang="en-US" sz="2800" dirty="0"/>
                        <a:t>McMullan et al</a:t>
                      </a:r>
                    </a:p>
                    <a:p>
                      <a:r>
                        <a:rPr lang="en-US" sz="2800" dirty="0"/>
                        <a:t>(2014)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4417994"/>
                  </a:ext>
                </a:extLst>
              </a:tr>
              <a:tr h="1514344">
                <a:tc>
                  <a:txBody>
                    <a:bodyPr/>
                    <a:lstStyle/>
                    <a:p>
                      <a:r>
                        <a:rPr lang="en-US" sz="2800" dirty="0"/>
                        <a:t>Shin SD et al</a:t>
                      </a:r>
                    </a:p>
                    <a:p>
                      <a:r>
                        <a:rPr lang="en-US" sz="2800" dirty="0"/>
                        <a:t>(2012)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NS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BVM</a:t>
                      </a:r>
                    </a:p>
                    <a:p>
                      <a:pPr algn="ctr"/>
                      <a:r>
                        <a:rPr lang="en-US" sz="2800" dirty="0"/>
                        <a:t>NS</a:t>
                      </a:r>
                    </a:p>
                    <a:p>
                      <a:pPr algn="ctr"/>
                      <a:endParaRPr lang="en-US"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4077500"/>
                  </a:ext>
                </a:extLst>
              </a:tr>
            </a:tbl>
          </a:graphicData>
        </a:graphic>
      </p:graphicFrame>
      <p:sp>
        <p:nvSpPr>
          <p:cNvPr id="45" name="TextBox 44"/>
          <p:cNvSpPr txBox="1"/>
          <p:nvPr/>
        </p:nvSpPr>
        <p:spPr>
          <a:xfrm>
            <a:off x="18743924" y="8271940"/>
            <a:ext cx="18424932"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Results </a:t>
            </a:r>
          </a:p>
        </p:txBody>
      </p:sp>
      <p:sp>
        <p:nvSpPr>
          <p:cNvPr id="19" name="TextBox 18"/>
          <p:cNvSpPr txBox="1"/>
          <p:nvPr/>
        </p:nvSpPr>
        <p:spPr>
          <a:xfrm>
            <a:off x="6958655" y="1188542"/>
            <a:ext cx="37306835" cy="2800767"/>
          </a:xfrm>
          <a:prstGeom prst="rect">
            <a:avLst/>
          </a:prstGeom>
          <a:noFill/>
        </p:spPr>
        <p:txBody>
          <a:bodyPr wrap="square" rtlCol="0">
            <a:spAutoFit/>
          </a:bodyPr>
          <a:lstStyle/>
          <a:p>
            <a:pPr algn="ctr"/>
            <a:r>
              <a:rPr lang="en-US" sz="8800" b="1" dirty="0">
                <a:latin typeface="Arial" panose="020B0604020202020204" pitchFamily="34" charset="0"/>
                <a:cs typeface="Arial" panose="020B0604020202020204" pitchFamily="34" charset="0"/>
              </a:rPr>
              <a:t>Airway Management Techniques and Their Affect on Neurologically Intact Survival in Out of Hospital Cardiac Arrests</a:t>
            </a:r>
          </a:p>
        </p:txBody>
      </p:sp>
      <p:grpSp>
        <p:nvGrpSpPr>
          <p:cNvPr id="4" name="Group 3"/>
          <p:cNvGrpSpPr/>
          <p:nvPr/>
        </p:nvGrpSpPr>
        <p:grpSpPr>
          <a:xfrm>
            <a:off x="37947597" y="23212666"/>
            <a:ext cx="12556169" cy="10715184"/>
            <a:chOff x="33137869" y="25271301"/>
            <a:chExt cx="16916401" cy="9164323"/>
          </a:xfrm>
        </p:grpSpPr>
        <p:sp>
          <p:nvSpPr>
            <p:cNvPr id="38" name="TextBox 37"/>
            <p:cNvSpPr txBox="1"/>
            <p:nvPr/>
          </p:nvSpPr>
          <p:spPr>
            <a:xfrm>
              <a:off x="33137869" y="26393930"/>
              <a:ext cx="16916401" cy="804169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400" dirty="0"/>
            </a:p>
            <a:p>
              <a:r>
                <a:rPr lang="en-US" sz="3600" dirty="0"/>
                <a:t>Despite significant limitations, four of the six articles favor BVM management for all primary outcomes measured with statistical significance, a fifth favors BVM without statistical significance, and a sixth favors ETI with statistical significance. </a:t>
              </a:r>
            </a:p>
            <a:p>
              <a:endParaRPr lang="en-US" sz="3600" dirty="0"/>
            </a:p>
            <a:p>
              <a:r>
                <a:rPr lang="en-US" sz="3600" dirty="0"/>
                <a:t>These results suggest that BVM is an acceptable modality of airway management in out of hospital cardiac arrest, and in appropriate circumstances, may be favored over ETI. Further research should be performed to examine factors that influence intubation success rate, as well as to identify patients that are more likely to benefit from either BVM or ETI management. </a:t>
              </a:r>
            </a:p>
            <a:p>
              <a:endParaRPr lang="en-US" sz="3600" dirty="0"/>
            </a:p>
            <a:p>
              <a:r>
                <a:rPr lang="en-US" sz="3600" dirty="0"/>
                <a:t>Arming paramedics with the proper training, equipment, and knowledge to determine which patients will benefit from ETI is likely to make the biggest difference in out of hospital cardiac arrest survival with high performing neurologic survival.</a:t>
              </a:r>
            </a:p>
            <a:p>
              <a:pPr marL="571500" indent="-571500">
                <a:buFont typeface="Arial"/>
                <a:buChar char="•"/>
              </a:pPr>
              <a:endParaRPr lang="en-US" sz="1500" dirty="0"/>
            </a:p>
          </p:txBody>
        </p:sp>
        <p:sp>
          <p:nvSpPr>
            <p:cNvPr id="39" name="TextBox 38"/>
            <p:cNvSpPr txBox="1"/>
            <p:nvPr/>
          </p:nvSpPr>
          <p:spPr>
            <a:xfrm>
              <a:off x="33137869" y="25271301"/>
              <a:ext cx="16916401" cy="1091208"/>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Conclusion</a:t>
              </a:r>
            </a:p>
          </p:txBody>
        </p:sp>
      </p:grpSp>
      <p:sp>
        <p:nvSpPr>
          <p:cNvPr id="52" name="Rectangle 51"/>
          <p:cNvSpPr/>
          <p:nvPr/>
        </p:nvSpPr>
        <p:spPr>
          <a:xfrm>
            <a:off x="18757961" y="9438374"/>
            <a:ext cx="18410895" cy="1486560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514350" indent="-514350">
              <a:buFont typeface="+mj-lt"/>
              <a:buAutoNum type="arabicPeriod"/>
            </a:pPr>
            <a:r>
              <a:rPr lang="en-US" sz="3200" dirty="0"/>
              <a:t>Chiang W-C, Hsieh M-J, Chu H-L, et al. The Effect of Successful Intubation on Patient Outcomes After Out-of-Hospital Cardiac Arrest in Taipei (2018)</a:t>
            </a:r>
          </a:p>
          <a:p>
            <a:pPr marL="3303270" lvl="1" indent="-742950">
              <a:buFont typeface="Wingdings" panose="05000000000000000000" pitchFamily="2" charset="2"/>
              <a:buChar char="Ø"/>
            </a:pPr>
            <a:r>
              <a:rPr lang="en-US" sz="3200" dirty="0"/>
              <a:t>Retrospective cohort study of cardiac arrest outcomes in Taipei’s EMS system, enrolled 10853 participants. </a:t>
            </a:r>
          </a:p>
          <a:p>
            <a:pPr marL="3303270" lvl="1" indent="-742950">
              <a:buFont typeface="Wingdings" panose="05000000000000000000" pitchFamily="2" charset="2"/>
              <a:buChar char="Ø"/>
            </a:pPr>
            <a:endParaRPr lang="en-US" sz="3200" dirty="0"/>
          </a:p>
          <a:p>
            <a:pPr marL="742950" indent="-742950">
              <a:buFont typeface="+mj-lt"/>
              <a:buAutoNum type="arabicPeriod"/>
            </a:pPr>
            <a:r>
              <a:rPr lang="en-US" sz="3200" dirty="0"/>
              <a:t>Hanif MA, </a:t>
            </a:r>
            <a:r>
              <a:rPr lang="en-US" sz="3200" dirty="0" err="1"/>
              <a:t>Kaji</a:t>
            </a:r>
            <a:r>
              <a:rPr lang="en-US" sz="3200" dirty="0"/>
              <a:t> AH, Niemann JT. Advanced Airway Management Does Not Improve Outcome of Out-of-hospital Cardiac Arrest (2010)</a:t>
            </a:r>
          </a:p>
          <a:p>
            <a:pPr marL="3303270" lvl="1" indent="-742950">
              <a:buFont typeface="Wingdings" panose="05000000000000000000" pitchFamily="2" charset="2"/>
              <a:buChar char="Ø"/>
            </a:pPr>
            <a:r>
              <a:rPr lang="en-US" sz="3200" dirty="0"/>
              <a:t>Retrospective cohort study of cardiac arrest outcomes in a single ER in LA county over 14 years. 1,027 patients were enrolled. </a:t>
            </a:r>
          </a:p>
          <a:p>
            <a:pPr marL="3303270" lvl="1" indent="-742950">
              <a:buFont typeface="+mj-lt"/>
              <a:buAutoNum type="arabicPeriod"/>
            </a:pPr>
            <a:endParaRPr lang="en-US" sz="3200" dirty="0"/>
          </a:p>
          <a:p>
            <a:pPr marL="742950" indent="-742950">
              <a:buFont typeface="+mj-lt"/>
              <a:buAutoNum type="arabicPeriod"/>
            </a:pPr>
            <a:r>
              <a:rPr lang="en-US" sz="3200" dirty="0"/>
              <a:t>Hasegawa K, </a:t>
            </a:r>
            <a:r>
              <a:rPr lang="en-US" sz="3200" dirty="0" err="1"/>
              <a:t>Hiraide</a:t>
            </a:r>
            <a:r>
              <a:rPr lang="en-US" sz="3200" dirty="0"/>
              <a:t> A, Chang Y, Brown DFM. Association of Prehospital Advanced Airway Management With Neurologic Outcome and Survival in Patients With Out-of-Hospital Cardiac Arrest (2013)</a:t>
            </a:r>
          </a:p>
          <a:p>
            <a:pPr marL="3303270" lvl="1" indent="-742950">
              <a:buFont typeface="Wingdings" panose="05000000000000000000" pitchFamily="2" charset="2"/>
              <a:buChar char="Ø"/>
            </a:pPr>
            <a:r>
              <a:rPr lang="en-US" sz="3200" dirty="0"/>
              <a:t>Retrospective nation-wide cohort study conducted in Japan. Enrolled 658,829 patients over a period of 5 years</a:t>
            </a:r>
          </a:p>
          <a:p>
            <a:pPr marL="742950" indent="-742950">
              <a:buFont typeface="+mj-lt"/>
              <a:buAutoNum type="arabicPeriod"/>
            </a:pPr>
            <a:endParaRPr lang="en-US" sz="3200" dirty="0"/>
          </a:p>
          <a:p>
            <a:pPr marL="742950" indent="-742950">
              <a:buFont typeface="+mj-lt"/>
              <a:buAutoNum type="arabicPeriod"/>
            </a:pPr>
            <a:r>
              <a:rPr lang="en-US" sz="3200" dirty="0" err="1"/>
              <a:t>Jabre</a:t>
            </a:r>
            <a:r>
              <a:rPr lang="en-US" sz="3200" dirty="0"/>
              <a:t> P, </a:t>
            </a:r>
            <a:r>
              <a:rPr lang="en-US" sz="3200" dirty="0" err="1"/>
              <a:t>Penaloza</a:t>
            </a:r>
            <a:r>
              <a:rPr lang="en-US" sz="3200" dirty="0"/>
              <a:t> A, Pinero D, et al. Effect of Bag-Mask Ventilation vs Endotracheal Intubation During Cardiopulmonary Resuscitation on Neurological Outcome after Out-of-Hospital Cardiorespiratory Arrest. (2018)</a:t>
            </a:r>
          </a:p>
          <a:p>
            <a:pPr marL="3303270" lvl="1" indent="-742950">
              <a:buFont typeface="Wingdings" panose="05000000000000000000" pitchFamily="2" charset="2"/>
              <a:buChar char="Ø"/>
            </a:pPr>
            <a:r>
              <a:rPr lang="en-US" sz="3200" dirty="0"/>
              <a:t>Randomized Control Trial in France and Belgium, used physicians to intubate prehospitally. Enrolled 2043 patients.</a:t>
            </a:r>
          </a:p>
          <a:p>
            <a:pPr marL="3303270" lvl="1" indent="-742950">
              <a:buFont typeface="+mj-lt"/>
              <a:buAutoNum type="arabicPeriod"/>
            </a:pPr>
            <a:endParaRPr lang="en-US" sz="3200" dirty="0"/>
          </a:p>
          <a:p>
            <a:pPr marL="742950" indent="-742950">
              <a:buFont typeface="+mj-lt"/>
              <a:buAutoNum type="arabicPeriod"/>
            </a:pPr>
            <a:r>
              <a:rPr lang="en-US" sz="3200" dirty="0" err="1"/>
              <a:t>Mcmullan</a:t>
            </a:r>
            <a:r>
              <a:rPr lang="en-US" sz="3200" dirty="0"/>
              <a:t> J, Gerecht R, </a:t>
            </a:r>
            <a:r>
              <a:rPr lang="en-US" sz="3200" dirty="0" err="1"/>
              <a:t>Bonomo</a:t>
            </a:r>
            <a:r>
              <a:rPr lang="en-US" sz="3200" dirty="0"/>
              <a:t> J, et al. Airway management and out-of-hospital cardiac arrest outcome in the CARES registry. (2014)</a:t>
            </a:r>
          </a:p>
          <a:p>
            <a:pPr marL="3303270" lvl="1" indent="-742950">
              <a:buFont typeface="Wingdings" panose="05000000000000000000" pitchFamily="2" charset="2"/>
              <a:buChar char="Ø"/>
            </a:pPr>
            <a:r>
              <a:rPr lang="en-US" sz="3200" dirty="0"/>
              <a:t>Retrospective cohort study utilizing the CARES database in the United States. Enrolled 10,691 patients.</a:t>
            </a:r>
          </a:p>
          <a:p>
            <a:pPr marL="742950" indent="-742950">
              <a:buFont typeface="+mj-lt"/>
              <a:buAutoNum type="arabicPeriod"/>
            </a:pPr>
            <a:endParaRPr lang="en-US" sz="3200" dirty="0"/>
          </a:p>
          <a:p>
            <a:pPr marL="742950" indent="-742950">
              <a:buFont typeface="+mj-lt"/>
              <a:buAutoNum type="arabicPeriod"/>
            </a:pPr>
            <a:r>
              <a:rPr lang="en-US" sz="3200" dirty="0"/>
              <a:t>Shin SD, </a:t>
            </a:r>
            <a:r>
              <a:rPr lang="en-US" sz="3200" dirty="0" err="1"/>
              <a:t>Ahn</a:t>
            </a:r>
            <a:r>
              <a:rPr lang="en-US" sz="3200" dirty="0"/>
              <a:t> KO, Song KJ, Park CB, Lee EJ. Out-of-hospital airway management and cardiac arrest outcomes: A propensity score matched analysis (2014)</a:t>
            </a:r>
          </a:p>
          <a:p>
            <a:pPr marL="3303270" lvl="1" indent="-742950">
              <a:buFont typeface="Wingdings" panose="05000000000000000000" pitchFamily="2" charset="2"/>
              <a:buChar char="Ø"/>
            </a:pPr>
            <a:r>
              <a:rPr lang="en-US" sz="3200" dirty="0"/>
              <a:t>Retrospective cohort study of cardiac arrest outcomes in Korea. All providers were EMT-Is. Enrolled 5278 patients.</a:t>
            </a:r>
          </a:p>
        </p:txBody>
      </p:sp>
      <p:sp>
        <p:nvSpPr>
          <p:cNvPr id="3" name="TextBox 2">
            <a:extLst>
              <a:ext uri="{FF2B5EF4-FFF2-40B4-BE49-F238E27FC236}">
                <a16:creationId xmlns:a16="http://schemas.microsoft.com/office/drawing/2014/main" id="{2B8D0B39-723C-42DD-A518-079CADF72CB2}"/>
              </a:ext>
            </a:extLst>
          </p:cNvPr>
          <p:cNvSpPr txBox="1"/>
          <p:nvPr/>
        </p:nvSpPr>
        <p:spPr>
          <a:xfrm>
            <a:off x="37878171" y="34175953"/>
            <a:ext cx="12556169" cy="2862322"/>
          </a:xfrm>
          <a:prstGeom prst="rect">
            <a:avLst/>
          </a:prstGeom>
          <a:noFill/>
        </p:spPr>
        <p:txBody>
          <a:bodyPr wrap="square" rtlCol="0">
            <a:spAutoFit/>
          </a:bodyPr>
          <a:lstStyle/>
          <a:p>
            <a:r>
              <a:rPr lang="en-US" sz="3600" dirty="0"/>
              <a:t>Table Key: </a:t>
            </a:r>
          </a:p>
          <a:p>
            <a:r>
              <a:rPr lang="en-US" sz="3600" dirty="0"/>
              <a:t>BVM= BVM superiority, ETI = Endotracheal intubation superiority.</a:t>
            </a:r>
          </a:p>
          <a:p>
            <a:r>
              <a:rPr lang="en-US" sz="3600" dirty="0"/>
              <a:t>S = Conclusion reaches statistical significance, NS = Fails to reach statistical significance</a:t>
            </a:r>
          </a:p>
          <a:p>
            <a:endParaRPr lang="en-US" sz="3600" dirty="0"/>
          </a:p>
        </p:txBody>
      </p:sp>
    </p:spTree>
    <p:extLst>
      <p:ext uri="{BB962C8B-B14F-4D97-AF65-F5344CB8AC3E}">
        <p14:creationId xmlns:p14="http://schemas.microsoft.com/office/powerpoint/2010/main" val="192527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13110</TotalTime>
  <Words>1110</Words>
  <Application>Microsoft Office PowerPoint</Application>
  <PresentationFormat>Custom</PresentationFormat>
  <Paragraphs>132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Symbol</vt:lpstr>
      <vt:lpstr>Wingdings</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Monica Giacomucci</dc:creator>
  <cp:keywords/>
  <dc:description/>
  <cp:lastModifiedBy>Molly McCommons</cp:lastModifiedBy>
  <cp:revision>148</cp:revision>
  <dcterms:created xsi:type="dcterms:W3CDTF">2017-04-15T00:49:32Z</dcterms:created>
  <dcterms:modified xsi:type="dcterms:W3CDTF">2020-04-19T18:52:42Z</dcterms:modified>
  <cp:category/>
</cp:coreProperties>
</file>