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3648" r:id="rId1"/>
  </p:sldMasterIdLst>
  <p:sldIdLst>
    <p:sldId id="256" r:id="rId2"/>
    <p:sldId id="257" r:id="rId3"/>
    <p:sldId id="258" r:id="rId4"/>
    <p:sldId id="259" r:id="rId5"/>
  </p:sldIdLst>
  <p:sldSz cx="51206400" cy="38404800"/>
  <p:notesSz cx="9313863"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5026" autoAdjust="0"/>
  </p:normalViewPr>
  <p:slideViewPr>
    <p:cSldViewPr>
      <p:cViewPr>
        <p:scale>
          <a:sx n="10" d="100"/>
          <a:sy n="10" d="100"/>
        </p:scale>
        <p:origin x="1493" y="710"/>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4/18/2020</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35959" y="8115159"/>
            <a:ext cx="15087600" cy="1190917"/>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Abstract</a:t>
            </a:r>
            <a:endParaRPr lang="en-US" sz="6000" b="1" dirty="0">
              <a:latin typeface="+mj-lt"/>
              <a:cs typeface="Arial"/>
            </a:endParaRPr>
          </a:p>
        </p:txBody>
      </p:sp>
      <p:sp>
        <p:nvSpPr>
          <p:cNvPr id="11" name="Rectangle 10"/>
          <p:cNvSpPr/>
          <p:nvPr/>
        </p:nvSpPr>
        <p:spPr>
          <a:xfrm>
            <a:off x="1035960" y="9334359"/>
            <a:ext cx="15087600" cy="67403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600" dirty="0">
                <a:solidFill>
                  <a:schemeClr val="tx1"/>
                </a:solidFill>
                <a:cs typeface="Times New Roman" panose="02020603050405020304" pitchFamily="18" charset="0"/>
              </a:rPr>
              <a:t>Epinephrine administration during cardiac arrest has been the standard of in the United States since the AHA published the first cardiac arrest guidelines in 1974. </a:t>
            </a:r>
          </a:p>
          <a:p>
            <a:endParaRPr lang="en-US" sz="3600" dirty="0">
              <a:solidFill>
                <a:schemeClr val="tx1"/>
              </a:solidFill>
              <a:cs typeface="Times New Roman" panose="02020603050405020304" pitchFamily="18" charset="0"/>
            </a:endParaRPr>
          </a:p>
          <a:p>
            <a:r>
              <a:rPr lang="en-US" sz="3600" dirty="0">
                <a:solidFill>
                  <a:schemeClr val="tx1"/>
                </a:solidFill>
                <a:cs typeface="Times New Roman" panose="02020603050405020304" pitchFamily="18" charset="0"/>
              </a:rPr>
              <a:t>However, epinephrine use became the standard of care with strong medical rational but with limited data on outcomes. </a:t>
            </a:r>
          </a:p>
          <a:p>
            <a:endParaRPr lang="en-US" sz="3600" dirty="0">
              <a:solidFill>
                <a:schemeClr val="tx1"/>
              </a:solidFill>
              <a:cs typeface="Times New Roman" panose="02020603050405020304" pitchFamily="18" charset="0"/>
            </a:endParaRPr>
          </a:p>
          <a:p>
            <a:r>
              <a:rPr lang="en-US" sz="3600" dirty="0">
                <a:solidFill>
                  <a:schemeClr val="tx1"/>
                </a:solidFill>
                <a:cs typeface="Times New Roman" panose="02020603050405020304" pitchFamily="18" charset="0"/>
              </a:rPr>
              <a:t>The intent of this research is to review available literature and determine if  in (P) an adult population in non-traumatic out-of-hospital cardiac arrest (I) treatment with epinephrine administration (C) compared to cardiac care without the administration of epinephrine (O) results in improved survival with good neurologic outcomes.</a:t>
            </a:r>
          </a:p>
          <a:p>
            <a:endParaRPr lang="en-US" sz="3600" dirty="0">
              <a:solidFill>
                <a:schemeClr val="tx1"/>
              </a:solidFill>
              <a:cs typeface="Times New Roman" panose="02020603050405020304" pitchFamily="18" charset="0"/>
            </a:endParaRPr>
          </a:p>
        </p:txBody>
      </p:sp>
      <p:sp>
        <p:nvSpPr>
          <p:cNvPr id="20" name="TextBox 19"/>
          <p:cNvSpPr txBox="1"/>
          <p:nvPr/>
        </p:nvSpPr>
        <p:spPr>
          <a:xfrm>
            <a:off x="11608981" y="3886200"/>
            <a:ext cx="27988438" cy="4579715"/>
          </a:xfrm>
          <a:prstGeom prst="rect">
            <a:avLst/>
          </a:prstGeom>
          <a:noFill/>
        </p:spPr>
        <p:txBody>
          <a:bodyPr wrap="square" rtlCol="0">
            <a:spAutoFit/>
          </a:bodyPr>
          <a:lstStyle/>
          <a:p>
            <a:pPr algn="ctr"/>
            <a:r>
              <a:rPr lang="en-US" sz="9000" b="1" dirty="0">
                <a:latin typeface="+mj-lt"/>
                <a:cs typeface="Arial"/>
              </a:rPr>
              <a:t>Ian Lumsden, MMS (c)</a:t>
            </a:r>
          </a:p>
          <a:p>
            <a:pPr algn="ctr"/>
            <a:endParaRPr lang="en-US" sz="1400" b="1" dirty="0">
              <a:latin typeface="+mj-lt"/>
              <a:cs typeface="Arial"/>
            </a:endParaRPr>
          </a:p>
          <a:p>
            <a:pPr algn="ctr">
              <a:lnSpc>
                <a:spcPct val="80000"/>
              </a:lnSpc>
            </a:pPr>
            <a:r>
              <a:rPr lang="en-US" sz="8000" b="1" dirty="0">
                <a:latin typeface="+mj-lt"/>
                <a:cs typeface="Arial"/>
              </a:rPr>
              <a:t>Faculty Advisor:  Lisa Murphy, PA-C, MSPAS</a:t>
            </a:r>
            <a:endParaRPr lang="en-US" sz="2400" b="1" dirty="0">
              <a:latin typeface="+mj-lt"/>
              <a:cs typeface="Arial"/>
            </a:endParaRPr>
          </a:p>
          <a:p>
            <a:pPr algn="ctr">
              <a:lnSpc>
                <a:spcPct val="80000"/>
              </a:lnSpc>
            </a:pPr>
            <a:r>
              <a:rPr lang="en-US" sz="7200" b="1" dirty="0">
                <a:latin typeface="+mj-lt"/>
                <a:cs typeface="Arial"/>
              </a:rPr>
              <a:t>Department of Medical Science</a:t>
            </a:r>
          </a:p>
          <a:p>
            <a:endParaRPr lang="en-US" sz="6600" b="1" dirty="0">
              <a:latin typeface="+mj-lt"/>
              <a:cs typeface="Arial"/>
            </a:endParaRPr>
          </a:p>
        </p:txBody>
      </p:sp>
      <p:grpSp>
        <p:nvGrpSpPr>
          <p:cNvPr id="2" name="Group 1"/>
          <p:cNvGrpSpPr/>
          <p:nvPr/>
        </p:nvGrpSpPr>
        <p:grpSpPr>
          <a:xfrm>
            <a:off x="995142" y="16939909"/>
            <a:ext cx="15087600" cy="11564629"/>
            <a:chOff x="1103588" y="16955253"/>
            <a:chExt cx="16916400" cy="8333924"/>
          </a:xfrm>
        </p:grpSpPr>
        <p:sp>
          <p:nvSpPr>
            <p:cNvPr id="37" name="TextBox 36"/>
            <p:cNvSpPr txBox="1"/>
            <p:nvPr/>
          </p:nvSpPr>
          <p:spPr>
            <a:xfrm>
              <a:off x="1103588" y="18178087"/>
              <a:ext cx="16916400" cy="711109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t">
              <a:noAutofit/>
            </a:bodyPr>
            <a:lstStyle/>
            <a:p>
              <a:pPr algn="ctr">
                <a:buSzPct val="100000"/>
                <a:defRPr/>
              </a:pPr>
              <a:r>
                <a:rPr lang="en-US" sz="4400" b="1" dirty="0">
                  <a:latin typeface="Arial" panose="020B0604020202020204" pitchFamily="34" charset="0"/>
                  <a:cs typeface="Arial" panose="020B0604020202020204" pitchFamily="34" charset="0"/>
                </a:rPr>
                <a:t>Sudden Cardiac Death</a:t>
              </a:r>
              <a:endParaRPr lang="en-US" sz="4400" kern="0" dirty="0">
                <a:latin typeface="Arial"/>
                <a:cs typeface="Arial"/>
                <a:sym typeface="Arial"/>
              </a:endParaRPr>
            </a:p>
            <a:p>
              <a:pPr>
                <a:spcAft>
                  <a:spcPts val="600"/>
                </a:spcAft>
                <a:buSzPct val="100000"/>
                <a:defRPr/>
              </a:pPr>
              <a:r>
                <a:rPr lang="en-US" sz="3600" b="1" kern="0" dirty="0">
                  <a:latin typeface="Arial"/>
                  <a:cs typeface="Arial"/>
                  <a:sym typeface="Arial"/>
                </a:rPr>
                <a:t>Overview</a:t>
              </a:r>
              <a:endParaRPr lang="en-US" sz="3600" kern="0" dirty="0">
                <a:latin typeface="Arial"/>
                <a:cs typeface="Arial"/>
                <a:sym typeface="Arial"/>
              </a:endParaRPr>
            </a:p>
            <a:p>
              <a:pPr marL="571500" indent="-571500">
                <a:spcAft>
                  <a:spcPts val="600"/>
                </a:spcAft>
                <a:buSzPct val="100000"/>
                <a:buFontTx/>
                <a:buChar char="◊"/>
                <a:defRPr/>
              </a:pPr>
              <a:r>
                <a:rPr lang="en-US" sz="3600" dirty="0">
                  <a:ea typeface="Calibri" panose="020F0502020204030204" pitchFamily="34" charset="0"/>
                  <a:cs typeface="Times New Roman" panose="02020603050405020304" pitchFamily="18" charset="0"/>
                </a:rPr>
                <a:t>The American Heart Association reported that a 2014 estimate found that SCD resulted in 2 million potential life years lost for males and 1.3 million potential life years lost for females. </a:t>
              </a:r>
              <a:endParaRPr lang="en-US" sz="3600" b="1" dirty="0">
                <a:ea typeface="Calibri" panose="020F0502020204030204" pitchFamily="34" charset="0"/>
                <a:cs typeface="Times New Roman" panose="02020603050405020304" pitchFamily="18" charset="0"/>
              </a:endParaRPr>
            </a:p>
            <a:p>
              <a:pPr marL="571500" indent="-571500">
                <a:spcAft>
                  <a:spcPts val="600"/>
                </a:spcAft>
                <a:buSzPct val="100000"/>
                <a:buFontTx/>
                <a:buChar char="◊"/>
                <a:defRPr/>
              </a:pPr>
              <a:r>
                <a:rPr lang="en-US" sz="3600" dirty="0">
                  <a:ea typeface="Calibri" panose="020F0502020204030204" pitchFamily="34" charset="0"/>
                </a:rPr>
                <a:t>Among the American male population, SCD was estimated to attribute to more deaths than any other individual cause.</a:t>
              </a:r>
            </a:p>
            <a:p>
              <a:pPr>
                <a:spcAft>
                  <a:spcPts val="600"/>
                </a:spcAft>
                <a:buSzPct val="100000"/>
                <a:defRPr/>
              </a:pPr>
              <a:r>
                <a:rPr lang="en-US" sz="3600" b="1" kern="0" dirty="0">
                  <a:latin typeface="Arial"/>
                  <a:cs typeface="Arial"/>
                </a:rPr>
                <a:t>Current Treatment</a:t>
              </a:r>
            </a:p>
            <a:p>
              <a:pPr marL="571500" indent="-571500">
                <a:spcAft>
                  <a:spcPts val="600"/>
                </a:spcAft>
                <a:buSzPct val="100000"/>
                <a:buFontTx/>
                <a:buChar char="◊"/>
                <a:defRPr/>
              </a:pPr>
              <a:r>
                <a:rPr lang="en-US" sz="3600" dirty="0">
                  <a:latin typeface="+mj-lt"/>
                </a:rPr>
                <a:t>Epinephrine administration is recommended in cardiac arrest as soon as IV or IO access is obtained and every 3-5 mins afterwards.</a:t>
              </a:r>
            </a:p>
            <a:p>
              <a:pPr>
                <a:spcAft>
                  <a:spcPts val="600"/>
                </a:spcAft>
                <a:buSzPct val="100000"/>
                <a:defRPr/>
              </a:pPr>
              <a:r>
                <a:rPr lang="en-US" sz="3600" b="1" kern="0" dirty="0">
                  <a:latin typeface="Arial"/>
                  <a:cs typeface="Arial"/>
                </a:rPr>
                <a:t>Debate</a:t>
              </a:r>
            </a:p>
            <a:p>
              <a:pPr marL="571500" indent="-571500">
                <a:spcAft>
                  <a:spcPts val="600"/>
                </a:spcAft>
                <a:buSzPct val="100000"/>
                <a:buFontTx/>
                <a:buChar char="◊"/>
                <a:defRPr/>
              </a:pPr>
              <a:r>
                <a:rPr lang="en-US" sz="3600" dirty="0">
                  <a:latin typeface="+mj-lt"/>
                </a:rPr>
                <a:t>Animal models showed epinephrine administration was associated with greater brain ischemia and increased severity of post-resuscitation myocardial dysfunction</a:t>
              </a:r>
            </a:p>
            <a:p>
              <a:pPr marL="571500" indent="-571500">
                <a:spcAft>
                  <a:spcPts val="600"/>
                </a:spcAft>
                <a:buSzPct val="100000"/>
                <a:buFontTx/>
                <a:buChar char="◊"/>
                <a:defRPr/>
              </a:pPr>
              <a:r>
                <a:rPr lang="en-US" sz="3600" dirty="0">
                  <a:latin typeface="+mj-lt"/>
                  <a:ea typeface="Calibri" panose="020F0502020204030204" pitchFamily="34" charset="0"/>
                </a:rPr>
                <a:t>These findings suggest that epinephrine may increase ROSC but worsen post-resuscitation outcomes. </a:t>
              </a:r>
              <a:endParaRPr lang="en-US" sz="3600" dirty="0">
                <a:latin typeface="+mj-lt"/>
              </a:endParaRPr>
            </a:p>
          </p:txBody>
        </p:sp>
        <p:sp>
          <p:nvSpPr>
            <p:cNvPr id="36" name="TextBox 35"/>
            <p:cNvSpPr txBox="1"/>
            <p:nvPr/>
          </p:nvSpPr>
          <p:spPr>
            <a:xfrm>
              <a:off x="1103588" y="16955253"/>
              <a:ext cx="16916400"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Introduction</a:t>
              </a:r>
            </a:p>
          </p:txBody>
        </p:sp>
      </p:grpSp>
      <p:sp>
        <p:nvSpPr>
          <p:cNvPr id="41" name="TextBox 40"/>
          <p:cNvSpPr txBox="1"/>
          <p:nvPr/>
        </p:nvSpPr>
        <p:spPr>
          <a:xfrm>
            <a:off x="996082" y="29369781"/>
            <a:ext cx="15136177"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Methods</a:t>
            </a:r>
          </a:p>
        </p:txBody>
      </p:sp>
      <p:sp>
        <p:nvSpPr>
          <p:cNvPr id="49" name="TextBox 48"/>
          <p:cNvSpPr txBox="1"/>
          <p:nvPr/>
        </p:nvSpPr>
        <p:spPr>
          <a:xfrm>
            <a:off x="36804601" y="9258162"/>
            <a:ext cx="13258800" cy="136037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endParaRPr lang="en-US" sz="1400" dirty="0"/>
          </a:p>
          <a:p>
            <a:pPr lvl="0"/>
            <a:r>
              <a:rPr lang="en-US" sz="3600" dirty="0"/>
              <a:t>3 of the selected studies show statistically significant worsening of neurologic outcomes. However, none of the RCT’s or the prospective before and after cohort study supported worsened neurologic outcomes. None of the studies supported improved neurologic outcomes with epinephrine. </a:t>
            </a:r>
          </a:p>
          <a:p>
            <a:pPr lvl="0"/>
            <a:endParaRPr lang="en-US" sz="3600" dirty="0"/>
          </a:p>
          <a:p>
            <a:pPr lvl="0"/>
            <a:r>
              <a:rPr lang="en-US" sz="3600" dirty="0"/>
              <a:t>Statistically significant increases in survival to discharge were found in 2 studies. However, 1 study found a significant decrease in survival to discharge.</a:t>
            </a:r>
          </a:p>
          <a:p>
            <a:pPr lvl="0"/>
            <a:endParaRPr lang="en-US" sz="3600" dirty="0"/>
          </a:p>
          <a:p>
            <a:pPr lvl="0"/>
            <a:r>
              <a:rPr lang="en-US" sz="3600" dirty="0"/>
              <a:t>Subgroup analysis showed the best outcomes with earlier epinephrine administration. 2 studies had significant findings with improved survival in patients with initially non-shockable rhythms, and one study showed a significant decrease in survival with non-shockable rhythms.</a:t>
            </a:r>
          </a:p>
          <a:p>
            <a:pPr lvl="0"/>
            <a:endParaRPr lang="en-US" sz="3600" dirty="0"/>
          </a:p>
          <a:p>
            <a:pPr lvl="0"/>
            <a:r>
              <a:rPr lang="en-US" sz="3600" dirty="0"/>
              <a:t>Research was limited by a lack of Randomized Controlled Trials. Ethical and logistical concerns results in few RCT’s conducted in this field.</a:t>
            </a:r>
          </a:p>
          <a:p>
            <a:pPr lvl="0"/>
            <a:r>
              <a:rPr lang="en-US" sz="3600" dirty="0"/>
              <a:t>In a few studies, the small n in survivor groups caused data regarding survival and neurologic outcomes to fail to reach significance. </a:t>
            </a:r>
          </a:p>
          <a:p>
            <a:pPr lvl="0"/>
            <a:endParaRPr lang="en-US" sz="3600" dirty="0"/>
          </a:p>
          <a:p>
            <a:pPr lvl="0"/>
            <a:r>
              <a:rPr lang="en-US" sz="3600" dirty="0"/>
              <a:t>Varying study designs conducted in countries with differing populations and Emergency Services makes direct comparisons of results and synthesis of data problematic.</a:t>
            </a:r>
          </a:p>
        </p:txBody>
      </p:sp>
      <p:sp>
        <p:nvSpPr>
          <p:cNvPr id="58" name="TextBox 57"/>
          <p:cNvSpPr txBox="1"/>
          <p:nvPr/>
        </p:nvSpPr>
        <p:spPr>
          <a:xfrm>
            <a:off x="36804601" y="8115159"/>
            <a:ext cx="13258800"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Discussion </a:t>
            </a:r>
          </a:p>
        </p:txBody>
      </p:sp>
      <p:pic>
        <p:nvPicPr>
          <p:cNvPr id="27" name="Picture 26" descr="au_logo_4C_castle_f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093477"/>
            <a:ext cx="10287000" cy="4005072"/>
          </a:xfrm>
          <a:prstGeom prst="rect">
            <a:avLst/>
          </a:prstGeom>
        </p:spPr>
      </p:pic>
      <p:sp>
        <p:nvSpPr>
          <p:cNvPr id="23" name="TextBox 22"/>
          <p:cNvSpPr txBox="1"/>
          <p:nvPr/>
        </p:nvSpPr>
        <p:spPr>
          <a:xfrm>
            <a:off x="16487273" y="22140144"/>
            <a:ext cx="19887397" cy="5909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90000"/>
              </a:lnSpc>
            </a:pPr>
            <a:r>
              <a:rPr lang="en-US" sz="3600" dirty="0"/>
              <a:t>Table 1. Summary of results</a:t>
            </a:r>
          </a:p>
        </p:txBody>
      </p:sp>
      <p:sp>
        <p:nvSpPr>
          <p:cNvPr id="45" name="TextBox 44"/>
          <p:cNvSpPr txBox="1"/>
          <p:nvPr/>
        </p:nvSpPr>
        <p:spPr>
          <a:xfrm>
            <a:off x="16451820" y="8115159"/>
            <a:ext cx="19922850"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Results </a:t>
            </a:r>
          </a:p>
        </p:txBody>
      </p:sp>
      <p:sp>
        <p:nvSpPr>
          <p:cNvPr id="86" name="TextBox 85"/>
          <p:cNvSpPr txBox="1"/>
          <p:nvPr/>
        </p:nvSpPr>
        <p:spPr>
          <a:xfrm>
            <a:off x="16487273" y="32621438"/>
            <a:ext cx="19895856" cy="1200329"/>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t>1. An overall negative effect of EPI vs non-EPI was seen, however the best outcomes in the EPI group were found when administered ≤ 9 min.</a:t>
            </a:r>
          </a:p>
          <a:p>
            <a:r>
              <a:rPr lang="en-US" sz="1800" dirty="0"/>
              <a:t>2. This study compares low dose and standard dose EPI.</a:t>
            </a:r>
          </a:p>
          <a:p>
            <a:r>
              <a:rPr lang="en-US" sz="1800" dirty="0"/>
              <a:t>3. Authors published article in July 2019 with subgroup analysis based on rhythm, improved survival in non-shockable subgroup</a:t>
            </a:r>
          </a:p>
          <a:p>
            <a:r>
              <a:rPr lang="en-US" sz="1800" dirty="0"/>
              <a:t>4. Limited analysis was done between the EPI and non-EPI groups; however, differences of statistical significance were noted.</a:t>
            </a:r>
          </a:p>
        </p:txBody>
      </p:sp>
      <p:sp>
        <p:nvSpPr>
          <p:cNvPr id="19" name="TextBox 18"/>
          <p:cNvSpPr txBox="1"/>
          <p:nvPr/>
        </p:nvSpPr>
        <p:spPr>
          <a:xfrm>
            <a:off x="6002199" y="839212"/>
            <a:ext cx="39202002" cy="3046988"/>
          </a:xfrm>
          <a:prstGeom prst="rect">
            <a:avLst/>
          </a:prstGeom>
          <a:noFill/>
        </p:spPr>
        <p:txBody>
          <a:bodyPr wrap="square" rtlCol="0">
            <a:spAutoFit/>
          </a:bodyPr>
          <a:lstStyle/>
          <a:p>
            <a:pPr algn="ctr"/>
            <a:r>
              <a:rPr lang="en-US" sz="9600" b="1" dirty="0">
                <a:latin typeface="Arial" panose="020B0604020202020204" pitchFamily="34" charset="0"/>
                <a:cs typeface="Arial" panose="020B0604020202020204" pitchFamily="34" charset="0"/>
              </a:rPr>
              <a:t>Effect of Epinephrine on outcomes in Out-of-Hospital </a:t>
            </a:r>
          </a:p>
          <a:p>
            <a:pPr algn="ctr"/>
            <a:r>
              <a:rPr lang="en-US" sz="9600" b="1" dirty="0">
                <a:latin typeface="Arial" panose="020B0604020202020204" pitchFamily="34" charset="0"/>
                <a:cs typeface="Arial" panose="020B0604020202020204" pitchFamily="34" charset="0"/>
              </a:rPr>
              <a:t>Cardiac Arrest</a:t>
            </a:r>
            <a:endParaRPr lang="en-US" sz="10500" b="1" dirty="0">
              <a:latin typeface="Arial" panose="020B0604020202020204" pitchFamily="34" charset="0"/>
              <a:cs typeface="Arial" panose="020B0604020202020204" pitchFamily="34" charset="0"/>
            </a:endParaRPr>
          </a:p>
        </p:txBody>
      </p:sp>
      <p:grpSp>
        <p:nvGrpSpPr>
          <p:cNvPr id="4" name="Group 3"/>
          <p:cNvGrpSpPr/>
          <p:nvPr/>
        </p:nvGrpSpPr>
        <p:grpSpPr>
          <a:xfrm>
            <a:off x="36863962" y="23358667"/>
            <a:ext cx="13258801" cy="13663881"/>
            <a:chOff x="33081164" y="24712011"/>
            <a:chExt cx="16916400" cy="13663881"/>
          </a:xfrm>
        </p:grpSpPr>
        <p:sp>
          <p:nvSpPr>
            <p:cNvPr id="38" name="TextBox 37"/>
            <p:cNvSpPr txBox="1"/>
            <p:nvPr/>
          </p:nvSpPr>
          <p:spPr>
            <a:xfrm>
              <a:off x="33081165" y="25803219"/>
              <a:ext cx="16916399" cy="1257267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sz="3600" dirty="0"/>
            </a:p>
            <a:p>
              <a:r>
                <a:rPr lang="en-US" sz="4000" dirty="0"/>
                <a:t>The data fails to show an overall increased survival to discharge with epinephrine administration, but does show a trend towards increased survival. Data fails to show improved neurologic outcomes with epinephrine administration, with a slight trend toward worsened outcomes. Worse outcomes with increasing dose of epinephrine may not be a drug effect, but may be a marker of prolonged resuscitation efforts. However, a trend was noted in subgroups with earlier administration being associated with improved outcomes. </a:t>
              </a:r>
            </a:p>
            <a:p>
              <a:endParaRPr lang="en-US" sz="4000" dirty="0"/>
            </a:p>
            <a:p>
              <a:r>
                <a:rPr lang="en-US" sz="4000" dirty="0"/>
                <a:t>Studies did show a consistent increase in ROSC with epinephrine administration. Increases in ROSC were balanced by an increase in deaths after arrival at hospitals. </a:t>
              </a:r>
            </a:p>
            <a:p>
              <a:endParaRPr lang="en-US" sz="4000" dirty="0"/>
            </a:p>
            <a:p>
              <a:r>
                <a:rPr lang="en-US" sz="4000" dirty="0"/>
                <a:t>Further studies investigating the optimal timing and dosage of epinephrine are warranted. In light of the potential benefits of earlier administration, an intriguing area of research could be intramuscular epinephrine “auto-injectors” made available with AED’s or to BLS responders.</a:t>
              </a:r>
            </a:p>
            <a:p>
              <a:pPr marL="571500" indent="-571500">
                <a:buFont typeface="Arial"/>
                <a:buChar char="•"/>
              </a:pPr>
              <a:endParaRPr lang="en-US" sz="1500" dirty="0"/>
            </a:p>
          </p:txBody>
        </p:sp>
        <p:sp>
          <p:nvSpPr>
            <p:cNvPr id="39" name="TextBox 38"/>
            <p:cNvSpPr txBox="1"/>
            <p:nvPr/>
          </p:nvSpPr>
          <p:spPr>
            <a:xfrm>
              <a:off x="33081164" y="24712011"/>
              <a:ext cx="16916399" cy="1091208"/>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Conclusion</a:t>
              </a:r>
            </a:p>
          </p:txBody>
        </p:sp>
      </p:grpSp>
      <p:sp>
        <p:nvSpPr>
          <p:cNvPr id="52" name="Rectangle 51"/>
          <p:cNvSpPr/>
          <p:nvPr/>
        </p:nvSpPr>
        <p:spPr>
          <a:xfrm>
            <a:off x="16451820" y="9349991"/>
            <a:ext cx="19922850" cy="1228028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1600" dirty="0"/>
          </a:p>
          <a:p>
            <a:r>
              <a:rPr lang="en-US" sz="3600" dirty="0">
                <a:solidFill>
                  <a:schemeClr val="tx1"/>
                </a:solidFill>
              </a:rPr>
              <a:t>3 Randomized Controlled Trials were selected: </a:t>
            </a:r>
            <a:r>
              <a:rPr lang="en-US" sz="3600" b="1" dirty="0">
                <a:solidFill>
                  <a:schemeClr val="tx1"/>
                </a:solidFill>
              </a:rPr>
              <a:t>Jacobs et al</a:t>
            </a:r>
            <a:r>
              <a:rPr lang="en-US" sz="3600" dirty="0">
                <a:solidFill>
                  <a:schemeClr val="tx1"/>
                </a:solidFill>
              </a:rPr>
              <a:t>., </a:t>
            </a:r>
            <a:r>
              <a:rPr lang="en-US" sz="3600" b="1" dirty="0" err="1"/>
              <a:t>Olasveengen</a:t>
            </a:r>
            <a:r>
              <a:rPr lang="en-US" sz="3600" b="1" dirty="0"/>
              <a:t> et al.,</a:t>
            </a:r>
            <a:r>
              <a:rPr lang="en-US" sz="3600" dirty="0"/>
              <a:t> and </a:t>
            </a:r>
            <a:r>
              <a:rPr lang="en-US" sz="3600" b="1" dirty="0"/>
              <a:t>Perkins et al</a:t>
            </a:r>
            <a:r>
              <a:rPr lang="en-US" sz="3600" dirty="0"/>
              <a:t>.</a:t>
            </a:r>
          </a:p>
          <a:p>
            <a:pPr marL="2286000" lvl="1" indent="-457200">
              <a:buFont typeface="Calibri" panose="020F0502020204030204" pitchFamily="34" charset="0"/>
              <a:buChar char="◊"/>
            </a:pPr>
            <a:r>
              <a:rPr lang="en-US" sz="3600" b="1" dirty="0">
                <a:solidFill>
                  <a:schemeClr val="tx1"/>
                </a:solidFill>
              </a:rPr>
              <a:t>Perkins et al.</a:t>
            </a:r>
            <a:r>
              <a:rPr lang="en-US" sz="3600" dirty="0">
                <a:solidFill>
                  <a:schemeClr val="tx1"/>
                </a:solidFill>
              </a:rPr>
              <a:t>, was a double-blind study conducted in the United Kingdom, was the largest RCT and provided the strongest level of evidence.</a:t>
            </a:r>
          </a:p>
          <a:p>
            <a:pPr marL="2286000" lvl="1" indent="-457200">
              <a:buFont typeface="Calibri" panose="020F0502020204030204" pitchFamily="34" charset="0"/>
              <a:buChar char="◊"/>
            </a:pPr>
            <a:r>
              <a:rPr lang="en-US" sz="3600" b="1" dirty="0">
                <a:solidFill>
                  <a:schemeClr val="tx1"/>
                </a:solidFill>
              </a:rPr>
              <a:t>Jacobs et al.</a:t>
            </a:r>
            <a:r>
              <a:rPr lang="en-US" sz="3600" dirty="0">
                <a:solidFill>
                  <a:schemeClr val="tx1"/>
                </a:solidFill>
              </a:rPr>
              <a:t>, was </a:t>
            </a:r>
            <a:r>
              <a:rPr lang="en-US" sz="3600">
                <a:solidFill>
                  <a:schemeClr val="tx1"/>
                </a:solidFill>
              </a:rPr>
              <a:t>a double-blind </a:t>
            </a:r>
            <a:r>
              <a:rPr lang="en-US" sz="3600" dirty="0">
                <a:solidFill>
                  <a:schemeClr val="tx1"/>
                </a:solidFill>
              </a:rPr>
              <a:t>study conducted in Australia and compared ALS care without cardiac medications to only epinephrine administration and suffered from site drop-out.</a:t>
            </a:r>
          </a:p>
          <a:p>
            <a:pPr marL="2286000" lvl="1" indent="-457200">
              <a:spcAft>
                <a:spcPts val="1200"/>
              </a:spcAft>
              <a:buFont typeface="Calibri" panose="020F0502020204030204" pitchFamily="34" charset="0"/>
              <a:buChar char="◊"/>
            </a:pPr>
            <a:r>
              <a:rPr lang="en-US" sz="3600" b="1" dirty="0" err="1">
                <a:solidFill>
                  <a:schemeClr val="tx1"/>
                </a:solidFill>
              </a:rPr>
              <a:t>Olasveengen</a:t>
            </a:r>
            <a:r>
              <a:rPr lang="en-US" sz="3600" b="1" dirty="0">
                <a:solidFill>
                  <a:schemeClr val="tx1"/>
                </a:solidFill>
              </a:rPr>
              <a:t> et al</a:t>
            </a:r>
            <a:r>
              <a:rPr lang="en-US" sz="3600" dirty="0">
                <a:solidFill>
                  <a:schemeClr val="tx1"/>
                </a:solidFill>
              </a:rPr>
              <a:t>., was a single blind study conducted in Oslo, Norway that compared no IV access to IV access with epinephrine administration during initial resuscitation attempts.</a:t>
            </a:r>
            <a:endParaRPr lang="en-US" sz="3600" b="1" dirty="0">
              <a:solidFill>
                <a:schemeClr val="tx1"/>
              </a:solidFill>
            </a:endParaRPr>
          </a:p>
          <a:p>
            <a:r>
              <a:rPr lang="en-US" sz="3600" dirty="0"/>
              <a:t>4 Retrospective Cohort Studies were selected: </a:t>
            </a:r>
            <a:r>
              <a:rPr lang="en-US" sz="3600" b="1" dirty="0"/>
              <a:t>Dumas et al.</a:t>
            </a:r>
            <a:r>
              <a:rPr lang="en-US" sz="3600" dirty="0"/>
              <a:t>,</a:t>
            </a:r>
            <a:r>
              <a:rPr lang="en-US" sz="3600" b="1" dirty="0"/>
              <a:t> </a:t>
            </a:r>
            <a:r>
              <a:rPr lang="en-US" sz="3600" b="1" dirty="0" err="1"/>
              <a:t>Ewy</a:t>
            </a:r>
            <a:r>
              <a:rPr lang="en-US" sz="3600" b="1" dirty="0"/>
              <a:t> et al</a:t>
            </a:r>
            <a:r>
              <a:rPr lang="en-US" sz="3600" dirty="0"/>
              <a:t>,</a:t>
            </a:r>
            <a:r>
              <a:rPr lang="en-US" sz="3600" b="1" dirty="0"/>
              <a:t> Fukuda et al.</a:t>
            </a:r>
            <a:r>
              <a:rPr lang="en-US" sz="3600" dirty="0"/>
              <a:t>, and</a:t>
            </a:r>
            <a:r>
              <a:rPr lang="en-US" sz="3600" b="1" dirty="0"/>
              <a:t> Tanaka et al.</a:t>
            </a:r>
          </a:p>
          <a:p>
            <a:pPr marL="2286000" lvl="1" indent="-571500">
              <a:buFont typeface="Calibri" panose="020F0502020204030204" pitchFamily="34" charset="0"/>
              <a:buChar char="◊"/>
            </a:pPr>
            <a:r>
              <a:rPr lang="en-US" sz="3600" b="1" dirty="0">
                <a:solidFill>
                  <a:schemeClr val="tx1"/>
                </a:solidFill>
              </a:rPr>
              <a:t>Dumas et al</a:t>
            </a:r>
            <a:r>
              <a:rPr lang="en-US" sz="3600" dirty="0">
                <a:solidFill>
                  <a:schemeClr val="tx1"/>
                </a:solidFill>
              </a:rPr>
              <a:t>., was a singe site cohort study that investigated neurologic outcomes in patients who arrived at a Parisian cardiac-arrest receiving hospital with ROSC</a:t>
            </a:r>
          </a:p>
          <a:p>
            <a:pPr marL="2286000" lvl="1" indent="-571500">
              <a:buFont typeface="Calibri" panose="020F0502020204030204" pitchFamily="34" charset="0"/>
              <a:buChar char="◊"/>
            </a:pPr>
            <a:r>
              <a:rPr lang="en-US" sz="3600" b="1" dirty="0" err="1">
                <a:solidFill>
                  <a:schemeClr val="tx1"/>
                </a:solidFill>
              </a:rPr>
              <a:t>Ewy</a:t>
            </a:r>
            <a:r>
              <a:rPr lang="en-US" sz="3600" b="1" dirty="0">
                <a:solidFill>
                  <a:schemeClr val="tx1"/>
                </a:solidFill>
              </a:rPr>
              <a:t> et al</a:t>
            </a:r>
            <a:r>
              <a:rPr lang="en-US" sz="3600" dirty="0">
                <a:solidFill>
                  <a:schemeClr val="tx1"/>
                </a:solidFill>
              </a:rPr>
              <a:t>., used the SHARE registry in Arizona to investigate the timing of epinephrine on survival and neurologic outcomes in witnessed cardiac arrests.</a:t>
            </a:r>
          </a:p>
          <a:p>
            <a:pPr marL="2286000" lvl="1" indent="-571500">
              <a:buFont typeface="Calibri" panose="020F0502020204030204" pitchFamily="34" charset="0"/>
              <a:buChar char="◊"/>
            </a:pPr>
            <a:r>
              <a:rPr lang="en-US" sz="3600" b="1" dirty="0">
                <a:solidFill>
                  <a:schemeClr val="tx1"/>
                </a:solidFill>
              </a:rPr>
              <a:t>Fukuda et al.</a:t>
            </a:r>
            <a:r>
              <a:rPr lang="en-US" sz="3600" dirty="0">
                <a:solidFill>
                  <a:schemeClr val="tx1"/>
                </a:solidFill>
              </a:rPr>
              <a:t>,</a:t>
            </a:r>
            <a:r>
              <a:rPr lang="en-US" sz="3600" b="1" dirty="0">
                <a:solidFill>
                  <a:schemeClr val="tx1"/>
                </a:solidFill>
              </a:rPr>
              <a:t> </a:t>
            </a:r>
            <a:r>
              <a:rPr lang="en-US" sz="3600" dirty="0">
                <a:solidFill>
                  <a:schemeClr val="tx1"/>
                </a:solidFill>
              </a:rPr>
              <a:t> used a Japanese national registry of all cardiac arrests to compare outcomes when  epinephrine was given vs. patients who did not receive epinephrine. </a:t>
            </a:r>
            <a:endParaRPr lang="en-US" sz="3600" b="1" dirty="0">
              <a:solidFill>
                <a:schemeClr val="tx1"/>
              </a:solidFill>
            </a:endParaRPr>
          </a:p>
          <a:p>
            <a:pPr marL="2286000" lvl="1" indent="-571500">
              <a:spcAft>
                <a:spcPts val="1200"/>
              </a:spcAft>
              <a:buFont typeface="Calibri" panose="020F0502020204030204" pitchFamily="34" charset="0"/>
              <a:buChar char="◊"/>
            </a:pPr>
            <a:r>
              <a:rPr lang="en-US" sz="3600" b="1" dirty="0">
                <a:solidFill>
                  <a:schemeClr val="tx1"/>
                </a:solidFill>
              </a:rPr>
              <a:t>Tanaka et al.</a:t>
            </a:r>
            <a:r>
              <a:rPr lang="en-US" sz="3600" dirty="0">
                <a:solidFill>
                  <a:schemeClr val="tx1"/>
                </a:solidFill>
              </a:rPr>
              <a:t>, used a Japanese national registry of all cardiac arrests and included only witnessed arrests,  to compare neurologic outcomes in both EPI vs non-EPI patients, and investigate neurologic outcomes based on timing of epinephrine administration.</a:t>
            </a:r>
          </a:p>
          <a:p>
            <a:r>
              <a:rPr lang="en-US" sz="3600" dirty="0"/>
              <a:t>1 Prospective Cohort study was selected: </a:t>
            </a:r>
            <a:r>
              <a:rPr lang="en-US" sz="3600" b="1" dirty="0"/>
              <a:t>Fisk et al</a:t>
            </a:r>
            <a:r>
              <a:rPr lang="en-US" sz="3600" dirty="0"/>
              <a:t>.</a:t>
            </a:r>
          </a:p>
          <a:p>
            <a:pPr marL="2286000" lvl="1" indent="-571500">
              <a:buFont typeface="Calibri" panose="020F0502020204030204" pitchFamily="34" charset="0"/>
              <a:buChar char="◊"/>
            </a:pPr>
            <a:r>
              <a:rPr lang="en-US" sz="3600" b="1" dirty="0"/>
              <a:t>Fisk et al</a:t>
            </a:r>
            <a:r>
              <a:rPr lang="en-US" sz="3600" dirty="0"/>
              <a:t>., conducted a prospective study that compared outcomes of cardiac arrest patients in Seattle, Washington after a protocol change reduced epinephrine dosage from 1 mg to 0.5 mgs</a:t>
            </a:r>
            <a:r>
              <a:rPr lang="en-US" sz="3200" dirty="0"/>
              <a:t>.</a:t>
            </a:r>
            <a:endParaRPr lang="en-US" sz="3200" dirty="0">
              <a:latin typeface="+mj-lt"/>
              <a:cs typeface="Arial" panose="020B0604020202020204" pitchFamily="34" charset="0"/>
            </a:endParaRPr>
          </a:p>
        </p:txBody>
      </p:sp>
      <p:sp>
        <p:nvSpPr>
          <p:cNvPr id="29" name="Rectangle 28">
            <a:extLst>
              <a:ext uri="{FF2B5EF4-FFF2-40B4-BE49-F238E27FC236}">
                <a16:creationId xmlns:a16="http://schemas.microsoft.com/office/drawing/2014/main" id="{A7D49F23-4CC9-43D8-888A-BCEA0F941BA1}"/>
              </a:ext>
            </a:extLst>
          </p:cNvPr>
          <p:cNvSpPr/>
          <p:nvPr/>
        </p:nvSpPr>
        <p:spPr>
          <a:xfrm>
            <a:off x="995142" y="30577188"/>
            <a:ext cx="15136177" cy="6357727"/>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R="0" lvl="0">
              <a:lnSpc>
                <a:spcPct val="115000"/>
              </a:lnSpc>
              <a:spcBef>
                <a:spcPts val="0"/>
              </a:spcBef>
              <a:spcAft>
                <a:spcPts val="0"/>
              </a:spcAft>
            </a:pPr>
            <a:endParaRPr lang="en-US" sz="3600" dirty="0">
              <a:ea typeface="Calibri"/>
              <a:cs typeface="Times New Roman" panose="02020603050405020304" pitchFamily="18" charset="0"/>
            </a:endParaRPr>
          </a:p>
          <a:p>
            <a:pPr marR="0" lvl="0">
              <a:spcBef>
                <a:spcPts val="0"/>
              </a:spcBef>
              <a:spcAft>
                <a:spcPts val="0"/>
              </a:spcAft>
            </a:pPr>
            <a:r>
              <a:rPr lang="en-US" sz="3600" dirty="0">
                <a:cs typeface="Times New Roman" panose="02020603050405020304" pitchFamily="18" charset="0"/>
              </a:rPr>
              <a:t>Literature search was preformed in November 2018 using the following:</a:t>
            </a:r>
          </a:p>
          <a:p>
            <a:pPr marL="3131820" lvl="1" indent="-571500">
              <a:buFont typeface="Wingdings" panose="05000000000000000000" pitchFamily="2" charset="2"/>
              <a:buChar char="v"/>
            </a:pPr>
            <a:r>
              <a:rPr lang="en-US" sz="3600" dirty="0">
                <a:cs typeface="Times New Roman" panose="02020603050405020304" pitchFamily="18" charset="0"/>
              </a:rPr>
              <a:t>PubMed</a:t>
            </a:r>
          </a:p>
          <a:p>
            <a:pPr marL="3131820" lvl="1" indent="-571500">
              <a:buFont typeface="Wingdings" panose="05000000000000000000" pitchFamily="2" charset="2"/>
              <a:buChar char="v"/>
            </a:pPr>
            <a:r>
              <a:rPr lang="en-US" sz="3600" dirty="0">
                <a:cs typeface="Times New Roman" panose="02020603050405020304" pitchFamily="18" charset="0"/>
              </a:rPr>
              <a:t>Ovid</a:t>
            </a:r>
          </a:p>
          <a:p>
            <a:pPr marL="3131820" lvl="1" indent="-571500">
              <a:buFont typeface="Wingdings" panose="05000000000000000000" pitchFamily="2" charset="2"/>
              <a:buChar char="v"/>
            </a:pPr>
            <a:r>
              <a:rPr lang="en-US" sz="3600" dirty="0">
                <a:cs typeface="Times New Roman" panose="02020603050405020304" pitchFamily="18" charset="0"/>
              </a:rPr>
              <a:t>Biomedical Reference Collection</a:t>
            </a:r>
          </a:p>
          <a:p>
            <a:pPr marR="0" lvl="0">
              <a:spcBef>
                <a:spcPts val="0"/>
              </a:spcBef>
              <a:spcAft>
                <a:spcPts val="0"/>
              </a:spcAft>
            </a:pPr>
            <a:endParaRPr lang="en-US" sz="3600" dirty="0"/>
          </a:p>
          <a:p>
            <a:pPr marR="0" lvl="0">
              <a:spcBef>
                <a:spcPts val="0"/>
              </a:spcBef>
              <a:spcAft>
                <a:spcPts val="0"/>
              </a:spcAft>
            </a:pPr>
            <a:r>
              <a:rPr lang="en-US" sz="3600" dirty="0">
                <a:cs typeface="Times New Roman" panose="02020603050405020304" pitchFamily="18" charset="0"/>
              </a:rPr>
              <a:t>Of the 16 articles found in the literature search, a total of 8 articles were selected based on the strongest level of evidence, research from various countries of origin, and to provide a well-rounded picture of how epinephrine administration is being researched.</a:t>
            </a:r>
          </a:p>
          <a:p>
            <a:pPr marL="342900" marR="0" lvl="0" indent="-342900">
              <a:spcBef>
                <a:spcPts val="0"/>
              </a:spcBef>
              <a:spcAft>
                <a:spcPts val="0"/>
              </a:spcAft>
              <a:buFont typeface="Symbol"/>
              <a:buChar char=""/>
            </a:pPr>
            <a:endParaRPr lang="en-US" sz="1050" dirty="0">
              <a:latin typeface="+mj-lt"/>
              <a:ea typeface="Calibri"/>
              <a:cs typeface="Arial" panose="020B0604020202020204" pitchFamily="34" charset="0"/>
            </a:endParaRPr>
          </a:p>
        </p:txBody>
      </p:sp>
      <p:graphicFrame>
        <p:nvGraphicFramePr>
          <p:cNvPr id="7" name="Table 6">
            <a:extLst>
              <a:ext uri="{FF2B5EF4-FFF2-40B4-BE49-F238E27FC236}">
                <a16:creationId xmlns:a16="http://schemas.microsoft.com/office/drawing/2014/main" id="{F99FAB54-ED14-47A1-A863-34876397BF46}"/>
              </a:ext>
            </a:extLst>
          </p:cNvPr>
          <p:cNvGraphicFramePr>
            <a:graphicFrameLocks noGrp="1"/>
          </p:cNvGraphicFramePr>
          <p:nvPr>
            <p:extLst>
              <p:ext uri="{D42A27DB-BD31-4B8C-83A1-F6EECF244321}">
                <p14:modId xmlns:p14="http://schemas.microsoft.com/office/powerpoint/2010/main" val="840108174"/>
              </p:ext>
            </p:extLst>
          </p:nvPr>
        </p:nvGraphicFramePr>
        <p:xfrm>
          <a:off x="16487273" y="22791555"/>
          <a:ext cx="19922850" cy="9708924"/>
        </p:xfrm>
        <a:graphic>
          <a:graphicData uri="http://schemas.openxmlformats.org/drawingml/2006/table">
            <a:tbl>
              <a:tblPr firstRow="1" firstCol="1" bandRow="1">
                <a:tableStyleId>{5C22544A-7EE6-4342-B048-85BDC9FD1C3A}</a:tableStyleId>
              </a:tblPr>
              <a:tblGrid>
                <a:gridCol w="3301079">
                  <a:extLst>
                    <a:ext uri="{9D8B030D-6E8A-4147-A177-3AD203B41FA5}">
                      <a16:colId xmlns:a16="http://schemas.microsoft.com/office/drawing/2014/main" val="2877899588"/>
                    </a:ext>
                  </a:extLst>
                </a:gridCol>
                <a:gridCol w="3284750">
                  <a:extLst>
                    <a:ext uri="{9D8B030D-6E8A-4147-A177-3AD203B41FA5}">
                      <a16:colId xmlns:a16="http://schemas.microsoft.com/office/drawing/2014/main" val="4170324969"/>
                    </a:ext>
                  </a:extLst>
                </a:gridCol>
                <a:gridCol w="3290873">
                  <a:extLst>
                    <a:ext uri="{9D8B030D-6E8A-4147-A177-3AD203B41FA5}">
                      <a16:colId xmlns:a16="http://schemas.microsoft.com/office/drawing/2014/main" val="3373818954"/>
                    </a:ext>
                  </a:extLst>
                </a:gridCol>
                <a:gridCol w="3272500">
                  <a:extLst>
                    <a:ext uri="{9D8B030D-6E8A-4147-A177-3AD203B41FA5}">
                      <a16:colId xmlns:a16="http://schemas.microsoft.com/office/drawing/2014/main" val="2097641989"/>
                    </a:ext>
                  </a:extLst>
                </a:gridCol>
                <a:gridCol w="3386824">
                  <a:extLst>
                    <a:ext uri="{9D8B030D-6E8A-4147-A177-3AD203B41FA5}">
                      <a16:colId xmlns:a16="http://schemas.microsoft.com/office/drawing/2014/main" val="1053958135"/>
                    </a:ext>
                  </a:extLst>
                </a:gridCol>
                <a:gridCol w="3386824">
                  <a:extLst>
                    <a:ext uri="{9D8B030D-6E8A-4147-A177-3AD203B41FA5}">
                      <a16:colId xmlns:a16="http://schemas.microsoft.com/office/drawing/2014/main" val="139337336"/>
                    </a:ext>
                  </a:extLst>
                </a:gridCol>
              </a:tblGrid>
              <a:tr h="1560597">
                <a:tc>
                  <a:txBody>
                    <a:bodyPr/>
                    <a:lstStyle/>
                    <a:p>
                      <a:pPr marL="0" marR="0" algn="ctr">
                        <a:lnSpc>
                          <a:spcPct val="107000"/>
                        </a:lnSpc>
                        <a:spcBef>
                          <a:spcPts val="0"/>
                        </a:spcBef>
                        <a:spcAft>
                          <a:spcPts val="0"/>
                        </a:spcAft>
                      </a:pPr>
                      <a:r>
                        <a:rPr lang="en-US" sz="3200" dirty="0">
                          <a:effectLst/>
                        </a:rPr>
                        <a:t>Study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Survival to discharge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Neurologic Outcome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ROSC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Time Dependence of EPI Administration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Improved Survival in Non-Shockable Subgroup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7899448"/>
                  </a:ext>
                </a:extLst>
              </a:tr>
              <a:tr h="1002258">
                <a:tc>
                  <a:txBody>
                    <a:bodyPr/>
                    <a:lstStyle/>
                    <a:p>
                      <a:pPr marL="0" marR="0">
                        <a:lnSpc>
                          <a:spcPct val="107000"/>
                        </a:lnSpc>
                        <a:spcBef>
                          <a:spcPts val="0"/>
                        </a:spcBef>
                        <a:spcAft>
                          <a:spcPts val="0"/>
                        </a:spcAft>
                      </a:pPr>
                      <a:r>
                        <a:rPr lang="en-US" sz="3200" dirty="0">
                          <a:effectLst/>
                        </a:rPr>
                        <a:t>Dumas et al (2014)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n/a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S (+)</a:t>
                      </a:r>
                      <a:r>
                        <a:rPr lang="en-US" sz="3200" baseline="300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S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6955260"/>
                  </a:ext>
                </a:extLst>
              </a:tr>
              <a:tr h="1002258">
                <a:tc>
                  <a:txBody>
                    <a:bodyPr/>
                    <a:lstStyle/>
                    <a:p>
                      <a:pPr marL="0" marR="0">
                        <a:lnSpc>
                          <a:spcPct val="107000"/>
                        </a:lnSpc>
                        <a:spcBef>
                          <a:spcPts val="0"/>
                        </a:spcBef>
                        <a:spcAft>
                          <a:spcPts val="0"/>
                        </a:spcAft>
                      </a:pPr>
                      <a:r>
                        <a:rPr lang="en-US" sz="3200" dirty="0" err="1">
                          <a:effectLst/>
                        </a:rPr>
                        <a:t>Ewy</a:t>
                      </a:r>
                      <a:r>
                        <a:rPr lang="en-US" sz="3200" dirty="0">
                          <a:effectLst/>
                        </a:rPr>
                        <a:t> et al (2015)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n/a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NS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7292198"/>
                  </a:ext>
                </a:extLst>
              </a:tr>
              <a:tr h="1002258">
                <a:tc>
                  <a:txBody>
                    <a:bodyPr/>
                    <a:lstStyle/>
                    <a:p>
                      <a:pPr marL="0" marR="0">
                        <a:lnSpc>
                          <a:spcPct val="107000"/>
                        </a:lnSpc>
                        <a:spcBef>
                          <a:spcPts val="0"/>
                        </a:spcBef>
                        <a:spcAft>
                          <a:spcPts val="0"/>
                        </a:spcAft>
                      </a:pPr>
                      <a:r>
                        <a:rPr lang="en-US" sz="3200" dirty="0">
                          <a:effectLst/>
                        </a:rPr>
                        <a:t>Fisk et al (2018)</a:t>
                      </a:r>
                      <a:r>
                        <a:rPr lang="en-US" sz="3200" baseline="30000" dirty="0">
                          <a:effectLst/>
                        </a:rPr>
                        <a:t>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NS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NS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2469464"/>
                  </a:ext>
                </a:extLst>
              </a:tr>
              <a:tr h="1002258">
                <a:tc>
                  <a:txBody>
                    <a:bodyPr/>
                    <a:lstStyle/>
                    <a:p>
                      <a:pPr marL="0" marR="0">
                        <a:lnSpc>
                          <a:spcPct val="107000"/>
                        </a:lnSpc>
                        <a:spcBef>
                          <a:spcPts val="0"/>
                        </a:spcBef>
                        <a:spcAft>
                          <a:spcPts val="0"/>
                        </a:spcAft>
                      </a:pPr>
                      <a:r>
                        <a:rPr lang="en-US" sz="3200" dirty="0">
                          <a:effectLst/>
                        </a:rPr>
                        <a:t>Fukuda et al (2016)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S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1943367"/>
                  </a:ext>
                </a:extLst>
              </a:tr>
              <a:tr h="1002258">
                <a:tc>
                  <a:txBody>
                    <a:bodyPr/>
                    <a:lstStyle/>
                    <a:p>
                      <a:pPr marL="0" marR="0">
                        <a:lnSpc>
                          <a:spcPct val="107000"/>
                        </a:lnSpc>
                        <a:spcBef>
                          <a:spcPts val="0"/>
                        </a:spcBef>
                        <a:spcAft>
                          <a:spcPts val="0"/>
                        </a:spcAft>
                      </a:pPr>
                      <a:r>
                        <a:rPr lang="en-US" sz="3200" dirty="0">
                          <a:effectLst/>
                        </a:rPr>
                        <a:t>Jacobs et al (2011)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NS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NS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424145"/>
                  </a:ext>
                </a:extLst>
              </a:tr>
              <a:tr h="1059265">
                <a:tc>
                  <a:txBody>
                    <a:bodyPr/>
                    <a:lstStyle/>
                    <a:p>
                      <a:pPr marL="0" marR="0">
                        <a:lnSpc>
                          <a:spcPct val="107000"/>
                        </a:lnSpc>
                        <a:spcBef>
                          <a:spcPts val="0"/>
                        </a:spcBef>
                        <a:spcAft>
                          <a:spcPts val="0"/>
                        </a:spcAft>
                      </a:pPr>
                      <a:r>
                        <a:rPr lang="en-US" sz="3200" dirty="0" err="1">
                          <a:effectLst/>
                        </a:rPr>
                        <a:t>Olasveengen</a:t>
                      </a:r>
                      <a:r>
                        <a:rPr lang="en-US" sz="3200" dirty="0">
                          <a:effectLst/>
                        </a:rPr>
                        <a:t> et al (2009)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NS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NS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5901378"/>
                  </a:ext>
                </a:extLst>
              </a:tr>
              <a:tr h="859130">
                <a:tc>
                  <a:txBody>
                    <a:bodyPr/>
                    <a:lstStyle/>
                    <a:p>
                      <a:pPr marL="0" marR="0">
                        <a:lnSpc>
                          <a:spcPct val="107000"/>
                        </a:lnSpc>
                        <a:spcBef>
                          <a:spcPts val="0"/>
                        </a:spcBef>
                        <a:spcAft>
                          <a:spcPts val="0"/>
                        </a:spcAft>
                      </a:pPr>
                      <a:r>
                        <a:rPr lang="en-US" sz="3200" dirty="0">
                          <a:effectLst/>
                        </a:rPr>
                        <a:t>Perkins et al (2018)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S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NS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a:t>
                      </a:r>
                      <a:r>
                        <a:rPr lang="en-US" sz="3200" baseline="30000" dirty="0">
                          <a:effectLst/>
                        </a:rPr>
                        <a:t>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2174547"/>
                  </a:ext>
                </a:extLst>
              </a:tr>
              <a:tr h="1002258">
                <a:tc>
                  <a:txBody>
                    <a:bodyPr/>
                    <a:lstStyle/>
                    <a:p>
                      <a:pPr marL="0" marR="0">
                        <a:lnSpc>
                          <a:spcPct val="107000"/>
                        </a:lnSpc>
                        <a:spcBef>
                          <a:spcPts val="0"/>
                        </a:spcBef>
                        <a:spcAft>
                          <a:spcPts val="0"/>
                        </a:spcAft>
                      </a:pPr>
                      <a:r>
                        <a:rPr lang="en-US" sz="3200" dirty="0">
                          <a:effectLst/>
                        </a:rPr>
                        <a:t>Tanaka et al (2016)</a:t>
                      </a:r>
                      <a:r>
                        <a:rPr lang="en-US" sz="3200" baseline="30000" dirty="0">
                          <a:effectLst/>
                        </a:rPr>
                        <a:t>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n/a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533631"/>
                  </a:ext>
                </a:extLst>
              </a:tr>
            </a:tbl>
          </a:graphicData>
        </a:graphic>
      </p:graphicFrame>
      <p:graphicFrame>
        <p:nvGraphicFramePr>
          <p:cNvPr id="8" name="Table 7">
            <a:extLst>
              <a:ext uri="{FF2B5EF4-FFF2-40B4-BE49-F238E27FC236}">
                <a16:creationId xmlns:a16="http://schemas.microsoft.com/office/drawing/2014/main" id="{C8CFC84B-2510-41C7-A469-9AFCE585A843}"/>
              </a:ext>
            </a:extLst>
          </p:cNvPr>
          <p:cNvGraphicFramePr>
            <a:graphicFrameLocks noGrp="1"/>
          </p:cNvGraphicFramePr>
          <p:nvPr>
            <p:extLst>
              <p:ext uri="{D42A27DB-BD31-4B8C-83A1-F6EECF244321}">
                <p14:modId xmlns:p14="http://schemas.microsoft.com/office/powerpoint/2010/main" val="2530082638"/>
              </p:ext>
            </p:extLst>
          </p:nvPr>
        </p:nvGraphicFramePr>
        <p:xfrm>
          <a:off x="16487273" y="33942726"/>
          <a:ext cx="19922849" cy="3009774"/>
        </p:xfrm>
        <a:graphic>
          <a:graphicData uri="http://schemas.openxmlformats.org/drawingml/2006/table">
            <a:tbl>
              <a:tblPr firstRow="1" firstCol="1" bandRow="1">
                <a:tableStyleId>{5C22544A-7EE6-4342-B048-85BDC9FD1C3A}</a:tableStyleId>
              </a:tblPr>
              <a:tblGrid>
                <a:gridCol w="3744897">
                  <a:extLst>
                    <a:ext uri="{9D8B030D-6E8A-4147-A177-3AD203B41FA5}">
                      <a16:colId xmlns:a16="http://schemas.microsoft.com/office/drawing/2014/main" val="3629899588"/>
                    </a:ext>
                  </a:extLst>
                </a:gridCol>
                <a:gridCol w="4044488">
                  <a:extLst>
                    <a:ext uri="{9D8B030D-6E8A-4147-A177-3AD203B41FA5}">
                      <a16:colId xmlns:a16="http://schemas.microsoft.com/office/drawing/2014/main" val="1876925559"/>
                    </a:ext>
                  </a:extLst>
                </a:gridCol>
                <a:gridCol w="4044488">
                  <a:extLst>
                    <a:ext uri="{9D8B030D-6E8A-4147-A177-3AD203B41FA5}">
                      <a16:colId xmlns:a16="http://schemas.microsoft.com/office/drawing/2014/main" val="1661931249"/>
                    </a:ext>
                  </a:extLst>
                </a:gridCol>
                <a:gridCol w="4044488">
                  <a:extLst>
                    <a:ext uri="{9D8B030D-6E8A-4147-A177-3AD203B41FA5}">
                      <a16:colId xmlns:a16="http://schemas.microsoft.com/office/drawing/2014/main" val="3119194812"/>
                    </a:ext>
                  </a:extLst>
                </a:gridCol>
                <a:gridCol w="4044488">
                  <a:extLst>
                    <a:ext uri="{9D8B030D-6E8A-4147-A177-3AD203B41FA5}">
                      <a16:colId xmlns:a16="http://schemas.microsoft.com/office/drawing/2014/main" val="1350221647"/>
                    </a:ext>
                  </a:extLst>
                </a:gridCol>
              </a:tblGrid>
              <a:tr h="233402">
                <a:tc gridSpan="5">
                  <a:txBody>
                    <a:bodyPr/>
                    <a:lstStyle/>
                    <a:p>
                      <a:pPr marL="0" marR="0">
                        <a:lnSpc>
                          <a:spcPct val="107000"/>
                        </a:lnSpc>
                        <a:spcBef>
                          <a:spcPts val="0"/>
                        </a:spcBef>
                        <a:spcAft>
                          <a:spcPts val="0"/>
                        </a:spcAft>
                      </a:pPr>
                      <a:r>
                        <a:rPr lang="en-US" sz="1800" dirty="0">
                          <a:effectLst/>
                        </a:rPr>
                        <a:t>Key: S+ = significant increase, S- = significant decrease, NS = not significant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3804393"/>
                  </a:ext>
                </a:extLst>
              </a:tr>
              <a:tr h="2557081">
                <a:tc>
                  <a:txBody>
                    <a:bodyPr/>
                    <a:lstStyle/>
                    <a:p>
                      <a:pPr marL="0" marR="0">
                        <a:lnSpc>
                          <a:spcPct val="107000"/>
                        </a:lnSpc>
                        <a:spcBef>
                          <a:spcPts val="0"/>
                        </a:spcBef>
                        <a:spcAft>
                          <a:spcPts val="0"/>
                        </a:spcAft>
                      </a:pPr>
                      <a:r>
                        <a:rPr lang="en-US" sz="1400" dirty="0">
                          <a:effectLst/>
                        </a:rPr>
                        <a:t>Survival to discharge</a:t>
                      </a:r>
                      <a:endParaRPr lang="en-US" sz="1800" dirty="0">
                        <a:effectLst/>
                      </a:endParaRPr>
                    </a:p>
                    <a:p>
                      <a:pPr marL="0" marR="0">
                        <a:lnSpc>
                          <a:spcPct val="107000"/>
                        </a:lnSpc>
                        <a:spcBef>
                          <a:spcPts val="0"/>
                        </a:spcBef>
                        <a:spcAft>
                          <a:spcPts val="0"/>
                        </a:spcAft>
                      </a:pPr>
                      <a:r>
                        <a:rPr lang="en-US" sz="1400" dirty="0">
                          <a:effectLst/>
                        </a:rPr>
                        <a:t>S = trends were of statistical significance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NS = trends failed to reach statistical significance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 EPI associated with increased survival to discharge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 EPI associated with decreased survival to discharge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Neurologic Outcome</a:t>
                      </a:r>
                      <a:endParaRPr lang="en-US" sz="1800" dirty="0">
                        <a:effectLst/>
                      </a:endParaRPr>
                    </a:p>
                    <a:p>
                      <a:pPr marL="0" marR="0">
                        <a:lnSpc>
                          <a:spcPct val="107000"/>
                        </a:lnSpc>
                        <a:spcBef>
                          <a:spcPts val="0"/>
                        </a:spcBef>
                        <a:spcAft>
                          <a:spcPts val="0"/>
                        </a:spcAft>
                      </a:pPr>
                      <a:r>
                        <a:rPr lang="en-US" sz="1400" dirty="0">
                          <a:effectLst/>
                        </a:rPr>
                        <a:t>S = trends were of statistical significance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NS = trends failed to reach statistical significance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 EPI associated with good neurologic outcomes</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 EPI associated with poor neurologic outcomes</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ROSC</a:t>
                      </a:r>
                      <a:endParaRPr lang="en-US" sz="1800" dirty="0">
                        <a:effectLst/>
                      </a:endParaRPr>
                    </a:p>
                    <a:p>
                      <a:pPr marL="0" marR="0">
                        <a:lnSpc>
                          <a:spcPct val="107000"/>
                        </a:lnSpc>
                        <a:spcBef>
                          <a:spcPts val="0"/>
                        </a:spcBef>
                        <a:spcAft>
                          <a:spcPts val="0"/>
                        </a:spcAft>
                      </a:pPr>
                      <a:r>
                        <a:rPr lang="en-US" sz="1400" dirty="0">
                          <a:effectLst/>
                        </a:rPr>
                        <a:t>S = trends were of statistical significance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NS = trends failed to reach statistical significance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 EPI associated with increased Return of Spontaneous Circulation</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 EPI associated with decreased Return of Spontaneous Circulation</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Time Dependence of EPI Administration</a:t>
                      </a:r>
                      <a:endParaRPr lang="en-US" sz="1800" dirty="0">
                        <a:effectLst/>
                      </a:endParaRPr>
                    </a:p>
                    <a:p>
                      <a:pPr marL="0" marR="0">
                        <a:lnSpc>
                          <a:spcPct val="107000"/>
                        </a:lnSpc>
                        <a:spcBef>
                          <a:spcPts val="0"/>
                        </a:spcBef>
                        <a:spcAft>
                          <a:spcPts val="0"/>
                        </a:spcAft>
                      </a:pPr>
                      <a:r>
                        <a:rPr lang="en-US" sz="1400" dirty="0">
                          <a:effectLst/>
                        </a:rPr>
                        <a:t>S = trends were of statistical significance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NS = trends failed to reach statistical significance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 Earlier administration of EPI associated with better outcomes</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 Earlier administration of EPI associated with worse outcomes</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Improved Outcomes in Non-Shockable Subgroup</a:t>
                      </a:r>
                      <a:endParaRPr lang="en-US" sz="1800" dirty="0">
                        <a:effectLst/>
                      </a:endParaRPr>
                    </a:p>
                    <a:p>
                      <a:pPr marL="0" marR="0">
                        <a:lnSpc>
                          <a:spcPct val="107000"/>
                        </a:lnSpc>
                        <a:spcBef>
                          <a:spcPts val="0"/>
                        </a:spcBef>
                        <a:spcAft>
                          <a:spcPts val="0"/>
                        </a:spcAft>
                      </a:pPr>
                      <a:r>
                        <a:rPr lang="en-US" sz="1400" dirty="0">
                          <a:effectLst/>
                        </a:rPr>
                        <a:t>S = trends were of statistical significance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NS = trends failed to reach statistical significance</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 EPI associated with improved survival</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endParaRPr>
                    </a:p>
                    <a:p>
                      <a:pPr marL="0" marR="0">
                        <a:lnSpc>
                          <a:spcPct val="107000"/>
                        </a:lnSpc>
                        <a:spcBef>
                          <a:spcPts val="0"/>
                        </a:spcBef>
                        <a:spcAft>
                          <a:spcPts val="0"/>
                        </a:spcAft>
                      </a:pPr>
                      <a:r>
                        <a:rPr lang="en-US" sz="1400" dirty="0">
                          <a:effectLst/>
                        </a:rPr>
                        <a:t>(-) = EPI associated with decreased survival</a:t>
                      </a:r>
                      <a:endParaRPr lang="en-US" sz="1800" dirty="0">
                        <a:effectLst/>
                      </a:endParaRPr>
                    </a:p>
                    <a:p>
                      <a:pPr marL="0" marR="0">
                        <a:lnSpc>
                          <a:spcPct val="107000"/>
                        </a:lnSpc>
                        <a:spcBef>
                          <a:spcPts val="0"/>
                        </a:spcBef>
                        <a:spcAft>
                          <a:spcPts val="0"/>
                        </a:spcAft>
                      </a:pPr>
                      <a:r>
                        <a:rPr lang="en-US" sz="14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6993905"/>
                  </a:ext>
                </a:extLst>
              </a:tr>
            </a:tbl>
          </a:graphicData>
        </a:graphic>
      </p:graphicFrame>
    </p:spTree>
    <p:extLst>
      <p:ext uri="{BB962C8B-B14F-4D97-AF65-F5344CB8AC3E}">
        <p14:creationId xmlns:p14="http://schemas.microsoft.com/office/powerpoint/2010/main" val="192527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E16144-DFEA-45AF-8001-1F7EC338AAFC}"/>
              </a:ext>
            </a:extLst>
          </p:cNvPr>
          <p:cNvPicPr>
            <a:picLocks noChangeAspect="1"/>
          </p:cNvPicPr>
          <p:nvPr/>
        </p:nvPicPr>
        <p:blipFill rotWithShape="1">
          <a:blip r:embed="rId2"/>
          <a:srcRect r="295" b="20204"/>
          <a:stretch/>
        </p:blipFill>
        <p:spPr>
          <a:xfrm>
            <a:off x="9144000" y="381000"/>
            <a:ext cx="35814000" cy="37342063"/>
          </a:xfrm>
          <a:prstGeom prst="rect">
            <a:avLst/>
          </a:prstGeom>
        </p:spPr>
      </p:pic>
    </p:spTree>
    <p:extLst>
      <p:ext uri="{BB962C8B-B14F-4D97-AF65-F5344CB8AC3E}">
        <p14:creationId xmlns:p14="http://schemas.microsoft.com/office/powerpoint/2010/main" val="2979034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E731E-5FC3-4C55-8B5D-CE0F62DDA471}"/>
              </a:ext>
            </a:extLst>
          </p:cNvPr>
          <p:cNvPicPr>
            <a:picLocks noChangeAspect="1"/>
          </p:cNvPicPr>
          <p:nvPr/>
        </p:nvPicPr>
        <p:blipFill rotWithShape="1">
          <a:blip r:embed="rId2"/>
          <a:srcRect r="7317" b="27736"/>
          <a:stretch/>
        </p:blipFill>
        <p:spPr>
          <a:xfrm>
            <a:off x="4953000" y="1295399"/>
            <a:ext cx="36532570" cy="37109401"/>
          </a:xfrm>
          <a:prstGeom prst="rect">
            <a:avLst/>
          </a:prstGeom>
        </p:spPr>
      </p:pic>
    </p:spTree>
    <p:extLst>
      <p:ext uri="{BB962C8B-B14F-4D97-AF65-F5344CB8AC3E}">
        <p14:creationId xmlns:p14="http://schemas.microsoft.com/office/powerpoint/2010/main" val="148380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F8E42-8465-4FB7-8A69-261637CCB79F}"/>
              </a:ext>
            </a:extLst>
          </p:cNvPr>
          <p:cNvSpPr>
            <a:spLocks noGrp="1"/>
          </p:cNvSpPr>
          <p:nvPr>
            <p:ph idx="1"/>
          </p:nvPr>
        </p:nvSpPr>
        <p:spPr>
          <a:xfrm>
            <a:off x="1676400" y="0"/>
            <a:ext cx="46085760" cy="25345393"/>
          </a:xfrm>
        </p:spPr>
        <p:txBody>
          <a:bodyPr>
            <a:normAutofit fontScale="25000" lnSpcReduction="20000"/>
          </a:bodyPr>
          <a:lstStyle/>
          <a:p>
            <a:pPr marL="0" indent="0">
              <a:buNone/>
            </a:pPr>
            <a:r>
              <a:rPr lang="en-US" dirty="0">
                <a:solidFill>
                  <a:schemeClr val="bg1">
                    <a:lumMod val="85000"/>
                  </a:schemeClr>
                </a:solidFill>
              </a:rPr>
              <a:t>References</a:t>
            </a:r>
          </a:p>
          <a:p>
            <a:pPr marL="0" indent="0">
              <a:buNone/>
            </a:pPr>
            <a:r>
              <a:rPr lang="en-US" dirty="0">
                <a:solidFill>
                  <a:schemeClr val="bg1">
                    <a:lumMod val="85000"/>
                  </a:schemeClr>
                </a:solidFill>
              </a:rPr>
              <a:t>1. )Perkins GD, Jacobs IG, Nadkarni VM, Berg RA, </a:t>
            </a:r>
            <a:r>
              <a:rPr lang="en-US" dirty="0" err="1">
                <a:solidFill>
                  <a:schemeClr val="bg1">
                    <a:lumMod val="85000"/>
                  </a:schemeClr>
                </a:solidFill>
              </a:rPr>
              <a:t>Bhanji</a:t>
            </a:r>
            <a:r>
              <a:rPr lang="en-US" dirty="0">
                <a:solidFill>
                  <a:schemeClr val="bg1">
                    <a:lumMod val="85000"/>
                  </a:schemeClr>
                </a:solidFill>
              </a:rPr>
              <a:t> F, </a:t>
            </a:r>
            <a:r>
              <a:rPr lang="en-US" dirty="0" err="1">
                <a:solidFill>
                  <a:schemeClr val="bg1">
                    <a:lumMod val="85000"/>
                  </a:schemeClr>
                </a:solidFill>
              </a:rPr>
              <a:t>Biarent</a:t>
            </a:r>
            <a:r>
              <a:rPr lang="en-US" dirty="0">
                <a:solidFill>
                  <a:schemeClr val="bg1">
                    <a:lumMod val="85000"/>
                  </a:schemeClr>
                </a:solidFill>
              </a:rPr>
              <a:t> D, </a:t>
            </a:r>
            <a:r>
              <a:rPr lang="en-US" dirty="0" err="1">
                <a:solidFill>
                  <a:schemeClr val="bg1">
                    <a:lumMod val="85000"/>
                  </a:schemeClr>
                </a:solidFill>
              </a:rPr>
              <a:t>Bossaert</a:t>
            </a:r>
            <a:r>
              <a:rPr lang="en-US" dirty="0">
                <a:solidFill>
                  <a:schemeClr val="bg1">
                    <a:lumMod val="85000"/>
                  </a:schemeClr>
                </a:solidFill>
              </a:rPr>
              <a:t> LL, Brett SJ, Chamberlain D, de Caen AR, Deakin CD, Finn JC, </a:t>
            </a:r>
            <a:r>
              <a:rPr lang="en-US" dirty="0" err="1">
                <a:solidFill>
                  <a:schemeClr val="bg1">
                    <a:lumMod val="85000"/>
                  </a:schemeClr>
                </a:solidFill>
              </a:rPr>
              <a:t>Gräsner</a:t>
            </a:r>
            <a:r>
              <a:rPr lang="en-US" dirty="0">
                <a:solidFill>
                  <a:schemeClr val="bg1">
                    <a:lumMod val="85000"/>
                  </a:schemeClr>
                </a:solidFill>
              </a:rPr>
              <a:t> JT, </a:t>
            </a:r>
            <a:r>
              <a:rPr lang="en-US" dirty="0" err="1">
                <a:solidFill>
                  <a:schemeClr val="bg1">
                    <a:lumMod val="85000"/>
                  </a:schemeClr>
                </a:solidFill>
              </a:rPr>
              <a:t>Hazinski</a:t>
            </a:r>
            <a:r>
              <a:rPr lang="en-US" dirty="0">
                <a:solidFill>
                  <a:schemeClr val="bg1">
                    <a:lumMod val="85000"/>
                  </a:schemeClr>
                </a:solidFill>
              </a:rPr>
              <a:t> MF, </a:t>
            </a:r>
            <a:r>
              <a:rPr lang="en-US" dirty="0" err="1">
                <a:solidFill>
                  <a:schemeClr val="bg1">
                    <a:lumMod val="85000"/>
                  </a:schemeClr>
                </a:solidFill>
              </a:rPr>
              <a:t>Iwami</a:t>
            </a:r>
            <a:r>
              <a:rPr lang="en-US" dirty="0">
                <a:solidFill>
                  <a:schemeClr val="bg1">
                    <a:lumMod val="85000"/>
                  </a:schemeClr>
                </a:solidFill>
              </a:rPr>
              <a:t> T, </a:t>
            </a:r>
            <a:r>
              <a:rPr lang="en-US" dirty="0" err="1">
                <a:solidFill>
                  <a:schemeClr val="bg1">
                    <a:lumMod val="85000"/>
                  </a:schemeClr>
                </a:solidFill>
              </a:rPr>
              <a:t>Koster</a:t>
            </a:r>
            <a:r>
              <a:rPr lang="en-US" dirty="0">
                <a:solidFill>
                  <a:schemeClr val="bg1">
                    <a:lumMod val="85000"/>
                  </a:schemeClr>
                </a:solidFill>
              </a:rPr>
              <a:t> RW, Lim SH, </a:t>
            </a:r>
            <a:r>
              <a:rPr lang="en-US" dirty="0" err="1">
                <a:solidFill>
                  <a:schemeClr val="bg1">
                    <a:lumMod val="85000"/>
                  </a:schemeClr>
                </a:solidFill>
              </a:rPr>
              <a:t>Huei</a:t>
            </a:r>
            <a:r>
              <a:rPr lang="en-US" dirty="0">
                <a:solidFill>
                  <a:schemeClr val="bg1">
                    <a:lumMod val="85000"/>
                  </a:schemeClr>
                </a:solidFill>
              </a:rPr>
              <a:t>-Ming Ma M, McNally BF, Morley PT, Morrison LJ, </a:t>
            </a:r>
            <a:r>
              <a:rPr lang="en-US" dirty="0" err="1">
                <a:solidFill>
                  <a:schemeClr val="bg1">
                    <a:lumMod val="85000"/>
                  </a:schemeClr>
                </a:solidFill>
              </a:rPr>
              <a:t>Monsieurs</a:t>
            </a:r>
            <a:r>
              <a:rPr lang="en-US" dirty="0">
                <a:solidFill>
                  <a:schemeClr val="bg1">
                    <a:lumMod val="85000"/>
                  </a:schemeClr>
                </a:solidFill>
              </a:rPr>
              <a:t> KG, Montgomery W, Nichol G, Okada K, </a:t>
            </a:r>
            <a:r>
              <a:rPr lang="en-US" dirty="0" err="1">
                <a:solidFill>
                  <a:schemeClr val="bg1">
                    <a:lumMod val="85000"/>
                  </a:schemeClr>
                </a:solidFill>
              </a:rPr>
              <a:t>Eng</a:t>
            </a:r>
            <a:r>
              <a:rPr lang="en-US" dirty="0">
                <a:solidFill>
                  <a:schemeClr val="bg1">
                    <a:lumMod val="85000"/>
                  </a:schemeClr>
                </a:solidFill>
              </a:rPr>
              <a:t> Hock Ong M, Travers AH, Nolan JP; for the </a:t>
            </a:r>
            <a:r>
              <a:rPr lang="en-US" dirty="0" err="1">
                <a:solidFill>
                  <a:schemeClr val="bg1">
                    <a:lumMod val="85000"/>
                  </a:schemeClr>
                </a:solidFill>
              </a:rPr>
              <a:t>Utstein</a:t>
            </a:r>
            <a:r>
              <a:rPr lang="en-US" dirty="0">
                <a:solidFill>
                  <a:schemeClr val="bg1">
                    <a:lumMod val="85000"/>
                  </a:schemeClr>
                </a:solidFill>
              </a:rPr>
              <a:t> Collaborators. Cardiac arrest and cardiopulmonary resuscitation outcome reports: update of the </a:t>
            </a:r>
            <a:r>
              <a:rPr lang="en-US" dirty="0" err="1">
                <a:solidFill>
                  <a:schemeClr val="bg1">
                    <a:lumMod val="85000"/>
                  </a:schemeClr>
                </a:solidFill>
              </a:rPr>
              <a:t>Utstein</a:t>
            </a:r>
            <a:r>
              <a:rPr lang="en-US" dirty="0">
                <a:solidFill>
                  <a:schemeClr val="bg1">
                    <a:lumMod val="85000"/>
                  </a:schemeClr>
                </a:solidFill>
              </a:rPr>
              <a:t> Resuscitation Registry Templates for Out-of-Hospital Cardiac Arrest: a statement for healthcare professionals from a task force of the International Liaison Committee on Resuscitation (American Heart Association, European Resuscitation Council, Australian and New Zealand Council on Resuscitation, Heart and Stroke Foundation of Canada, InterAmerican Heart Foundation, Resuscitation Council of Southern Africa, Resuscitation Council of Asia); and the American Heart Association Emergency Cardiovascular Care Committee and the Council on Cardiopulmonary, Critical Care, Perioperative and Resuscitation [published correction appears in Circulation. 2015;132:e168–e169]. Circulation. 2015;132:1286–1300. </a:t>
            </a:r>
            <a:r>
              <a:rPr lang="en-US" dirty="0" err="1">
                <a:solidFill>
                  <a:schemeClr val="bg1">
                    <a:lumMod val="85000"/>
                  </a:schemeClr>
                </a:solidFill>
              </a:rPr>
              <a:t>doi</a:t>
            </a:r>
            <a:r>
              <a:rPr lang="en-US" dirty="0">
                <a:solidFill>
                  <a:schemeClr val="bg1">
                    <a:lumMod val="85000"/>
                  </a:schemeClr>
                </a:solidFill>
              </a:rPr>
              <a:t>: 10.1161/CIR.0000000000000144.</a:t>
            </a:r>
          </a:p>
          <a:p>
            <a:pPr marL="0" indent="0">
              <a:buNone/>
            </a:pPr>
            <a:r>
              <a:rPr lang="en-US" dirty="0">
                <a:solidFill>
                  <a:schemeClr val="bg1">
                    <a:lumMod val="85000"/>
                  </a:schemeClr>
                </a:solidFill>
              </a:rPr>
              <a:t>2.) Benjamin EJ, </a:t>
            </a:r>
            <a:r>
              <a:rPr lang="en-US" dirty="0" err="1">
                <a:solidFill>
                  <a:schemeClr val="bg1">
                    <a:lumMod val="85000"/>
                  </a:schemeClr>
                </a:solidFill>
              </a:rPr>
              <a:t>Muntner</a:t>
            </a:r>
            <a:r>
              <a:rPr lang="en-US" dirty="0">
                <a:solidFill>
                  <a:schemeClr val="bg1">
                    <a:lumMod val="85000"/>
                  </a:schemeClr>
                </a:solidFill>
              </a:rPr>
              <a:t> P, Alonso A, </a:t>
            </a:r>
            <a:r>
              <a:rPr lang="en-US" dirty="0" err="1">
                <a:solidFill>
                  <a:schemeClr val="bg1">
                    <a:lumMod val="85000"/>
                  </a:schemeClr>
                </a:solidFill>
              </a:rPr>
              <a:t>Bittencourt</a:t>
            </a:r>
            <a:r>
              <a:rPr lang="en-US" dirty="0">
                <a:solidFill>
                  <a:schemeClr val="bg1">
                    <a:lumMod val="85000"/>
                  </a:schemeClr>
                </a:solidFill>
              </a:rPr>
              <a:t> MS, Callaway CW, Carson AP, Chamberlain AM, Chang AR, Cheng S, Das SR, </a:t>
            </a:r>
            <a:r>
              <a:rPr lang="en-US" dirty="0" err="1">
                <a:solidFill>
                  <a:schemeClr val="bg1">
                    <a:lumMod val="85000"/>
                  </a:schemeClr>
                </a:solidFill>
              </a:rPr>
              <a:t>Delling</a:t>
            </a:r>
            <a:r>
              <a:rPr lang="en-US" dirty="0">
                <a:solidFill>
                  <a:schemeClr val="bg1">
                    <a:lumMod val="85000"/>
                  </a:schemeClr>
                </a:solidFill>
              </a:rPr>
              <a:t> FN, </a:t>
            </a:r>
            <a:r>
              <a:rPr lang="en-US" dirty="0" err="1">
                <a:solidFill>
                  <a:schemeClr val="bg1">
                    <a:lumMod val="85000"/>
                  </a:schemeClr>
                </a:solidFill>
              </a:rPr>
              <a:t>Djousse</a:t>
            </a:r>
            <a:r>
              <a:rPr lang="en-US" dirty="0">
                <a:solidFill>
                  <a:schemeClr val="bg1">
                    <a:lumMod val="85000"/>
                  </a:schemeClr>
                </a:solidFill>
              </a:rPr>
              <a:t> L, Elkind MS, Ferguson JF, </a:t>
            </a:r>
            <a:r>
              <a:rPr lang="en-US" dirty="0" err="1">
                <a:solidFill>
                  <a:schemeClr val="bg1">
                    <a:lumMod val="85000"/>
                  </a:schemeClr>
                </a:solidFill>
              </a:rPr>
              <a:t>Fornage</a:t>
            </a:r>
            <a:r>
              <a:rPr lang="en-US" dirty="0">
                <a:solidFill>
                  <a:schemeClr val="bg1">
                    <a:lumMod val="85000"/>
                  </a:schemeClr>
                </a:solidFill>
              </a:rPr>
              <a:t> M, Jordan LC, Khan SS, </a:t>
            </a:r>
            <a:r>
              <a:rPr lang="en-US" dirty="0" err="1">
                <a:solidFill>
                  <a:schemeClr val="bg1">
                    <a:lumMod val="85000"/>
                  </a:schemeClr>
                </a:solidFill>
              </a:rPr>
              <a:t>Kissela</a:t>
            </a:r>
            <a:r>
              <a:rPr lang="en-US" dirty="0">
                <a:solidFill>
                  <a:schemeClr val="bg1">
                    <a:lumMod val="85000"/>
                  </a:schemeClr>
                </a:solidFill>
              </a:rPr>
              <a:t> BM, Knutson KL, Kwan TW, Lackland DT, Lewis TT, Lichtman JH, Longenecker CT, Loop MS, </a:t>
            </a:r>
            <a:r>
              <a:rPr lang="en-US" dirty="0" err="1">
                <a:solidFill>
                  <a:schemeClr val="bg1">
                    <a:lumMod val="85000"/>
                  </a:schemeClr>
                </a:solidFill>
              </a:rPr>
              <a:t>Lutsey</a:t>
            </a:r>
            <a:r>
              <a:rPr lang="en-US" dirty="0">
                <a:solidFill>
                  <a:schemeClr val="bg1">
                    <a:lumMod val="85000"/>
                  </a:schemeClr>
                </a:solidFill>
              </a:rPr>
              <a:t> PL, Martin SS, Matsushita K, Moran AE, </a:t>
            </a:r>
            <a:r>
              <a:rPr lang="en-US" dirty="0" err="1">
                <a:solidFill>
                  <a:schemeClr val="bg1">
                    <a:lumMod val="85000"/>
                  </a:schemeClr>
                </a:solidFill>
              </a:rPr>
              <a:t>Mussolino</a:t>
            </a:r>
            <a:r>
              <a:rPr lang="en-US" dirty="0">
                <a:solidFill>
                  <a:schemeClr val="bg1">
                    <a:lumMod val="85000"/>
                  </a:schemeClr>
                </a:solidFill>
              </a:rPr>
              <a:t> ME, O’Flaherty M,  Pandey A, Perak AM, Rosamond WD, Roth GA, Sampson UK, </a:t>
            </a:r>
            <a:r>
              <a:rPr lang="en-US" dirty="0" err="1">
                <a:solidFill>
                  <a:schemeClr val="bg1">
                    <a:lumMod val="85000"/>
                  </a:schemeClr>
                </a:solidFill>
              </a:rPr>
              <a:t>Satou</a:t>
            </a:r>
            <a:r>
              <a:rPr lang="en-US" dirty="0">
                <a:solidFill>
                  <a:schemeClr val="bg1">
                    <a:lumMod val="85000"/>
                  </a:schemeClr>
                </a:solidFill>
              </a:rPr>
              <a:t> GM, Schroeder EB, Shah SH, </a:t>
            </a:r>
            <a:r>
              <a:rPr lang="en-US" dirty="0" err="1">
                <a:solidFill>
                  <a:schemeClr val="bg1">
                    <a:lumMod val="85000"/>
                  </a:schemeClr>
                </a:solidFill>
              </a:rPr>
              <a:t>Spartano</a:t>
            </a:r>
            <a:r>
              <a:rPr lang="en-US" dirty="0">
                <a:solidFill>
                  <a:schemeClr val="bg1">
                    <a:lumMod val="85000"/>
                  </a:schemeClr>
                </a:solidFill>
              </a:rPr>
              <a:t> NL, Stokes A, </a:t>
            </a:r>
            <a:r>
              <a:rPr lang="en-US" dirty="0" err="1">
                <a:solidFill>
                  <a:schemeClr val="bg1">
                    <a:lumMod val="85000"/>
                  </a:schemeClr>
                </a:solidFill>
              </a:rPr>
              <a:t>Tirschwell</a:t>
            </a:r>
            <a:r>
              <a:rPr lang="en-US" dirty="0">
                <a:solidFill>
                  <a:schemeClr val="bg1">
                    <a:lumMod val="85000"/>
                  </a:schemeClr>
                </a:solidFill>
              </a:rPr>
              <a:t> DL, Tsao CW, </a:t>
            </a:r>
            <a:r>
              <a:rPr lang="en-US" dirty="0" err="1">
                <a:solidFill>
                  <a:schemeClr val="bg1">
                    <a:lumMod val="85000"/>
                  </a:schemeClr>
                </a:solidFill>
              </a:rPr>
              <a:t>Turakhia</a:t>
            </a:r>
            <a:r>
              <a:rPr lang="en-US" dirty="0">
                <a:solidFill>
                  <a:schemeClr val="bg1">
                    <a:lumMod val="85000"/>
                  </a:schemeClr>
                </a:solidFill>
              </a:rPr>
              <a:t> MP, </a:t>
            </a:r>
            <a:r>
              <a:rPr lang="en-US" dirty="0" err="1">
                <a:solidFill>
                  <a:schemeClr val="bg1">
                    <a:lumMod val="85000"/>
                  </a:schemeClr>
                </a:solidFill>
              </a:rPr>
              <a:t>VanWagner</a:t>
            </a:r>
            <a:r>
              <a:rPr lang="en-US" dirty="0">
                <a:solidFill>
                  <a:schemeClr val="bg1">
                    <a:lumMod val="85000"/>
                  </a:schemeClr>
                </a:solidFill>
              </a:rPr>
              <a:t> LB, Wilkins JT, Wong SS, Virani SS, and On behalf of the American Heart Association Council on Epidemiology and Prevention Statistics Committee and Stroke Statistics. Heart Disease and Stroke Statistics—2019 Update: A Report From the American Heart Association. Circulation. 2019;139:e56–e66. https://doi.org/10.1161/CIR.0000000000000659</a:t>
            </a:r>
          </a:p>
          <a:p>
            <a:pPr marL="0" indent="0">
              <a:buNone/>
            </a:pPr>
            <a:r>
              <a:rPr lang="en-US" dirty="0">
                <a:solidFill>
                  <a:schemeClr val="bg1">
                    <a:lumMod val="85000"/>
                  </a:schemeClr>
                </a:solidFill>
              </a:rPr>
              <a:t>3. )Resuscitation Outcomes Consortium (ROC) Cardiac Epidemiologic Registry (Cardiac </a:t>
            </a:r>
            <a:r>
              <a:rPr lang="en-US" dirty="0" err="1">
                <a:solidFill>
                  <a:schemeClr val="bg1">
                    <a:lumMod val="85000"/>
                  </a:schemeClr>
                </a:solidFill>
              </a:rPr>
              <a:t>Epistry</a:t>
            </a:r>
            <a:r>
              <a:rPr lang="en-US" dirty="0">
                <a:solidFill>
                  <a:schemeClr val="bg1">
                    <a:lumMod val="85000"/>
                  </a:schemeClr>
                </a:solidFill>
              </a:rPr>
              <a:t>) Version 3. Biologic Specimen and Data Repository Information Coordinating Center. https://biolincc.nhlbi.nih.gov/studies/roc_cardiac_epistry_3/. Published July 10, 2018. Accessed April 10, 2019.</a:t>
            </a:r>
          </a:p>
          <a:p>
            <a:pPr marL="0" indent="0">
              <a:buNone/>
            </a:pPr>
            <a:r>
              <a:rPr lang="en-US" dirty="0">
                <a:solidFill>
                  <a:schemeClr val="bg1">
                    <a:lumMod val="85000"/>
                  </a:schemeClr>
                </a:solidFill>
              </a:rPr>
              <a:t>4. )Reaching Across the Nation. CARES Cardiac Arrest Registry to Enhance Survival Registry.  https://mycares.net/sitepages/aboutcares.jsp. Accessed April 10, 2019.</a:t>
            </a:r>
          </a:p>
          <a:p>
            <a:pPr marL="0" indent="0">
              <a:buNone/>
            </a:pPr>
            <a:r>
              <a:rPr lang="en-US" dirty="0">
                <a:solidFill>
                  <a:schemeClr val="bg1">
                    <a:lumMod val="85000"/>
                  </a:schemeClr>
                </a:solidFill>
              </a:rPr>
              <a:t>5.) </a:t>
            </a:r>
            <a:r>
              <a:rPr lang="en-US" dirty="0" err="1">
                <a:solidFill>
                  <a:schemeClr val="bg1">
                    <a:lumMod val="85000"/>
                  </a:schemeClr>
                </a:solidFill>
              </a:rPr>
              <a:t>Carveth</a:t>
            </a:r>
            <a:r>
              <a:rPr lang="en-US" dirty="0">
                <a:solidFill>
                  <a:schemeClr val="bg1">
                    <a:lumMod val="85000"/>
                  </a:schemeClr>
                </a:solidFill>
              </a:rPr>
              <a:t>, S. Standards for Cardiopulmonary Resuscitation and Emergency Cardiac Care. JAMA. 1974;227(7):796-797. doi:10.1001/jama.1974.03230200054012</a:t>
            </a:r>
          </a:p>
          <a:p>
            <a:pPr marL="0" indent="0">
              <a:buNone/>
            </a:pPr>
            <a:r>
              <a:rPr lang="en-US" dirty="0">
                <a:solidFill>
                  <a:schemeClr val="bg1">
                    <a:lumMod val="85000"/>
                  </a:schemeClr>
                </a:solidFill>
              </a:rPr>
              <a:t>6.)Panchal AR, Berg, KM, </a:t>
            </a:r>
            <a:r>
              <a:rPr lang="en-US" dirty="0" err="1">
                <a:solidFill>
                  <a:schemeClr val="bg1">
                    <a:lumMod val="85000"/>
                  </a:schemeClr>
                </a:solidFill>
              </a:rPr>
              <a:t>Kudenchuk</a:t>
            </a:r>
            <a:r>
              <a:rPr lang="en-US" dirty="0">
                <a:solidFill>
                  <a:schemeClr val="bg1">
                    <a:lumMod val="85000"/>
                  </a:schemeClr>
                </a:solidFill>
              </a:rPr>
              <a:t> PJ, Del Rios M, Hirsch KG, Link MS, </a:t>
            </a:r>
            <a:r>
              <a:rPr lang="en-US" dirty="0" err="1">
                <a:solidFill>
                  <a:schemeClr val="bg1">
                    <a:lumMod val="85000"/>
                  </a:schemeClr>
                </a:solidFill>
              </a:rPr>
              <a:t>Kurz</a:t>
            </a:r>
            <a:r>
              <a:rPr lang="en-US" dirty="0">
                <a:solidFill>
                  <a:schemeClr val="bg1">
                    <a:lumMod val="85000"/>
                  </a:schemeClr>
                </a:solidFill>
              </a:rPr>
              <a:t> MC, Chan PS, Cabañas JG, Morley PT, </a:t>
            </a:r>
            <a:r>
              <a:rPr lang="en-US" dirty="0" err="1">
                <a:solidFill>
                  <a:schemeClr val="bg1">
                    <a:lumMod val="85000"/>
                  </a:schemeClr>
                </a:solidFill>
              </a:rPr>
              <a:t>Hazinski</a:t>
            </a:r>
            <a:r>
              <a:rPr lang="en-US" dirty="0">
                <a:solidFill>
                  <a:schemeClr val="bg1">
                    <a:lumMod val="85000"/>
                  </a:schemeClr>
                </a:solidFill>
              </a:rPr>
              <a:t> MF, </a:t>
            </a:r>
            <a:r>
              <a:rPr lang="en-US" dirty="0" err="1">
                <a:solidFill>
                  <a:schemeClr val="bg1">
                    <a:lumMod val="85000"/>
                  </a:schemeClr>
                </a:solidFill>
              </a:rPr>
              <a:t>Donnino</a:t>
            </a:r>
            <a:r>
              <a:rPr lang="en-US" dirty="0">
                <a:solidFill>
                  <a:schemeClr val="bg1">
                    <a:lumMod val="85000"/>
                  </a:schemeClr>
                </a:solidFill>
              </a:rPr>
              <a:t> MW. 2018 American Heart Association Focused Update on Advanced Cardiovascular Life Support Use of Antiarrhythmic Drugs During and Immediately After Cardiac Arrest: An Update to the American Heart Association Guidelines for Cardiopulmonary Resuscitation and Emergency Cardiovascular Care. Circulation. 2018;138:e740–e749. </a:t>
            </a:r>
          </a:p>
          <a:p>
            <a:pPr marL="0" indent="0">
              <a:buNone/>
            </a:pPr>
            <a:r>
              <a:rPr lang="en-US" dirty="0">
                <a:solidFill>
                  <a:schemeClr val="bg1">
                    <a:lumMod val="85000"/>
                  </a:schemeClr>
                </a:solidFill>
              </a:rPr>
              <a:t>7. )Soar J, Nolan JP, </a:t>
            </a:r>
            <a:r>
              <a:rPr lang="en-US" dirty="0" err="1">
                <a:solidFill>
                  <a:schemeClr val="bg1">
                    <a:lumMod val="85000"/>
                  </a:schemeClr>
                </a:solidFill>
              </a:rPr>
              <a:t>Böttiger</a:t>
            </a:r>
            <a:r>
              <a:rPr lang="en-US" dirty="0">
                <a:solidFill>
                  <a:schemeClr val="bg1">
                    <a:lumMod val="85000"/>
                  </a:schemeClr>
                </a:solidFill>
              </a:rPr>
              <a:t> BW, Perkins GD, Lott C, Carli P, </a:t>
            </a:r>
            <a:r>
              <a:rPr lang="en-US" dirty="0" err="1">
                <a:solidFill>
                  <a:schemeClr val="bg1">
                    <a:lumMod val="85000"/>
                  </a:schemeClr>
                </a:solidFill>
              </a:rPr>
              <a:t>Pellis</a:t>
            </a:r>
            <a:r>
              <a:rPr lang="en-US" dirty="0">
                <a:solidFill>
                  <a:schemeClr val="bg1">
                    <a:lumMod val="85000"/>
                  </a:schemeClr>
                </a:solidFill>
              </a:rPr>
              <a:t> T, Sandroni C, </a:t>
            </a:r>
            <a:r>
              <a:rPr lang="en-US" dirty="0" err="1">
                <a:solidFill>
                  <a:schemeClr val="bg1">
                    <a:lumMod val="85000"/>
                  </a:schemeClr>
                </a:solidFill>
              </a:rPr>
              <a:t>Skrifvars</a:t>
            </a:r>
            <a:r>
              <a:rPr lang="en-US" dirty="0">
                <a:solidFill>
                  <a:schemeClr val="bg1">
                    <a:lumMod val="85000"/>
                  </a:schemeClr>
                </a:solidFill>
              </a:rPr>
              <a:t> MB, Smith GB, </a:t>
            </a:r>
            <a:r>
              <a:rPr lang="en-US" dirty="0" err="1">
                <a:solidFill>
                  <a:schemeClr val="bg1">
                    <a:lumMod val="85000"/>
                  </a:schemeClr>
                </a:solidFill>
              </a:rPr>
              <a:t>Sunde</a:t>
            </a:r>
            <a:r>
              <a:rPr lang="en-US" dirty="0">
                <a:solidFill>
                  <a:schemeClr val="bg1">
                    <a:lumMod val="85000"/>
                  </a:schemeClr>
                </a:solidFill>
              </a:rPr>
              <a:t> K, Deakin CD; Adult advanced life support section Collaborators. European Resuscitation Council Guidelines for Resuscitation 2015: Section 3. Adult advanced life support. Resuscitation. 2015 Oct;95:100-47. </a:t>
            </a:r>
            <a:r>
              <a:rPr lang="en-US" dirty="0" err="1">
                <a:solidFill>
                  <a:schemeClr val="bg1">
                    <a:lumMod val="85000"/>
                  </a:schemeClr>
                </a:solidFill>
              </a:rPr>
              <a:t>doi</a:t>
            </a:r>
            <a:r>
              <a:rPr lang="en-US" dirty="0">
                <a:solidFill>
                  <a:schemeClr val="bg1">
                    <a:lumMod val="85000"/>
                  </a:schemeClr>
                </a:solidFill>
              </a:rPr>
              <a:t>: 10.1016/j.resuscitation.2015.07.016.</a:t>
            </a:r>
          </a:p>
          <a:p>
            <a:pPr marL="0" indent="0">
              <a:buNone/>
            </a:pPr>
            <a:r>
              <a:rPr lang="en-US" dirty="0">
                <a:solidFill>
                  <a:schemeClr val="bg1">
                    <a:lumMod val="85000"/>
                  </a:schemeClr>
                </a:solidFill>
              </a:rPr>
              <a:t>8.) Otto CW, </a:t>
            </a:r>
            <a:r>
              <a:rPr lang="en-US" dirty="0" err="1">
                <a:solidFill>
                  <a:schemeClr val="bg1">
                    <a:lumMod val="85000"/>
                  </a:schemeClr>
                </a:solidFill>
              </a:rPr>
              <a:t>Yakaitis</a:t>
            </a:r>
            <a:r>
              <a:rPr lang="en-US" dirty="0">
                <a:solidFill>
                  <a:schemeClr val="bg1">
                    <a:lumMod val="85000"/>
                  </a:schemeClr>
                </a:solidFill>
              </a:rPr>
              <a:t> RW, </a:t>
            </a:r>
            <a:r>
              <a:rPr lang="en-US" dirty="0" err="1">
                <a:solidFill>
                  <a:schemeClr val="bg1">
                    <a:lumMod val="85000"/>
                  </a:schemeClr>
                </a:solidFill>
              </a:rPr>
              <a:t>Blitt</a:t>
            </a:r>
            <a:r>
              <a:rPr lang="en-US" dirty="0">
                <a:solidFill>
                  <a:schemeClr val="bg1">
                    <a:lumMod val="85000"/>
                  </a:schemeClr>
                </a:solidFill>
              </a:rPr>
              <a:t> CD. Mechanism of action of epinephrine in resuscitation from </a:t>
            </a:r>
            <a:r>
              <a:rPr lang="en-US" dirty="0" err="1">
                <a:solidFill>
                  <a:schemeClr val="bg1">
                    <a:lumMod val="85000"/>
                  </a:schemeClr>
                </a:solidFill>
              </a:rPr>
              <a:t>asphyxial</a:t>
            </a:r>
            <a:r>
              <a:rPr lang="en-US" dirty="0">
                <a:solidFill>
                  <a:schemeClr val="bg1">
                    <a:lumMod val="85000"/>
                  </a:schemeClr>
                </a:solidFill>
              </a:rPr>
              <a:t> arrest. </a:t>
            </a:r>
            <a:r>
              <a:rPr lang="en-US" dirty="0" err="1">
                <a:solidFill>
                  <a:schemeClr val="bg1">
                    <a:lumMod val="85000"/>
                  </a:schemeClr>
                </a:solidFill>
              </a:rPr>
              <a:t>Crit</a:t>
            </a:r>
            <a:r>
              <a:rPr lang="en-US" dirty="0">
                <a:solidFill>
                  <a:schemeClr val="bg1">
                    <a:lumMod val="85000"/>
                  </a:schemeClr>
                </a:solidFill>
              </a:rPr>
              <a:t> Care Med. 1981;9:321-4. doi:10.1097/00003246-198104000-00008 </a:t>
            </a:r>
          </a:p>
          <a:p>
            <a:pPr marL="0" indent="0">
              <a:buNone/>
            </a:pPr>
            <a:r>
              <a:rPr lang="en-US" dirty="0">
                <a:solidFill>
                  <a:schemeClr val="bg1">
                    <a:lumMod val="85000"/>
                  </a:schemeClr>
                </a:solidFill>
              </a:rPr>
              <a:t>9.) Niemann JT, </a:t>
            </a:r>
            <a:r>
              <a:rPr lang="en-US" dirty="0" err="1">
                <a:solidFill>
                  <a:schemeClr val="bg1">
                    <a:lumMod val="85000"/>
                  </a:schemeClr>
                </a:solidFill>
              </a:rPr>
              <a:t>Criley</a:t>
            </a:r>
            <a:r>
              <a:rPr lang="en-US" dirty="0">
                <a:solidFill>
                  <a:schemeClr val="bg1">
                    <a:lumMod val="85000"/>
                  </a:schemeClr>
                </a:solidFill>
              </a:rPr>
              <a:t> JM, </a:t>
            </a:r>
            <a:r>
              <a:rPr lang="en-US" dirty="0" err="1">
                <a:solidFill>
                  <a:schemeClr val="bg1">
                    <a:lumMod val="85000"/>
                  </a:schemeClr>
                </a:solidFill>
              </a:rPr>
              <a:t>Rosborough</a:t>
            </a:r>
            <a:r>
              <a:rPr lang="en-US" dirty="0">
                <a:solidFill>
                  <a:schemeClr val="bg1">
                    <a:lumMod val="85000"/>
                  </a:schemeClr>
                </a:solidFill>
              </a:rPr>
              <a:t> JP, </a:t>
            </a:r>
            <a:r>
              <a:rPr lang="en-US" dirty="0" err="1">
                <a:solidFill>
                  <a:schemeClr val="bg1">
                    <a:lumMod val="85000"/>
                  </a:schemeClr>
                </a:solidFill>
              </a:rPr>
              <a:t>Niskanen</a:t>
            </a:r>
            <a:r>
              <a:rPr lang="en-US" dirty="0">
                <a:solidFill>
                  <a:schemeClr val="bg1">
                    <a:lumMod val="85000"/>
                  </a:schemeClr>
                </a:solidFill>
              </a:rPr>
              <a:t> RA, </a:t>
            </a:r>
            <a:r>
              <a:rPr lang="en-US" dirty="0" err="1">
                <a:solidFill>
                  <a:schemeClr val="bg1">
                    <a:lumMod val="85000"/>
                  </a:schemeClr>
                </a:solidFill>
              </a:rPr>
              <a:t>Alferness</a:t>
            </a:r>
            <a:r>
              <a:rPr lang="en-US" dirty="0">
                <a:solidFill>
                  <a:schemeClr val="bg1">
                    <a:lumMod val="85000"/>
                  </a:schemeClr>
                </a:solidFill>
              </a:rPr>
              <a:t> C. Predictive indices of successful cardiac resuscitation after prolonged arrest and experimental cardiopulmonary resuscitation. Ann </a:t>
            </a:r>
            <a:r>
              <a:rPr lang="en-US" dirty="0" err="1">
                <a:solidFill>
                  <a:schemeClr val="bg1">
                    <a:lumMod val="85000"/>
                  </a:schemeClr>
                </a:solidFill>
              </a:rPr>
              <a:t>Emerg</a:t>
            </a:r>
            <a:r>
              <a:rPr lang="en-US" dirty="0">
                <a:solidFill>
                  <a:schemeClr val="bg1">
                    <a:lumMod val="85000"/>
                  </a:schemeClr>
                </a:solidFill>
              </a:rPr>
              <a:t> Med. 1985;14:521-8. doi:10.1016/S0196-0644(85)80774-5 </a:t>
            </a:r>
          </a:p>
          <a:p>
            <a:pPr marL="0" indent="0">
              <a:buNone/>
            </a:pPr>
            <a:r>
              <a:rPr lang="en-US" dirty="0">
                <a:solidFill>
                  <a:schemeClr val="bg1">
                    <a:lumMod val="85000"/>
                  </a:schemeClr>
                </a:solidFill>
              </a:rPr>
              <a:t>10.) Michael JR, </a:t>
            </a:r>
            <a:r>
              <a:rPr lang="en-US" dirty="0" err="1">
                <a:solidFill>
                  <a:schemeClr val="bg1">
                    <a:lumMod val="85000"/>
                  </a:schemeClr>
                </a:solidFill>
              </a:rPr>
              <a:t>Guerci</a:t>
            </a:r>
            <a:r>
              <a:rPr lang="en-US" dirty="0">
                <a:solidFill>
                  <a:schemeClr val="bg1">
                    <a:lumMod val="85000"/>
                  </a:schemeClr>
                </a:solidFill>
              </a:rPr>
              <a:t> AD, Koehler RC, et al. Mechanisms by which epinephrine augments cerebral and myocardial perfusion during cardiopulmonary resuscitation in dogs. Circulation. 1984;69:822-35. doi:10.1161/01.CIR.69.4.822 </a:t>
            </a:r>
          </a:p>
          <a:p>
            <a:pPr marL="0" indent="0">
              <a:buNone/>
            </a:pPr>
            <a:r>
              <a:rPr lang="en-US" dirty="0">
                <a:solidFill>
                  <a:schemeClr val="bg1">
                    <a:lumMod val="85000"/>
                  </a:schemeClr>
                </a:solidFill>
              </a:rPr>
              <a:t>11.) Paradis NA, Martin GB, Rivers EP, et al. Coronary perfusion pressure and the return of spontaneous circulation in human cardiopulmonary resuscitation. JAMA1990;263:1106-13. doi:10.1001/jama.1990.03440080084029</a:t>
            </a:r>
          </a:p>
          <a:p>
            <a:pPr marL="0" indent="0">
              <a:buNone/>
            </a:pPr>
            <a:r>
              <a:rPr lang="en-US" dirty="0">
                <a:solidFill>
                  <a:schemeClr val="bg1">
                    <a:lumMod val="85000"/>
                  </a:schemeClr>
                </a:solidFill>
              </a:rPr>
              <a:t>12.) </a:t>
            </a:r>
            <a:r>
              <a:rPr lang="en-US" dirty="0" err="1">
                <a:solidFill>
                  <a:schemeClr val="bg1">
                    <a:lumMod val="85000"/>
                  </a:schemeClr>
                </a:solidFill>
              </a:rPr>
              <a:t>Ristagno</a:t>
            </a:r>
            <a:r>
              <a:rPr lang="en-US" dirty="0">
                <a:solidFill>
                  <a:schemeClr val="bg1">
                    <a:lumMod val="85000"/>
                  </a:schemeClr>
                </a:solidFill>
              </a:rPr>
              <a:t> G, Sun S, Tang W, Castillo C, Weil MH. Effects of epinephrine and vasopressin on cerebral microcirculatory flows during and after cardiopulmonary resuscitation. </a:t>
            </a:r>
            <a:r>
              <a:rPr lang="en-US" dirty="0" err="1">
                <a:solidFill>
                  <a:schemeClr val="bg1">
                    <a:lumMod val="85000"/>
                  </a:schemeClr>
                </a:solidFill>
              </a:rPr>
              <a:t>Crit</a:t>
            </a:r>
            <a:r>
              <a:rPr lang="en-US" dirty="0">
                <a:solidFill>
                  <a:schemeClr val="bg1">
                    <a:lumMod val="85000"/>
                  </a:schemeClr>
                </a:solidFill>
              </a:rPr>
              <a:t> Care Med. 2007 Sep;35(9):2145-9.</a:t>
            </a:r>
          </a:p>
          <a:p>
            <a:pPr marL="0" indent="0">
              <a:buNone/>
            </a:pPr>
            <a:r>
              <a:rPr lang="en-US" dirty="0">
                <a:solidFill>
                  <a:schemeClr val="bg1">
                    <a:lumMod val="85000"/>
                  </a:schemeClr>
                </a:solidFill>
              </a:rPr>
              <a:t>13.) Tang W, Weil MH, Sun S, </a:t>
            </a:r>
            <a:r>
              <a:rPr lang="en-US" dirty="0" err="1">
                <a:solidFill>
                  <a:schemeClr val="bg1">
                    <a:lumMod val="85000"/>
                  </a:schemeClr>
                </a:solidFill>
              </a:rPr>
              <a:t>Noc</a:t>
            </a:r>
            <a:r>
              <a:rPr lang="en-US" dirty="0">
                <a:solidFill>
                  <a:schemeClr val="bg1">
                    <a:lumMod val="85000"/>
                  </a:schemeClr>
                </a:solidFill>
              </a:rPr>
              <a:t> M, Yang L, </a:t>
            </a:r>
            <a:r>
              <a:rPr lang="en-US" dirty="0" err="1">
                <a:solidFill>
                  <a:schemeClr val="bg1">
                    <a:lumMod val="85000"/>
                  </a:schemeClr>
                </a:solidFill>
              </a:rPr>
              <a:t>Gazmuri</a:t>
            </a:r>
            <a:r>
              <a:rPr lang="en-US" dirty="0">
                <a:solidFill>
                  <a:schemeClr val="bg1">
                    <a:lumMod val="85000"/>
                  </a:schemeClr>
                </a:solidFill>
              </a:rPr>
              <a:t> RJ. Epinephrine increases the severity of </a:t>
            </a:r>
            <a:r>
              <a:rPr lang="en-US" dirty="0" err="1">
                <a:solidFill>
                  <a:schemeClr val="bg1">
                    <a:lumMod val="85000"/>
                  </a:schemeClr>
                </a:solidFill>
              </a:rPr>
              <a:t>postresuscitation</a:t>
            </a:r>
            <a:r>
              <a:rPr lang="en-US" dirty="0">
                <a:solidFill>
                  <a:schemeClr val="bg1">
                    <a:lumMod val="85000"/>
                  </a:schemeClr>
                </a:solidFill>
              </a:rPr>
              <a:t> myocardial dysfunction. Circulation. 1995 Nov 15;92(10):3089-93.</a:t>
            </a:r>
          </a:p>
          <a:p>
            <a:pPr marL="0" indent="0">
              <a:buNone/>
            </a:pPr>
            <a:r>
              <a:rPr lang="en-US" dirty="0">
                <a:solidFill>
                  <a:schemeClr val="bg1">
                    <a:lumMod val="85000"/>
                  </a:schemeClr>
                </a:solidFill>
              </a:rPr>
              <a:t>14.) CARES Cardiac Arrest Registry to Enhance Survival Registry. 2018 CARES Report. https://mycares.net/sitepages/uploads/2019/2018_flipbook/index.html?page=1. Accessed December 28, 2019.</a:t>
            </a:r>
          </a:p>
          <a:p>
            <a:pPr marL="0" indent="0">
              <a:buNone/>
            </a:pPr>
            <a:r>
              <a:rPr lang="en-US" dirty="0">
                <a:solidFill>
                  <a:schemeClr val="bg1">
                    <a:lumMod val="85000"/>
                  </a:schemeClr>
                </a:solidFill>
              </a:rPr>
              <a:t>15.) </a:t>
            </a:r>
            <a:r>
              <a:rPr lang="en-US" dirty="0" err="1">
                <a:solidFill>
                  <a:schemeClr val="bg1">
                    <a:lumMod val="85000"/>
                  </a:schemeClr>
                </a:solidFill>
              </a:rPr>
              <a:t>Goto</a:t>
            </a:r>
            <a:r>
              <a:rPr lang="en-US" dirty="0">
                <a:solidFill>
                  <a:schemeClr val="bg1">
                    <a:lumMod val="85000"/>
                  </a:schemeClr>
                </a:solidFill>
              </a:rPr>
              <a:t> Y, Maeda T, </a:t>
            </a:r>
            <a:r>
              <a:rPr lang="en-US" dirty="0" err="1">
                <a:solidFill>
                  <a:schemeClr val="bg1">
                    <a:lumMod val="85000"/>
                  </a:schemeClr>
                </a:solidFill>
              </a:rPr>
              <a:t>Goto</a:t>
            </a:r>
            <a:r>
              <a:rPr lang="en-US" dirty="0">
                <a:solidFill>
                  <a:schemeClr val="bg1">
                    <a:lumMod val="85000"/>
                  </a:schemeClr>
                </a:solidFill>
              </a:rPr>
              <a:t> Y. Effects of prehospital epinephrine during out-of-hospital cardiac arrest with initial non-shockable rhythm: an observational cohort study. </a:t>
            </a:r>
            <a:r>
              <a:rPr lang="en-US" dirty="0" err="1">
                <a:solidFill>
                  <a:schemeClr val="bg1">
                    <a:lumMod val="85000"/>
                  </a:schemeClr>
                </a:solidFill>
              </a:rPr>
              <a:t>Crit</a:t>
            </a:r>
            <a:r>
              <a:rPr lang="en-US" dirty="0">
                <a:solidFill>
                  <a:schemeClr val="bg1">
                    <a:lumMod val="85000"/>
                  </a:schemeClr>
                </a:solidFill>
              </a:rPr>
              <a:t> Care. 2013 Sep 3;17(5):R188. </a:t>
            </a:r>
            <a:r>
              <a:rPr lang="en-US" dirty="0" err="1">
                <a:solidFill>
                  <a:schemeClr val="bg1">
                    <a:lumMod val="85000"/>
                  </a:schemeClr>
                </a:solidFill>
              </a:rPr>
              <a:t>doi</a:t>
            </a:r>
            <a:r>
              <a:rPr lang="en-US" dirty="0">
                <a:solidFill>
                  <a:schemeClr val="bg1">
                    <a:lumMod val="85000"/>
                  </a:schemeClr>
                </a:solidFill>
              </a:rPr>
              <a:t>: 10.1186/cc12872</a:t>
            </a:r>
          </a:p>
          <a:p>
            <a:pPr marL="0" indent="0">
              <a:buNone/>
            </a:pPr>
            <a:r>
              <a:rPr lang="en-US" dirty="0">
                <a:solidFill>
                  <a:schemeClr val="bg1">
                    <a:lumMod val="85000"/>
                  </a:schemeClr>
                </a:solidFill>
              </a:rPr>
              <a:t>16.) Perkins GD, Kenna C, Ji C, Deakin CD, Nolan JP, Quinn T, Fothergill R, </a:t>
            </a:r>
            <a:r>
              <a:rPr lang="en-US" dirty="0" err="1">
                <a:solidFill>
                  <a:schemeClr val="bg1">
                    <a:lumMod val="85000"/>
                  </a:schemeClr>
                </a:solidFill>
              </a:rPr>
              <a:t>Gunson</a:t>
            </a:r>
            <a:r>
              <a:rPr lang="en-US" dirty="0">
                <a:solidFill>
                  <a:schemeClr val="bg1">
                    <a:lumMod val="85000"/>
                  </a:schemeClr>
                </a:solidFill>
              </a:rPr>
              <a:t> I, Pocock H, Rees N, Charlton K, Finn J, Gates S, </a:t>
            </a:r>
            <a:r>
              <a:rPr lang="en-US" dirty="0" err="1">
                <a:solidFill>
                  <a:schemeClr val="bg1">
                    <a:lumMod val="85000"/>
                  </a:schemeClr>
                </a:solidFill>
              </a:rPr>
              <a:t>Lall</a:t>
            </a:r>
            <a:r>
              <a:rPr lang="en-US" dirty="0">
                <a:solidFill>
                  <a:schemeClr val="bg1">
                    <a:lumMod val="85000"/>
                  </a:schemeClr>
                </a:solidFill>
              </a:rPr>
              <a:t> R. The effects of adrenaline in out of hospital cardiac arrest with shockable and non-shockable rhythms: Findings from the PACA and PARAMEDIC-2 </a:t>
            </a:r>
            <a:r>
              <a:rPr lang="en-US" dirty="0" err="1">
                <a:solidFill>
                  <a:schemeClr val="bg1">
                    <a:lumMod val="85000"/>
                  </a:schemeClr>
                </a:solidFill>
              </a:rPr>
              <a:t>randomised</a:t>
            </a:r>
            <a:r>
              <a:rPr lang="en-US" dirty="0">
                <a:solidFill>
                  <a:schemeClr val="bg1">
                    <a:lumMod val="85000"/>
                  </a:schemeClr>
                </a:solidFill>
              </a:rPr>
              <a:t> controlled trials. Resuscitation. 2019 Jul;140:55-63. </a:t>
            </a:r>
            <a:r>
              <a:rPr lang="en-US" dirty="0" err="1">
                <a:solidFill>
                  <a:schemeClr val="bg1">
                    <a:lumMod val="85000"/>
                  </a:schemeClr>
                </a:solidFill>
              </a:rPr>
              <a:t>doi</a:t>
            </a:r>
            <a:r>
              <a:rPr lang="en-US" dirty="0">
                <a:solidFill>
                  <a:schemeClr val="bg1">
                    <a:lumMod val="85000"/>
                  </a:schemeClr>
                </a:solidFill>
              </a:rPr>
              <a:t>: 10.1016/j.resuscitation.2019.05.007. </a:t>
            </a:r>
            <a:r>
              <a:rPr lang="en-US" dirty="0" err="1">
                <a:solidFill>
                  <a:schemeClr val="bg1">
                    <a:lumMod val="85000"/>
                  </a:schemeClr>
                </a:solidFill>
              </a:rPr>
              <a:t>Epub</a:t>
            </a:r>
            <a:r>
              <a:rPr lang="en-US" dirty="0">
                <a:solidFill>
                  <a:schemeClr val="bg1">
                    <a:lumMod val="85000"/>
                  </a:schemeClr>
                </a:solidFill>
              </a:rPr>
              <a:t> 2019 May 19</a:t>
            </a:r>
          </a:p>
          <a:p>
            <a:pPr marL="0" indent="0">
              <a:buNone/>
            </a:pPr>
            <a:r>
              <a:rPr lang="en-US" dirty="0">
                <a:solidFill>
                  <a:schemeClr val="bg1">
                    <a:lumMod val="85000"/>
                  </a:schemeClr>
                </a:solidFill>
              </a:rPr>
              <a:t>17.) Tong JT, </a:t>
            </a:r>
            <a:r>
              <a:rPr lang="en-US" dirty="0" err="1">
                <a:solidFill>
                  <a:schemeClr val="bg1">
                    <a:lumMod val="85000"/>
                  </a:schemeClr>
                </a:solidFill>
              </a:rPr>
              <a:t>Eyngorn</a:t>
            </a:r>
            <a:r>
              <a:rPr lang="en-US" dirty="0">
                <a:solidFill>
                  <a:schemeClr val="bg1">
                    <a:lumMod val="85000"/>
                  </a:schemeClr>
                </a:solidFill>
              </a:rPr>
              <a:t> I, </a:t>
            </a:r>
            <a:r>
              <a:rPr lang="en-US" dirty="0" err="1">
                <a:solidFill>
                  <a:schemeClr val="bg1">
                    <a:lumMod val="85000"/>
                  </a:schemeClr>
                </a:solidFill>
              </a:rPr>
              <a:t>Mlynash</a:t>
            </a:r>
            <a:r>
              <a:rPr lang="en-US" dirty="0">
                <a:solidFill>
                  <a:schemeClr val="bg1">
                    <a:lumMod val="85000"/>
                  </a:schemeClr>
                </a:solidFill>
              </a:rPr>
              <a:t> M, Albers GW, Hirsch, KG. Functional Neurologic Outcomes Change Over the First Six Months after Cardiac Arrest. </a:t>
            </a:r>
            <a:r>
              <a:rPr lang="en-US" dirty="0" err="1">
                <a:solidFill>
                  <a:schemeClr val="bg1">
                    <a:lumMod val="85000"/>
                  </a:schemeClr>
                </a:solidFill>
              </a:rPr>
              <a:t>Crit</a:t>
            </a:r>
            <a:r>
              <a:rPr lang="en-US" dirty="0">
                <a:solidFill>
                  <a:schemeClr val="bg1">
                    <a:lumMod val="85000"/>
                  </a:schemeClr>
                </a:solidFill>
              </a:rPr>
              <a:t> Care Med. 2016 December ; 44(12): e1202–e1207. doi:10.1097/CCM.0000000000001963. </a:t>
            </a:r>
          </a:p>
          <a:p>
            <a:pPr marL="0" indent="0">
              <a:buNone/>
            </a:pPr>
            <a:r>
              <a:rPr lang="en-US" dirty="0">
                <a:solidFill>
                  <a:schemeClr val="bg1">
                    <a:lumMod val="85000"/>
                  </a:schemeClr>
                </a:solidFill>
              </a:rPr>
              <a:t>18.) Fukuda T, Ohashi-Fukuda N, Matsubara T, </a:t>
            </a:r>
            <a:r>
              <a:rPr lang="en-US" dirty="0" err="1">
                <a:solidFill>
                  <a:schemeClr val="bg1">
                    <a:lumMod val="85000"/>
                  </a:schemeClr>
                </a:solidFill>
              </a:rPr>
              <a:t>Gunshin</a:t>
            </a:r>
            <a:r>
              <a:rPr lang="en-US" dirty="0">
                <a:solidFill>
                  <a:schemeClr val="bg1">
                    <a:lumMod val="85000"/>
                  </a:schemeClr>
                </a:solidFill>
              </a:rPr>
              <a:t> M, Kondo Y, Yahagi N. Effect of prehospital epinephrine on out-of-hospital cardiac arrest: a report from the national out-of-hospital cardiac arrest data registry in Japan, 2011-2012. Eur J Clin </a:t>
            </a:r>
            <a:r>
              <a:rPr lang="en-US" dirty="0" err="1">
                <a:solidFill>
                  <a:schemeClr val="bg1">
                    <a:lumMod val="85000"/>
                  </a:schemeClr>
                </a:solidFill>
              </a:rPr>
              <a:t>Pharmacol</a:t>
            </a:r>
            <a:r>
              <a:rPr lang="en-US" dirty="0">
                <a:solidFill>
                  <a:schemeClr val="bg1">
                    <a:lumMod val="85000"/>
                  </a:schemeClr>
                </a:solidFill>
              </a:rPr>
              <a:t>. 2016 Oct;72(10):1255-1264. </a:t>
            </a:r>
            <a:r>
              <a:rPr lang="en-US" dirty="0" err="1">
                <a:solidFill>
                  <a:schemeClr val="bg1">
                    <a:lumMod val="85000"/>
                  </a:schemeClr>
                </a:solidFill>
              </a:rPr>
              <a:t>doi</a:t>
            </a:r>
            <a:r>
              <a:rPr lang="en-US" dirty="0">
                <a:solidFill>
                  <a:schemeClr val="bg1">
                    <a:lumMod val="85000"/>
                  </a:schemeClr>
                </a:solidFill>
              </a:rPr>
              <a:t>: 10.1007/s00228-016-2093-2. </a:t>
            </a:r>
            <a:r>
              <a:rPr lang="en-US" dirty="0" err="1">
                <a:solidFill>
                  <a:schemeClr val="bg1">
                    <a:lumMod val="85000"/>
                  </a:schemeClr>
                </a:solidFill>
              </a:rPr>
              <a:t>Epub</a:t>
            </a:r>
            <a:r>
              <a:rPr lang="en-US" dirty="0">
                <a:solidFill>
                  <a:schemeClr val="bg1">
                    <a:lumMod val="85000"/>
                  </a:schemeClr>
                </a:solidFill>
              </a:rPr>
              <a:t> 2016 Jul 13.</a:t>
            </a:r>
          </a:p>
          <a:p>
            <a:pPr marL="0" indent="0">
              <a:buNone/>
            </a:pPr>
            <a:r>
              <a:rPr lang="en-US" dirty="0">
                <a:solidFill>
                  <a:schemeClr val="bg1">
                    <a:lumMod val="85000"/>
                  </a:schemeClr>
                </a:solidFill>
              </a:rPr>
              <a:t>19.) Jacobs IG, Finn JC, Jelinek GA, Oxer HF, Thompson PL. Effect of adrenaline on survival in out-of-hospital cardiac arrest: A </a:t>
            </a:r>
            <a:r>
              <a:rPr lang="en-US" dirty="0" err="1">
                <a:solidFill>
                  <a:schemeClr val="bg1">
                    <a:lumMod val="85000"/>
                  </a:schemeClr>
                </a:solidFill>
              </a:rPr>
              <a:t>randomised</a:t>
            </a:r>
            <a:r>
              <a:rPr lang="en-US" dirty="0">
                <a:solidFill>
                  <a:schemeClr val="bg1">
                    <a:lumMod val="85000"/>
                  </a:schemeClr>
                </a:solidFill>
              </a:rPr>
              <a:t> double-blind placebo-controlled trial. Resuscitation. 2011 Sep;82(9):1138-43. </a:t>
            </a:r>
            <a:r>
              <a:rPr lang="en-US" dirty="0" err="1">
                <a:solidFill>
                  <a:schemeClr val="bg1">
                    <a:lumMod val="85000"/>
                  </a:schemeClr>
                </a:solidFill>
              </a:rPr>
              <a:t>doi</a:t>
            </a:r>
            <a:r>
              <a:rPr lang="en-US" dirty="0">
                <a:solidFill>
                  <a:schemeClr val="bg1">
                    <a:lumMod val="85000"/>
                  </a:schemeClr>
                </a:solidFill>
              </a:rPr>
              <a:t>: 10.1016/j.resuscitation.2011.06.029. </a:t>
            </a:r>
            <a:r>
              <a:rPr lang="en-US" dirty="0" err="1">
                <a:solidFill>
                  <a:schemeClr val="bg1">
                    <a:lumMod val="85000"/>
                  </a:schemeClr>
                </a:solidFill>
              </a:rPr>
              <a:t>Epub</a:t>
            </a:r>
            <a:r>
              <a:rPr lang="en-US" dirty="0">
                <a:solidFill>
                  <a:schemeClr val="bg1">
                    <a:lumMod val="85000"/>
                  </a:schemeClr>
                </a:solidFill>
              </a:rPr>
              <a:t> 2011 Jul 2.</a:t>
            </a:r>
          </a:p>
          <a:p>
            <a:pPr marL="0" indent="0">
              <a:buNone/>
            </a:pPr>
            <a:r>
              <a:rPr lang="en-US" dirty="0">
                <a:solidFill>
                  <a:schemeClr val="bg1">
                    <a:lumMod val="85000"/>
                  </a:schemeClr>
                </a:solidFill>
              </a:rPr>
              <a:t>20.) </a:t>
            </a:r>
            <a:r>
              <a:rPr lang="en-US" dirty="0" err="1">
                <a:solidFill>
                  <a:schemeClr val="bg1">
                    <a:lumMod val="85000"/>
                  </a:schemeClr>
                </a:solidFill>
              </a:rPr>
              <a:t>Olasveengen</a:t>
            </a:r>
            <a:r>
              <a:rPr lang="en-US" dirty="0">
                <a:solidFill>
                  <a:schemeClr val="bg1">
                    <a:lumMod val="85000"/>
                  </a:schemeClr>
                </a:solidFill>
              </a:rPr>
              <a:t> TM, </a:t>
            </a:r>
            <a:r>
              <a:rPr lang="en-US" dirty="0" err="1">
                <a:solidFill>
                  <a:schemeClr val="bg1">
                    <a:lumMod val="85000"/>
                  </a:schemeClr>
                </a:solidFill>
              </a:rPr>
              <a:t>Sunde</a:t>
            </a:r>
            <a:r>
              <a:rPr lang="en-US" dirty="0">
                <a:solidFill>
                  <a:schemeClr val="bg1">
                    <a:lumMod val="85000"/>
                  </a:schemeClr>
                </a:solidFill>
              </a:rPr>
              <a:t> K, </a:t>
            </a:r>
            <a:r>
              <a:rPr lang="en-US" dirty="0" err="1">
                <a:solidFill>
                  <a:schemeClr val="bg1">
                    <a:lumMod val="85000"/>
                  </a:schemeClr>
                </a:solidFill>
              </a:rPr>
              <a:t>Brunborg</a:t>
            </a:r>
            <a:r>
              <a:rPr lang="en-US" dirty="0">
                <a:solidFill>
                  <a:schemeClr val="bg1">
                    <a:lumMod val="85000"/>
                  </a:schemeClr>
                </a:solidFill>
              </a:rPr>
              <a:t> C, </a:t>
            </a:r>
            <a:r>
              <a:rPr lang="en-US" dirty="0" err="1">
                <a:solidFill>
                  <a:schemeClr val="bg1">
                    <a:lumMod val="85000"/>
                  </a:schemeClr>
                </a:solidFill>
              </a:rPr>
              <a:t>Thowsen</a:t>
            </a:r>
            <a:r>
              <a:rPr lang="en-US" dirty="0">
                <a:solidFill>
                  <a:schemeClr val="bg1">
                    <a:lumMod val="85000"/>
                  </a:schemeClr>
                </a:solidFill>
              </a:rPr>
              <a:t> J, Steen PA, </a:t>
            </a:r>
            <a:r>
              <a:rPr lang="en-US" dirty="0" err="1">
                <a:solidFill>
                  <a:schemeClr val="bg1">
                    <a:lumMod val="85000"/>
                  </a:schemeClr>
                </a:solidFill>
              </a:rPr>
              <a:t>Wik</a:t>
            </a:r>
            <a:r>
              <a:rPr lang="en-US" dirty="0">
                <a:solidFill>
                  <a:schemeClr val="bg1">
                    <a:lumMod val="85000"/>
                  </a:schemeClr>
                </a:solidFill>
              </a:rPr>
              <a:t> L. Intravenous drug administration during out-of-hospital cardiac arrest: a randomized trial. JAMA. 2009 Nov 25;302(20):2222-9. </a:t>
            </a:r>
            <a:r>
              <a:rPr lang="en-US" dirty="0" err="1">
                <a:solidFill>
                  <a:schemeClr val="bg1">
                    <a:lumMod val="85000"/>
                  </a:schemeClr>
                </a:solidFill>
              </a:rPr>
              <a:t>doi</a:t>
            </a:r>
            <a:r>
              <a:rPr lang="en-US" dirty="0">
                <a:solidFill>
                  <a:schemeClr val="bg1">
                    <a:lumMod val="85000"/>
                  </a:schemeClr>
                </a:solidFill>
              </a:rPr>
              <a:t>: 10.1001/jama.2009.1729.</a:t>
            </a:r>
          </a:p>
          <a:p>
            <a:pPr marL="0" indent="0">
              <a:buNone/>
            </a:pPr>
            <a:r>
              <a:rPr lang="en-US" dirty="0">
                <a:solidFill>
                  <a:schemeClr val="bg1">
                    <a:lumMod val="85000"/>
                  </a:schemeClr>
                </a:solidFill>
              </a:rPr>
              <a:t>21.) Perkins GD, Ji C, Deakin CD, Quinn T, Nolan JP, </a:t>
            </a:r>
            <a:r>
              <a:rPr lang="en-US" dirty="0" err="1">
                <a:solidFill>
                  <a:schemeClr val="bg1">
                    <a:lumMod val="85000"/>
                  </a:schemeClr>
                </a:solidFill>
              </a:rPr>
              <a:t>Scomparin</a:t>
            </a:r>
            <a:r>
              <a:rPr lang="en-US" dirty="0">
                <a:solidFill>
                  <a:schemeClr val="bg1">
                    <a:lumMod val="85000"/>
                  </a:schemeClr>
                </a:solidFill>
              </a:rPr>
              <a:t> C, Regan S, Long J, </a:t>
            </a:r>
            <a:r>
              <a:rPr lang="en-US" dirty="0" err="1">
                <a:solidFill>
                  <a:schemeClr val="bg1">
                    <a:lumMod val="85000"/>
                  </a:schemeClr>
                </a:solidFill>
              </a:rPr>
              <a:t>Slowther</a:t>
            </a:r>
            <a:r>
              <a:rPr lang="en-US" dirty="0">
                <a:solidFill>
                  <a:schemeClr val="bg1">
                    <a:lumMod val="85000"/>
                  </a:schemeClr>
                </a:solidFill>
              </a:rPr>
              <a:t> A, Pocock H, Black JJM, Moore F, Fothergill RT, Rees N, O'Shea L, Docherty M, </a:t>
            </a:r>
            <a:r>
              <a:rPr lang="en-US" dirty="0" err="1">
                <a:solidFill>
                  <a:schemeClr val="bg1">
                    <a:lumMod val="85000"/>
                  </a:schemeClr>
                </a:solidFill>
              </a:rPr>
              <a:t>Gunson</a:t>
            </a:r>
            <a:r>
              <a:rPr lang="en-US" dirty="0">
                <a:solidFill>
                  <a:schemeClr val="bg1">
                    <a:lumMod val="85000"/>
                  </a:schemeClr>
                </a:solidFill>
              </a:rPr>
              <a:t> I, Han K, Charlton K, Finn J, </a:t>
            </a:r>
            <a:r>
              <a:rPr lang="en-US" dirty="0" err="1">
                <a:solidFill>
                  <a:schemeClr val="bg1">
                    <a:lumMod val="85000"/>
                  </a:schemeClr>
                </a:solidFill>
              </a:rPr>
              <a:t>Petrou</a:t>
            </a:r>
            <a:r>
              <a:rPr lang="en-US" dirty="0">
                <a:solidFill>
                  <a:schemeClr val="bg1">
                    <a:lumMod val="85000"/>
                  </a:schemeClr>
                </a:solidFill>
              </a:rPr>
              <a:t> S, Stallard N, Gates S, </a:t>
            </a:r>
            <a:r>
              <a:rPr lang="en-US" dirty="0" err="1">
                <a:solidFill>
                  <a:schemeClr val="bg1">
                    <a:lumMod val="85000"/>
                  </a:schemeClr>
                </a:solidFill>
              </a:rPr>
              <a:t>Lall</a:t>
            </a:r>
            <a:r>
              <a:rPr lang="en-US" dirty="0">
                <a:solidFill>
                  <a:schemeClr val="bg1">
                    <a:lumMod val="85000"/>
                  </a:schemeClr>
                </a:solidFill>
              </a:rPr>
              <a:t> R; PARAMEDIC2 Collaborators. A Randomized Trial of Epinephrine in Out-of-Hospital Cardiac Arrest. N </a:t>
            </a:r>
            <a:r>
              <a:rPr lang="en-US" dirty="0" err="1">
                <a:solidFill>
                  <a:schemeClr val="bg1">
                    <a:lumMod val="85000"/>
                  </a:schemeClr>
                </a:solidFill>
              </a:rPr>
              <a:t>Engl</a:t>
            </a:r>
            <a:r>
              <a:rPr lang="en-US" dirty="0">
                <a:solidFill>
                  <a:schemeClr val="bg1">
                    <a:lumMod val="85000"/>
                  </a:schemeClr>
                </a:solidFill>
              </a:rPr>
              <a:t> J Med. 2018 Aug 23;379(8):711-721. </a:t>
            </a:r>
            <a:r>
              <a:rPr lang="en-US" dirty="0" err="1">
                <a:solidFill>
                  <a:schemeClr val="bg1">
                    <a:lumMod val="85000"/>
                  </a:schemeClr>
                </a:solidFill>
              </a:rPr>
              <a:t>doi</a:t>
            </a:r>
            <a:r>
              <a:rPr lang="en-US" dirty="0">
                <a:solidFill>
                  <a:schemeClr val="bg1">
                    <a:lumMod val="85000"/>
                  </a:schemeClr>
                </a:solidFill>
              </a:rPr>
              <a:t>: 10.1056/NEJMoa1806842. </a:t>
            </a:r>
            <a:r>
              <a:rPr lang="en-US" dirty="0" err="1">
                <a:solidFill>
                  <a:schemeClr val="bg1">
                    <a:lumMod val="85000"/>
                  </a:schemeClr>
                </a:solidFill>
              </a:rPr>
              <a:t>Epub</a:t>
            </a:r>
            <a:r>
              <a:rPr lang="en-US" dirty="0">
                <a:solidFill>
                  <a:schemeClr val="bg1">
                    <a:lumMod val="85000"/>
                  </a:schemeClr>
                </a:solidFill>
              </a:rPr>
              <a:t> 2018 Jul 18.</a:t>
            </a:r>
          </a:p>
          <a:p>
            <a:pPr marL="0" indent="0">
              <a:buNone/>
            </a:pPr>
            <a:r>
              <a:rPr lang="en-US" dirty="0">
                <a:solidFill>
                  <a:schemeClr val="bg1">
                    <a:lumMod val="85000"/>
                  </a:schemeClr>
                </a:solidFill>
              </a:rPr>
              <a:t>22.) Tanaka H, </a:t>
            </a:r>
            <a:r>
              <a:rPr lang="en-US" dirty="0" err="1">
                <a:solidFill>
                  <a:schemeClr val="bg1">
                    <a:lumMod val="85000"/>
                  </a:schemeClr>
                </a:solidFill>
              </a:rPr>
              <a:t>Takyu</a:t>
            </a:r>
            <a:r>
              <a:rPr lang="en-US" dirty="0">
                <a:solidFill>
                  <a:schemeClr val="bg1">
                    <a:lumMod val="85000"/>
                  </a:schemeClr>
                </a:solidFill>
              </a:rPr>
              <a:t> H, </a:t>
            </a:r>
            <a:r>
              <a:rPr lang="en-US" dirty="0" err="1">
                <a:solidFill>
                  <a:schemeClr val="bg1">
                    <a:lumMod val="85000"/>
                  </a:schemeClr>
                </a:solidFill>
              </a:rPr>
              <a:t>Sagisaka</a:t>
            </a:r>
            <a:r>
              <a:rPr lang="en-US" dirty="0">
                <a:solidFill>
                  <a:schemeClr val="bg1">
                    <a:lumMod val="85000"/>
                  </a:schemeClr>
                </a:solidFill>
              </a:rPr>
              <a:t> R, </a:t>
            </a:r>
            <a:r>
              <a:rPr lang="en-US" dirty="0" err="1">
                <a:solidFill>
                  <a:schemeClr val="bg1">
                    <a:lumMod val="85000"/>
                  </a:schemeClr>
                </a:solidFill>
              </a:rPr>
              <a:t>Ueta</a:t>
            </a:r>
            <a:r>
              <a:rPr lang="en-US" dirty="0">
                <a:solidFill>
                  <a:schemeClr val="bg1">
                    <a:lumMod val="85000"/>
                  </a:schemeClr>
                </a:solidFill>
              </a:rPr>
              <a:t> H, Shirakawa T, </a:t>
            </a:r>
            <a:r>
              <a:rPr lang="en-US" dirty="0" err="1">
                <a:solidFill>
                  <a:schemeClr val="bg1">
                    <a:lumMod val="85000"/>
                  </a:schemeClr>
                </a:solidFill>
              </a:rPr>
              <a:t>Kinoshi</a:t>
            </a:r>
            <a:r>
              <a:rPr lang="en-US" dirty="0">
                <a:solidFill>
                  <a:schemeClr val="bg1">
                    <a:lumMod val="85000"/>
                  </a:schemeClr>
                </a:solidFill>
              </a:rPr>
              <a:t> T, Takahashi H, Nakagawa T, </a:t>
            </a:r>
            <a:r>
              <a:rPr lang="en-US" dirty="0" err="1">
                <a:solidFill>
                  <a:schemeClr val="bg1">
                    <a:lumMod val="85000"/>
                  </a:schemeClr>
                </a:solidFill>
              </a:rPr>
              <a:t>Shimazaki</a:t>
            </a:r>
            <a:r>
              <a:rPr lang="en-US" dirty="0">
                <a:solidFill>
                  <a:schemeClr val="bg1">
                    <a:lumMod val="85000"/>
                  </a:schemeClr>
                </a:solidFill>
              </a:rPr>
              <a:t> S, Ong </a:t>
            </a:r>
            <a:r>
              <a:rPr lang="en-US" dirty="0" err="1">
                <a:solidFill>
                  <a:schemeClr val="bg1">
                    <a:lumMod val="85000"/>
                  </a:schemeClr>
                </a:solidFill>
              </a:rPr>
              <a:t>Eng</a:t>
            </a:r>
            <a:r>
              <a:rPr lang="en-US" dirty="0">
                <a:solidFill>
                  <a:schemeClr val="bg1">
                    <a:lumMod val="85000"/>
                  </a:schemeClr>
                </a:solidFill>
              </a:rPr>
              <a:t> Hock M. Favorable neurological outcomes by early epinephrine administration within 19 minutes after EMS call for out-of-hospital cardiac arrest patients. Am J </a:t>
            </a:r>
            <a:r>
              <a:rPr lang="en-US" dirty="0" err="1">
                <a:solidFill>
                  <a:schemeClr val="bg1">
                    <a:lumMod val="85000"/>
                  </a:schemeClr>
                </a:solidFill>
              </a:rPr>
              <a:t>Emerg</a:t>
            </a:r>
            <a:r>
              <a:rPr lang="en-US" dirty="0">
                <a:solidFill>
                  <a:schemeClr val="bg1">
                    <a:lumMod val="85000"/>
                  </a:schemeClr>
                </a:solidFill>
              </a:rPr>
              <a:t> Med. 2016 Dec;34(12):2284-2290. </a:t>
            </a:r>
            <a:r>
              <a:rPr lang="en-US" dirty="0" err="1">
                <a:solidFill>
                  <a:schemeClr val="bg1">
                    <a:lumMod val="85000"/>
                  </a:schemeClr>
                </a:solidFill>
              </a:rPr>
              <a:t>doi</a:t>
            </a:r>
            <a:r>
              <a:rPr lang="en-US" dirty="0">
                <a:solidFill>
                  <a:schemeClr val="bg1">
                    <a:lumMod val="85000"/>
                  </a:schemeClr>
                </a:solidFill>
              </a:rPr>
              <a:t>: 10.1016/j.ajem.2016.08.026. </a:t>
            </a:r>
            <a:r>
              <a:rPr lang="en-US" dirty="0" err="1">
                <a:solidFill>
                  <a:schemeClr val="bg1">
                    <a:lumMod val="85000"/>
                  </a:schemeClr>
                </a:solidFill>
              </a:rPr>
              <a:t>Epub</a:t>
            </a:r>
            <a:r>
              <a:rPr lang="en-US" dirty="0">
                <a:solidFill>
                  <a:schemeClr val="bg1">
                    <a:lumMod val="85000"/>
                  </a:schemeClr>
                </a:solidFill>
              </a:rPr>
              <a:t> 2016 Aug 19.</a:t>
            </a:r>
          </a:p>
          <a:p>
            <a:pPr marL="0" indent="0">
              <a:buNone/>
            </a:pPr>
            <a:r>
              <a:rPr lang="en-US" dirty="0">
                <a:solidFill>
                  <a:schemeClr val="bg1">
                    <a:lumMod val="85000"/>
                  </a:schemeClr>
                </a:solidFill>
              </a:rPr>
              <a:t>23.) </a:t>
            </a:r>
            <a:r>
              <a:rPr lang="en-US" dirty="0" err="1">
                <a:solidFill>
                  <a:schemeClr val="bg1">
                    <a:lumMod val="85000"/>
                  </a:schemeClr>
                </a:solidFill>
              </a:rPr>
              <a:t>Ewy</a:t>
            </a:r>
            <a:r>
              <a:rPr lang="en-US" dirty="0">
                <a:solidFill>
                  <a:schemeClr val="bg1">
                    <a:lumMod val="85000"/>
                  </a:schemeClr>
                </a:solidFill>
              </a:rPr>
              <a:t> GA, </a:t>
            </a:r>
            <a:r>
              <a:rPr lang="en-US" dirty="0" err="1">
                <a:solidFill>
                  <a:schemeClr val="bg1">
                    <a:lumMod val="85000"/>
                  </a:schemeClr>
                </a:solidFill>
              </a:rPr>
              <a:t>Bobrow</a:t>
            </a:r>
            <a:r>
              <a:rPr lang="en-US" dirty="0">
                <a:solidFill>
                  <a:schemeClr val="bg1">
                    <a:lumMod val="85000"/>
                  </a:schemeClr>
                </a:solidFill>
              </a:rPr>
              <a:t> BJ, </a:t>
            </a:r>
            <a:r>
              <a:rPr lang="en-US" dirty="0" err="1">
                <a:solidFill>
                  <a:schemeClr val="bg1">
                    <a:lumMod val="85000"/>
                  </a:schemeClr>
                </a:solidFill>
              </a:rPr>
              <a:t>Chikani</a:t>
            </a:r>
            <a:r>
              <a:rPr lang="en-US" dirty="0">
                <a:solidFill>
                  <a:schemeClr val="bg1">
                    <a:lumMod val="85000"/>
                  </a:schemeClr>
                </a:solidFill>
              </a:rPr>
              <a:t> V, Sanders AB, Otto CW, </a:t>
            </a:r>
            <a:r>
              <a:rPr lang="en-US" dirty="0" err="1">
                <a:solidFill>
                  <a:schemeClr val="bg1">
                    <a:lumMod val="85000"/>
                  </a:schemeClr>
                </a:solidFill>
              </a:rPr>
              <a:t>Spaite</a:t>
            </a:r>
            <a:r>
              <a:rPr lang="en-US" dirty="0">
                <a:solidFill>
                  <a:schemeClr val="bg1">
                    <a:lumMod val="85000"/>
                  </a:schemeClr>
                </a:solidFill>
              </a:rPr>
              <a:t> DW, Kern KB. The time dependent association of adrenaline administration and survival from out-of-hospital cardiac arrest. Resuscitation. 2015 Nov;96:180-5. </a:t>
            </a:r>
            <a:r>
              <a:rPr lang="en-US" dirty="0" err="1">
                <a:solidFill>
                  <a:schemeClr val="bg1">
                    <a:lumMod val="85000"/>
                  </a:schemeClr>
                </a:solidFill>
              </a:rPr>
              <a:t>doi</a:t>
            </a:r>
            <a:r>
              <a:rPr lang="en-US" dirty="0">
                <a:solidFill>
                  <a:schemeClr val="bg1">
                    <a:lumMod val="85000"/>
                  </a:schemeClr>
                </a:solidFill>
              </a:rPr>
              <a:t>: 10.1016/j.resuscitation.2015.08.011. </a:t>
            </a:r>
            <a:r>
              <a:rPr lang="en-US" dirty="0" err="1">
                <a:solidFill>
                  <a:schemeClr val="bg1">
                    <a:lumMod val="85000"/>
                  </a:schemeClr>
                </a:solidFill>
              </a:rPr>
              <a:t>Epub</a:t>
            </a:r>
            <a:r>
              <a:rPr lang="en-US" dirty="0">
                <a:solidFill>
                  <a:schemeClr val="bg1">
                    <a:lumMod val="85000"/>
                  </a:schemeClr>
                </a:solidFill>
              </a:rPr>
              <a:t> 2015 Aug 22.</a:t>
            </a:r>
          </a:p>
          <a:p>
            <a:pPr marL="0" indent="0">
              <a:buNone/>
            </a:pPr>
            <a:r>
              <a:rPr lang="en-US" dirty="0">
                <a:solidFill>
                  <a:schemeClr val="bg1">
                    <a:lumMod val="85000"/>
                  </a:schemeClr>
                </a:solidFill>
              </a:rPr>
              <a:t>24.) Dumas F, </a:t>
            </a:r>
            <a:r>
              <a:rPr lang="en-US" dirty="0" err="1">
                <a:solidFill>
                  <a:schemeClr val="bg1">
                    <a:lumMod val="85000"/>
                  </a:schemeClr>
                </a:solidFill>
              </a:rPr>
              <a:t>Bougouin</a:t>
            </a:r>
            <a:r>
              <a:rPr lang="en-US" dirty="0">
                <a:solidFill>
                  <a:schemeClr val="bg1">
                    <a:lumMod val="85000"/>
                  </a:schemeClr>
                </a:solidFill>
              </a:rPr>
              <a:t> W, Geri G, </a:t>
            </a:r>
            <a:r>
              <a:rPr lang="en-US" dirty="0" err="1">
                <a:solidFill>
                  <a:schemeClr val="bg1">
                    <a:lumMod val="85000"/>
                  </a:schemeClr>
                </a:solidFill>
              </a:rPr>
              <a:t>Lamhaut</a:t>
            </a:r>
            <a:r>
              <a:rPr lang="en-US" dirty="0">
                <a:solidFill>
                  <a:schemeClr val="bg1">
                    <a:lumMod val="85000"/>
                  </a:schemeClr>
                </a:solidFill>
              </a:rPr>
              <a:t> L, </a:t>
            </a:r>
            <a:r>
              <a:rPr lang="en-US" dirty="0" err="1">
                <a:solidFill>
                  <a:schemeClr val="bg1">
                    <a:lumMod val="85000"/>
                  </a:schemeClr>
                </a:solidFill>
              </a:rPr>
              <a:t>Bougle</a:t>
            </a:r>
            <a:r>
              <a:rPr lang="en-US" dirty="0">
                <a:solidFill>
                  <a:schemeClr val="bg1">
                    <a:lumMod val="85000"/>
                  </a:schemeClr>
                </a:solidFill>
              </a:rPr>
              <a:t> A, </a:t>
            </a:r>
            <a:r>
              <a:rPr lang="en-US" dirty="0" err="1">
                <a:solidFill>
                  <a:schemeClr val="bg1">
                    <a:lumMod val="85000"/>
                  </a:schemeClr>
                </a:solidFill>
              </a:rPr>
              <a:t>Daviaud</a:t>
            </a:r>
            <a:r>
              <a:rPr lang="en-US" dirty="0">
                <a:solidFill>
                  <a:schemeClr val="bg1">
                    <a:lumMod val="85000"/>
                  </a:schemeClr>
                </a:solidFill>
              </a:rPr>
              <a:t> F, </a:t>
            </a:r>
            <a:r>
              <a:rPr lang="en-US" dirty="0" err="1">
                <a:solidFill>
                  <a:schemeClr val="bg1">
                    <a:lumMod val="85000"/>
                  </a:schemeClr>
                </a:solidFill>
              </a:rPr>
              <a:t>Morichau-Beauchant</a:t>
            </a:r>
            <a:r>
              <a:rPr lang="en-US" dirty="0">
                <a:solidFill>
                  <a:schemeClr val="bg1">
                    <a:lumMod val="85000"/>
                  </a:schemeClr>
                </a:solidFill>
              </a:rPr>
              <a:t> T, </a:t>
            </a:r>
            <a:r>
              <a:rPr lang="en-US" dirty="0" err="1">
                <a:solidFill>
                  <a:schemeClr val="bg1">
                    <a:lumMod val="85000"/>
                  </a:schemeClr>
                </a:solidFill>
              </a:rPr>
              <a:t>Rosencher</a:t>
            </a:r>
            <a:r>
              <a:rPr lang="en-US" dirty="0">
                <a:solidFill>
                  <a:schemeClr val="bg1">
                    <a:lumMod val="85000"/>
                  </a:schemeClr>
                </a:solidFill>
              </a:rPr>
              <a:t> J, </a:t>
            </a:r>
            <a:r>
              <a:rPr lang="en-US" dirty="0" err="1">
                <a:solidFill>
                  <a:schemeClr val="bg1">
                    <a:lumMod val="85000"/>
                  </a:schemeClr>
                </a:solidFill>
              </a:rPr>
              <a:t>Marijon</a:t>
            </a:r>
            <a:r>
              <a:rPr lang="en-US" dirty="0">
                <a:solidFill>
                  <a:schemeClr val="bg1">
                    <a:lumMod val="85000"/>
                  </a:schemeClr>
                </a:solidFill>
              </a:rPr>
              <a:t> E, Carli P, </a:t>
            </a:r>
            <a:r>
              <a:rPr lang="en-US" dirty="0" err="1">
                <a:solidFill>
                  <a:schemeClr val="bg1">
                    <a:lumMod val="85000"/>
                  </a:schemeClr>
                </a:solidFill>
              </a:rPr>
              <a:t>Jouven</a:t>
            </a:r>
            <a:r>
              <a:rPr lang="en-US" dirty="0">
                <a:solidFill>
                  <a:schemeClr val="bg1">
                    <a:lumMod val="85000"/>
                  </a:schemeClr>
                </a:solidFill>
              </a:rPr>
              <a:t> X, Rea TD, </a:t>
            </a:r>
            <a:r>
              <a:rPr lang="en-US" dirty="0" err="1">
                <a:solidFill>
                  <a:schemeClr val="bg1">
                    <a:lumMod val="85000"/>
                  </a:schemeClr>
                </a:solidFill>
              </a:rPr>
              <a:t>Cariou</a:t>
            </a:r>
            <a:r>
              <a:rPr lang="en-US" dirty="0">
                <a:solidFill>
                  <a:schemeClr val="bg1">
                    <a:lumMod val="85000"/>
                  </a:schemeClr>
                </a:solidFill>
              </a:rPr>
              <a:t> A. Is epinephrine during cardiac arrest associated with worse outcomes in resuscitated patients? J Am Coll </a:t>
            </a:r>
            <a:r>
              <a:rPr lang="en-US" dirty="0" err="1">
                <a:solidFill>
                  <a:schemeClr val="bg1">
                    <a:lumMod val="85000"/>
                  </a:schemeClr>
                </a:solidFill>
              </a:rPr>
              <a:t>Cardiol</a:t>
            </a:r>
            <a:r>
              <a:rPr lang="en-US" dirty="0">
                <a:solidFill>
                  <a:schemeClr val="bg1">
                    <a:lumMod val="85000"/>
                  </a:schemeClr>
                </a:solidFill>
              </a:rPr>
              <a:t>. 2014 Dec 9;64(22):2360-7. </a:t>
            </a:r>
            <a:r>
              <a:rPr lang="en-US" dirty="0" err="1">
                <a:solidFill>
                  <a:schemeClr val="bg1">
                    <a:lumMod val="85000"/>
                  </a:schemeClr>
                </a:solidFill>
              </a:rPr>
              <a:t>doi</a:t>
            </a:r>
            <a:r>
              <a:rPr lang="en-US" dirty="0">
                <a:solidFill>
                  <a:schemeClr val="bg1">
                    <a:lumMod val="85000"/>
                  </a:schemeClr>
                </a:solidFill>
              </a:rPr>
              <a:t>: 10.1016/j.jacc.2014.09.036. </a:t>
            </a:r>
            <a:r>
              <a:rPr lang="en-US" dirty="0" err="1">
                <a:solidFill>
                  <a:schemeClr val="bg1">
                    <a:lumMod val="85000"/>
                  </a:schemeClr>
                </a:solidFill>
              </a:rPr>
              <a:t>Epub</a:t>
            </a:r>
            <a:r>
              <a:rPr lang="en-US" dirty="0">
                <a:solidFill>
                  <a:schemeClr val="bg1">
                    <a:lumMod val="85000"/>
                  </a:schemeClr>
                </a:solidFill>
              </a:rPr>
              <a:t> 2014 Dec 1.</a:t>
            </a:r>
          </a:p>
          <a:p>
            <a:pPr marL="0" indent="0">
              <a:buNone/>
            </a:pPr>
            <a:r>
              <a:rPr lang="en-US" dirty="0">
                <a:solidFill>
                  <a:schemeClr val="bg1">
                    <a:lumMod val="85000"/>
                  </a:schemeClr>
                </a:solidFill>
              </a:rPr>
              <a:t>25.) </a:t>
            </a:r>
            <a:r>
              <a:rPr lang="en-US" dirty="0" err="1">
                <a:solidFill>
                  <a:schemeClr val="bg1">
                    <a:lumMod val="85000"/>
                  </a:schemeClr>
                </a:solidFill>
              </a:rPr>
              <a:t>Mauch</a:t>
            </a:r>
            <a:r>
              <a:rPr lang="en-US" dirty="0">
                <a:solidFill>
                  <a:schemeClr val="bg1">
                    <a:lumMod val="85000"/>
                  </a:schemeClr>
                </a:solidFill>
              </a:rPr>
              <a:t> J, Ringer SK, </a:t>
            </a:r>
            <a:r>
              <a:rPr lang="en-US" dirty="0" err="1">
                <a:solidFill>
                  <a:schemeClr val="bg1">
                    <a:lumMod val="85000"/>
                  </a:schemeClr>
                </a:solidFill>
              </a:rPr>
              <a:t>Spielmann</a:t>
            </a:r>
            <a:r>
              <a:rPr lang="en-US" dirty="0">
                <a:solidFill>
                  <a:schemeClr val="bg1">
                    <a:lumMod val="85000"/>
                  </a:schemeClr>
                </a:solidFill>
              </a:rPr>
              <a:t> N, Weiss M. Intravenous versus intramuscular epinephrine administration during cardiopulmonary resuscitation - a pilot study in piglets. </a:t>
            </a:r>
            <a:r>
              <a:rPr lang="en-US" dirty="0" err="1">
                <a:solidFill>
                  <a:schemeClr val="bg1">
                    <a:lumMod val="85000"/>
                  </a:schemeClr>
                </a:solidFill>
              </a:rPr>
              <a:t>Paediatr</a:t>
            </a:r>
            <a:r>
              <a:rPr lang="en-US" dirty="0">
                <a:solidFill>
                  <a:schemeClr val="bg1">
                    <a:lumMod val="85000"/>
                  </a:schemeClr>
                </a:solidFill>
              </a:rPr>
              <a:t> </a:t>
            </a:r>
            <a:r>
              <a:rPr lang="en-US" dirty="0" err="1">
                <a:solidFill>
                  <a:schemeClr val="bg1">
                    <a:lumMod val="85000"/>
                  </a:schemeClr>
                </a:solidFill>
              </a:rPr>
              <a:t>Anaesth</a:t>
            </a:r>
            <a:r>
              <a:rPr lang="en-US" dirty="0">
                <a:solidFill>
                  <a:schemeClr val="bg1">
                    <a:lumMod val="85000"/>
                  </a:schemeClr>
                </a:solidFill>
              </a:rPr>
              <a:t>. 2013 Oct;23(10):906-12. </a:t>
            </a:r>
            <a:r>
              <a:rPr lang="en-US" dirty="0" err="1">
                <a:solidFill>
                  <a:schemeClr val="bg1">
                    <a:lumMod val="85000"/>
                  </a:schemeClr>
                </a:solidFill>
              </a:rPr>
              <a:t>doi</a:t>
            </a:r>
            <a:r>
              <a:rPr lang="en-US" dirty="0">
                <a:solidFill>
                  <a:schemeClr val="bg1">
                    <a:lumMod val="85000"/>
                  </a:schemeClr>
                </a:solidFill>
              </a:rPr>
              <a:t>: 10.1111/pan.12149. </a:t>
            </a:r>
            <a:r>
              <a:rPr lang="en-US" dirty="0" err="1">
                <a:solidFill>
                  <a:schemeClr val="bg1">
                    <a:lumMod val="85000"/>
                  </a:schemeClr>
                </a:solidFill>
              </a:rPr>
              <a:t>Epub</a:t>
            </a:r>
            <a:r>
              <a:rPr lang="en-US" dirty="0">
                <a:solidFill>
                  <a:schemeClr val="bg1">
                    <a:lumMod val="85000"/>
                  </a:schemeClr>
                </a:solidFill>
              </a:rPr>
              <a:t> 2013 Apr 1.</a:t>
            </a:r>
          </a:p>
          <a:p>
            <a:pPr marL="0" indent="0">
              <a:buNone/>
            </a:pPr>
            <a:r>
              <a:rPr lang="en-US" dirty="0">
                <a:solidFill>
                  <a:schemeClr val="bg1">
                    <a:lumMod val="85000"/>
                  </a:schemeClr>
                </a:solidFill>
              </a:rPr>
              <a:t>26.)Fisk CA, </a:t>
            </a:r>
            <a:r>
              <a:rPr lang="en-US" dirty="0" err="1">
                <a:solidFill>
                  <a:schemeClr val="bg1">
                    <a:lumMod val="85000"/>
                  </a:schemeClr>
                </a:solidFill>
              </a:rPr>
              <a:t>Olsufka</a:t>
            </a:r>
            <a:r>
              <a:rPr lang="en-US" dirty="0">
                <a:solidFill>
                  <a:schemeClr val="bg1">
                    <a:lumMod val="85000"/>
                  </a:schemeClr>
                </a:solidFill>
              </a:rPr>
              <a:t> M, Yin L, McCoy AM, Latimer AJ, Maynard C, Nichol G, Larsen J, Cobb LA, Sayre MR. Lower-dose epinephrine administration and out-of-hospital cardiac arrest outcomes. Resuscitation. 2018 Mar;124:43-48. </a:t>
            </a:r>
            <a:r>
              <a:rPr lang="en-US" dirty="0" err="1">
                <a:solidFill>
                  <a:schemeClr val="bg1">
                    <a:lumMod val="85000"/>
                  </a:schemeClr>
                </a:solidFill>
              </a:rPr>
              <a:t>doi</a:t>
            </a:r>
            <a:r>
              <a:rPr lang="en-US" dirty="0">
                <a:solidFill>
                  <a:schemeClr val="bg1">
                    <a:lumMod val="85000"/>
                  </a:schemeClr>
                </a:solidFill>
              </a:rPr>
              <a:t>: 10.1016/j.resuscitation.2018.01.004. </a:t>
            </a:r>
            <a:r>
              <a:rPr lang="en-US" dirty="0" err="1">
                <a:solidFill>
                  <a:schemeClr val="bg1">
                    <a:lumMod val="85000"/>
                  </a:schemeClr>
                </a:solidFill>
              </a:rPr>
              <a:t>Epub</a:t>
            </a:r>
            <a:r>
              <a:rPr lang="en-US" dirty="0">
                <a:solidFill>
                  <a:schemeClr val="bg1">
                    <a:lumMod val="85000"/>
                  </a:schemeClr>
                </a:solidFill>
              </a:rPr>
              <a:t> 2018 Jan 3.</a:t>
            </a:r>
          </a:p>
          <a:p>
            <a:endParaRPr lang="en-US" dirty="0"/>
          </a:p>
          <a:p>
            <a:endParaRPr lang="en-US" dirty="0"/>
          </a:p>
        </p:txBody>
      </p:sp>
    </p:spTree>
    <p:extLst>
      <p:ext uri="{BB962C8B-B14F-4D97-AF65-F5344CB8AC3E}">
        <p14:creationId xmlns:p14="http://schemas.microsoft.com/office/powerpoint/2010/main" val="191382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13917</TotalTime>
  <Words>3172</Words>
  <Application>Microsoft Office PowerPoint</Application>
  <PresentationFormat>Custom</PresentationFormat>
  <Paragraphs>198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Symbol</vt:lpstr>
      <vt:lpstr>Wingdings</vt:lpstr>
      <vt:lpstr>Office Theme</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Mal</cp:lastModifiedBy>
  <cp:revision>172</cp:revision>
  <cp:lastPrinted>2020-04-17T15:23:35Z</cp:lastPrinted>
  <dcterms:created xsi:type="dcterms:W3CDTF">2017-04-15T00:49:32Z</dcterms:created>
  <dcterms:modified xsi:type="dcterms:W3CDTF">2020-04-18T23:22:50Z</dcterms:modified>
  <cp:category/>
</cp:coreProperties>
</file>