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Lato" panose="020F0502020204030203" pitchFamily="34" charset="77"/>
      <p:regular r:id="rId16"/>
      <p:bold r:id="rId17"/>
      <p:italic r:id="rId18"/>
      <p:boldItalic r:id="rId19"/>
    </p:embeddedFont>
    <p:embeddedFont>
      <p:font typeface="Raleway" panose="020B0503030101060003" pitchFamily="34" charset="77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Medium" panose="02000000000000000000" pitchFamily="2" charset="0"/>
      <p:regular r:id="rId28"/>
      <p:bold r:id="rId29"/>
      <p:italic r:id="rId30"/>
      <p:boldItalic r:id="rId31"/>
    </p:embeddedFont>
    <p:embeddedFont>
      <p:font typeface="Roboto Thin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 varScale="1">
        <p:scale>
          <a:sx n="160" d="100"/>
          <a:sy n="160" d="100"/>
        </p:scale>
        <p:origin x="24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f9935fa4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7f9935fa4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f9935fa4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7f9935fa4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fa8e7c1ac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fa8e7c1ac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7fa8e7c1ac_0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7fa8e7c1ac_0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2f77a5da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2f77a5dab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f9935fa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f9935fa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2f77a5da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2f77a5da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2f77a5da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2f77a5da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2f77a5dab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2f77a5dab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fa8e7c1ac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fa8e7c1ac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2f77a5dab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2f77a5dab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f9935fa4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7f9935fa4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There An Association Between Animals and Inmate Mental Health?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452" y="348745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Cole Benko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Pet Ownership</a:t>
            </a:r>
            <a:endParaRPr/>
          </a:p>
        </p:txBody>
      </p:sp>
      <p:cxnSp>
        <p:nvCxnSpPr>
          <p:cNvPr id="264" name="Google Shape;264;p22"/>
          <p:cNvCxnSpPr>
            <a:stCxn id="265" idx="6"/>
            <a:endCxn id="266" idx="2"/>
          </p:cNvCxnSpPr>
          <p:nvPr/>
        </p:nvCxnSpPr>
        <p:spPr>
          <a:xfrm>
            <a:off x="2655650" y="3037663"/>
            <a:ext cx="994500" cy="10272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7" name="Google Shape;267;p22"/>
          <p:cNvCxnSpPr>
            <a:stCxn id="265" idx="6"/>
            <a:endCxn id="268" idx="2"/>
          </p:cNvCxnSpPr>
          <p:nvPr/>
        </p:nvCxnSpPr>
        <p:spPr>
          <a:xfrm rot="10800000" flipH="1">
            <a:off x="2655650" y="2092963"/>
            <a:ext cx="994500" cy="9447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9" name="Google Shape;269;p22"/>
          <p:cNvCxnSpPr>
            <a:endCxn id="270" idx="2"/>
          </p:cNvCxnSpPr>
          <p:nvPr/>
        </p:nvCxnSpPr>
        <p:spPr>
          <a:xfrm rot="-5400000">
            <a:off x="4119850" y="2768550"/>
            <a:ext cx="2655000" cy="290400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1" name="Google Shape;271;p22"/>
          <p:cNvCxnSpPr>
            <a:endCxn id="272" idx="2"/>
          </p:cNvCxnSpPr>
          <p:nvPr/>
        </p:nvCxnSpPr>
        <p:spPr>
          <a:xfrm rot="10800000" flipH="1">
            <a:off x="5006350" y="3053688"/>
            <a:ext cx="586200" cy="58200"/>
          </a:xfrm>
          <a:prstGeom prst="bentConnector3">
            <a:avLst>
              <a:gd name="adj1" fmla="val 53433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3" name="Google Shape;273;p22"/>
          <p:cNvCxnSpPr>
            <a:endCxn id="274" idx="2"/>
          </p:cNvCxnSpPr>
          <p:nvPr/>
        </p:nvCxnSpPr>
        <p:spPr>
          <a:xfrm>
            <a:off x="5291050" y="4095125"/>
            <a:ext cx="301500" cy="259800"/>
          </a:xfrm>
          <a:prstGeom prst="bentConnector3">
            <a:avLst>
              <a:gd name="adj1" fmla="val 7413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75" name="Google Shape;275;p22"/>
          <p:cNvGrpSpPr/>
          <p:nvPr/>
        </p:nvGrpSpPr>
        <p:grpSpPr>
          <a:xfrm>
            <a:off x="5592550" y="1499250"/>
            <a:ext cx="1356300" cy="572550"/>
            <a:chOff x="5592550" y="1499250"/>
            <a:chExt cx="1356300" cy="572550"/>
          </a:xfrm>
        </p:grpSpPr>
        <p:sp>
          <p:nvSpPr>
            <p:cNvPr id="276" name="Google Shape;276;p22"/>
            <p:cNvSpPr/>
            <p:nvPr/>
          </p:nvSpPr>
          <p:spPr>
            <a:xfrm>
              <a:off x="5766550" y="175260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Higher life satisfaction in dog presence</a:t>
              </a:r>
              <a:endParaRPr sz="11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160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0" name="Google Shape;270;p22"/>
            <p:cNvSpPr/>
            <p:nvPr/>
          </p:nvSpPr>
          <p:spPr>
            <a:xfrm>
              <a:off x="5592550" y="1499250"/>
              <a:ext cx="174000" cy="174000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22"/>
          <p:cNvGrpSpPr/>
          <p:nvPr/>
        </p:nvGrpSpPr>
        <p:grpSpPr>
          <a:xfrm>
            <a:off x="3650050" y="2005950"/>
            <a:ext cx="1356300" cy="565800"/>
            <a:chOff x="3650050" y="2005950"/>
            <a:chExt cx="1356300" cy="565800"/>
          </a:xfrm>
        </p:grpSpPr>
        <p:sp>
          <p:nvSpPr>
            <p:cNvPr id="278" name="Google Shape;278;p22"/>
            <p:cNvSpPr/>
            <p:nvPr/>
          </p:nvSpPr>
          <p:spPr>
            <a:xfrm>
              <a:off x="3824050" y="22525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68 participants, either isolated or involved condition</a:t>
              </a:r>
              <a:endPara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160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8" name="Google Shape;268;p22"/>
            <p:cNvSpPr/>
            <p:nvPr/>
          </p:nvSpPr>
          <p:spPr>
            <a:xfrm>
              <a:off x="3650050" y="2005950"/>
              <a:ext cx="174000" cy="1740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22"/>
          <p:cNvGrpSpPr/>
          <p:nvPr/>
        </p:nvGrpSpPr>
        <p:grpSpPr>
          <a:xfrm>
            <a:off x="1053825" y="2950663"/>
            <a:ext cx="1601825" cy="552738"/>
            <a:chOff x="1357200" y="2863663"/>
            <a:chExt cx="1601825" cy="552738"/>
          </a:xfrm>
        </p:grpSpPr>
        <p:sp>
          <p:nvSpPr>
            <p:cNvPr id="280" name="Google Shape;280;p22"/>
            <p:cNvSpPr/>
            <p:nvPr/>
          </p:nvSpPr>
          <p:spPr>
            <a:xfrm>
              <a:off x="1357200" y="309720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Aydin, Krueger, Fischer, Hahn, Kastenmuller, Frey, Fischer, 2012</a:t>
              </a:r>
              <a:endParaRPr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r" rtl="0">
                <a:spcBef>
                  <a:spcPts val="160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5" name="Google Shape;265;p22"/>
            <p:cNvSpPr/>
            <p:nvPr/>
          </p:nvSpPr>
          <p:spPr>
            <a:xfrm>
              <a:off x="2785025" y="2863663"/>
              <a:ext cx="174000" cy="174000"/>
            </a:xfrm>
            <a:prstGeom prst="ellipse">
              <a:avLst/>
            </a:prstGeom>
            <a:solidFill>
              <a:srgbClr val="2F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22"/>
          <p:cNvGrpSpPr/>
          <p:nvPr/>
        </p:nvGrpSpPr>
        <p:grpSpPr>
          <a:xfrm>
            <a:off x="3650050" y="3977825"/>
            <a:ext cx="1374600" cy="622825"/>
            <a:chOff x="3650050" y="3977825"/>
            <a:chExt cx="1374600" cy="622825"/>
          </a:xfrm>
        </p:grpSpPr>
        <p:sp>
          <p:nvSpPr>
            <p:cNvPr id="282" name="Google Shape;282;p22"/>
            <p:cNvSpPr/>
            <p:nvPr/>
          </p:nvSpPr>
          <p:spPr>
            <a:xfrm>
              <a:off x="3842350" y="42814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Social exclusion</a:t>
              </a:r>
              <a:endPara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After game, took life satisfaction survey</a:t>
              </a:r>
              <a:endPara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160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6" name="Google Shape;266;p22"/>
            <p:cNvSpPr/>
            <p:nvPr/>
          </p:nvSpPr>
          <p:spPr>
            <a:xfrm>
              <a:off x="3650050" y="3977825"/>
              <a:ext cx="174000" cy="1740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22"/>
          <p:cNvGrpSpPr/>
          <p:nvPr/>
        </p:nvGrpSpPr>
        <p:grpSpPr>
          <a:xfrm>
            <a:off x="5592550" y="2864988"/>
            <a:ext cx="1356300" cy="319200"/>
            <a:chOff x="5592550" y="2864988"/>
            <a:chExt cx="1356300" cy="319200"/>
          </a:xfrm>
        </p:grpSpPr>
        <p:sp>
          <p:nvSpPr>
            <p:cNvPr id="284" name="Google Shape;284;p22"/>
            <p:cNvSpPr/>
            <p:nvPr/>
          </p:nvSpPr>
          <p:spPr>
            <a:xfrm>
              <a:off x="5766550" y="2864988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Higher self esteem</a:t>
              </a:r>
              <a:endParaRPr sz="11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2" name="Google Shape;272;p22"/>
            <p:cNvSpPr/>
            <p:nvPr/>
          </p:nvSpPr>
          <p:spPr>
            <a:xfrm>
              <a:off x="5592550" y="2966688"/>
              <a:ext cx="174000" cy="174000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22"/>
          <p:cNvGrpSpPr/>
          <p:nvPr/>
        </p:nvGrpSpPr>
        <p:grpSpPr>
          <a:xfrm>
            <a:off x="5592550" y="4195325"/>
            <a:ext cx="1356300" cy="319200"/>
            <a:chOff x="5592550" y="3578525"/>
            <a:chExt cx="1356300" cy="319200"/>
          </a:xfrm>
        </p:grpSpPr>
        <p:sp>
          <p:nvSpPr>
            <p:cNvPr id="286" name="Google Shape;286;p22"/>
            <p:cNvSpPr/>
            <p:nvPr/>
          </p:nvSpPr>
          <p:spPr>
            <a:xfrm>
              <a:off x="5766550" y="3578525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Higher social acceptance</a:t>
              </a:r>
              <a:endParaRPr sz="11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4" name="Google Shape;274;p22"/>
            <p:cNvSpPr/>
            <p:nvPr/>
          </p:nvSpPr>
          <p:spPr>
            <a:xfrm>
              <a:off x="5592550" y="3651125"/>
              <a:ext cx="174000" cy="174000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22"/>
          <p:cNvSpPr txBox="1"/>
          <p:nvPr/>
        </p:nvSpPr>
        <p:spPr>
          <a:xfrm>
            <a:off x="5796450" y="964050"/>
            <a:ext cx="18039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Lato"/>
                <a:ea typeface="Lato"/>
                <a:cs typeface="Lato"/>
                <a:sym typeface="Lato"/>
              </a:rPr>
              <a:t>Results</a:t>
            </a:r>
            <a:endParaRPr u="sng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8" name="Google Shape;288;p22"/>
          <p:cNvSpPr txBox="1"/>
          <p:nvPr/>
        </p:nvSpPr>
        <p:spPr>
          <a:xfrm>
            <a:off x="3860650" y="1499250"/>
            <a:ext cx="1145700" cy="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Lato"/>
                <a:ea typeface="Lato"/>
                <a:cs typeface="Lato"/>
                <a:sym typeface="Lato"/>
              </a:rPr>
              <a:t>Sample</a:t>
            </a:r>
            <a:endParaRPr u="sng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9" name="Google Shape;289;p22"/>
          <p:cNvSpPr txBox="1"/>
          <p:nvPr/>
        </p:nvSpPr>
        <p:spPr>
          <a:xfrm>
            <a:off x="3852750" y="3024600"/>
            <a:ext cx="12468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Lato"/>
                <a:ea typeface="Lato"/>
                <a:cs typeface="Lato"/>
                <a:sym typeface="Lato"/>
              </a:rPr>
              <a:t>Study Information</a:t>
            </a:r>
            <a:endParaRPr u="sng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grpSp>
        <p:nvGrpSpPr>
          <p:cNvPr id="295" name="Google Shape;295;p23"/>
          <p:cNvGrpSpPr/>
          <p:nvPr/>
        </p:nvGrpSpPr>
        <p:grpSpPr>
          <a:xfrm>
            <a:off x="820004" y="4058988"/>
            <a:ext cx="7548754" cy="883719"/>
            <a:chOff x="1593000" y="2322568"/>
            <a:chExt cx="5957975" cy="643500"/>
          </a:xfrm>
        </p:grpSpPr>
        <p:sp>
          <p:nvSpPr>
            <p:cNvPr id="296" name="Google Shape;296;p2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Takeaways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98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en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Inmates are a large population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98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en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Research has shown positive potential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98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en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Animal assisted programs should gain traction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3" name="Google Shape;303;p23"/>
          <p:cNvGrpSpPr/>
          <p:nvPr/>
        </p:nvGrpSpPr>
        <p:grpSpPr>
          <a:xfrm>
            <a:off x="819988" y="3175286"/>
            <a:ext cx="7548754" cy="883719"/>
            <a:chOff x="1593000" y="2322568"/>
            <a:chExt cx="5957975" cy="643500"/>
          </a:xfrm>
        </p:grpSpPr>
        <p:sp>
          <p:nvSpPr>
            <p:cNvPr id="304" name="Google Shape;304;p2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3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3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Future Research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98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en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More research with animal usage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98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en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Apply animal therapy to other settings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1" name="Google Shape;311;p23"/>
          <p:cNvGrpSpPr/>
          <p:nvPr/>
        </p:nvGrpSpPr>
        <p:grpSpPr>
          <a:xfrm>
            <a:off x="820004" y="2291571"/>
            <a:ext cx="7548754" cy="883719"/>
            <a:chOff x="1593000" y="2322568"/>
            <a:chExt cx="5957975" cy="643500"/>
          </a:xfrm>
        </p:grpSpPr>
        <p:sp>
          <p:nvSpPr>
            <p:cNvPr id="312" name="Google Shape;312;p2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Conclusion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98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en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Many factors to inmate mental health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98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en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Positive findings with animal usage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98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en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So far so good 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324" name="Google Shape;324;p2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Aydin, N., Krueger, J. I., Fischer, J., Hahn, D., Kastenmüller, A., Frey, D., &amp; Fischer, P. (2012). “Man's best friend:” How the presence of a dog reduces mental distress after social exclusion. </a:t>
            </a:r>
            <a:r>
              <a:rPr lang="en" sz="9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Journal of Experimental Social Psychology,</a:t>
            </a: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9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48</a:t>
            </a: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(1), 446-449. doi:10.1016/j.jesp.2011.09.011</a:t>
            </a:r>
            <a:endParaRPr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Fishbein, D., Sheppard, M., Hyde, C., Hubal, R., Newlin, D., Serin, R., Chrousos, G. and Alesci, S. (2009). Deficits in behavioral inhibition predict treatment engagement in prison inmates. </a:t>
            </a:r>
            <a:r>
              <a:rPr lang="en" sz="9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Law and Human Behavior</a:t>
            </a: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33(5), pp.419-435.</a:t>
            </a:r>
            <a:endParaRPr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Magaletta, P. R., Patry, M. W., Wheat, B., &amp; Bates, J. (2008). Prison inmate characteristics and suicide attempt lethality: An exploratory study. </a:t>
            </a:r>
            <a:r>
              <a:rPr lang="en" sz="9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Psychological Services,</a:t>
            </a: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9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(4), 351-361. doi:10.1037/1541-1559.5.4.351</a:t>
            </a:r>
            <a:endParaRPr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Morgan, R. D., Rozycki, A. T., &amp; Wilson, S. (2004). Inmate Perceptions of Mental Health Services. </a:t>
            </a:r>
            <a:r>
              <a:rPr lang="en" sz="9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Professional Psychology: Research and Practice,</a:t>
            </a: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9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(4), 389-396. doi:10.1037/0735-7028.35.4.389</a:t>
            </a:r>
            <a:endParaRPr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Char char="●"/>
            </a:pP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Selby, A. and Smith-Osborne, A. (2013). A systematic review of effectiveness of complementary and adjunct therapies and interventions involving equines. </a:t>
            </a:r>
            <a:r>
              <a:rPr lang="en" sz="9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Health Psychology</a:t>
            </a: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32(4), pp.418-432.</a:t>
            </a:r>
            <a:endParaRPr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Cont.</a:t>
            </a:r>
            <a:endParaRPr/>
          </a:p>
        </p:txBody>
      </p:sp>
      <p:sp>
        <p:nvSpPr>
          <p:cNvPr id="330" name="Google Shape;330;p2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Char char="●"/>
            </a:pP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Walters, G. D., &amp; Crawford, G. (2014). Major mental illness and violence history as predictors of institutional misconduct and recidivism: Main and interaction effects. Law and Human Behavior, 38(3), 238-247. doi:10.1037/lhb0000058</a:t>
            </a:r>
            <a:endParaRPr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7650" y="4884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Question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609125" y="142660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How are animals and inmate mental health associated with each other?</a:t>
            </a:r>
            <a:endParaRPr sz="1400"/>
          </a:p>
        </p:txBody>
      </p:sp>
      <p:grpSp>
        <p:nvGrpSpPr>
          <p:cNvPr id="94" name="Google Shape;94;p14"/>
          <p:cNvGrpSpPr/>
          <p:nvPr/>
        </p:nvGrpSpPr>
        <p:grpSpPr>
          <a:xfrm>
            <a:off x="1112043" y="4090648"/>
            <a:ext cx="6886823" cy="909523"/>
            <a:chOff x="1593000" y="2322568"/>
            <a:chExt cx="5957975" cy="643500"/>
          </a:xfrm>
        </p:grpSpPr>
        <p:sp>
          <p:nvSpPr>
            <p:cNvPr id="95" name="Google Shape;95;p1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Animal Usage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Pet Ownership</a:t>
              </a:r>
              <a:endParaRPr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Animal Assisted Treatment </a:t>
              </a:r>
              <a:endParaRPr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2" name="Google Shape;102;p14"/>
          <p:cNvGrpSpPr/>
          <p:nvPr/>
        </p:nvGrpSpPr>
        <p:grpSpPr>
          <a:xfrm>
            <a:off x="1112758" y="3204208"/>
            <a:ext cx="6886228" cy="909523"/>
            <a:chOff x="1593000" y="2322568"/>
            <a:chExt cx="5957975" cy="643500"/>
          </a:xfrm>
        </p:grpSpPr>
        <p:sp>
          <p:nvSpPr>
            <p:cNvPr id="103" name="Google Shape;103;p1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Inmate Treatment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Attitude towards treatment </a:t>
              </a:r>
              <a:endParaRPr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Behavioral inhibition</a:t>
              </a:r>
              <a:endParaRPr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0" name="Google Shape;110;p14"/>
          <p:cNvGrpSpPr/>
          <p:nvPr/>
        </p:nvGrpSpPr>
        <p:grpSpPr>
          <a:xfrm>
            <a:off x="1114312" y="2235514"/>
            <a:ext cx="6886228" cy="1017374"/>
            <a:chOff x="1593000" y="2322568"/>
            <a:chExt cx="5957975" cy="643500"/>
          </a:xfrm>
        </p:grpSpPr>
        <p:sp>
          <p:nvSpPr>
            <p:cNvPr id="111" name="Google Shape;111;p1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Inmate Mental Health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Inmate Suicide Lethality</a:t>
              </a:r>
              <a:endParaRPr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Prison Discipline</a:t>
              </a:r>
              <a:endParaRPr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Animal Usage</a:t>
            </a: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3804743" y="2350500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Animal Usage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6880040" y="3732276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Normal Pet Ownership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729447" y="3732276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Animal Assisted Therapy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26" name="Google Shape;126;p15"/>
          <p:cNvCxnSpPr>
            <a:stCxn id="123" idx="2"/>
            <a:endCxn id="124" idx="0"/>
          </p:cNvCxnSpPr>
          <p:nvPr/>
        </p:nvCxnSpPr>
        <p:spPr>
          <a:xfrm rot="-5400000" flipH="1">
            <a:off x="5641793" y="1725000"/>
            <a:ext cx="939300" cy="30753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15"/>
          <p:cNvCxnSpPr>
            <a:stCxn id="125" idx="0"/>
            <a:endCxn id="123" idx="2"/>
          </p:cNvCxnSpPr>
          <p:nvPr/>
        </p:nvCxnSpPr>
        <p:spPr>
          <a:xfrm rot="-5400000">
            <a:off x="2566497" y="1724976"/>
            <a:ext cx="939300" cy="30753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Animals</a:t>
            </a: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3639818" y="2225050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Service Animals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1378343" y="3581953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Becoming more popular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3639825" y="3250247"/>
            <a:ext cx="1538100" cy="901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Any dog trained to perform tasks to benefit humans with disabilities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6047793" y="3581953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Any animal can be used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37" name="Google Shape;137;p16"/>
          <p:cNvCxnSpPr>
            <a:stCxn id="133" idx="2"/>
            <a:endCxn id="138" idx="0"/>
          </p:cNvCxnSpPr>
          <p:nvPr/>
        </p:nvCxnSpPr>
        <p:spPr>
          <a:xfrm rot="-5400000" flipH="1">
            <a:off x="5065418" y="2011000"/>
            <a:ext cx="457200" cy="1770300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9" name="Google Shape;139;p16"/>
          <p:cNvCxnSpPr>
            <a:stCxn id="140" idx="0"/>
            <a:endCxn id="133" idx="2"/>
          </p:cNvCxnSpPr>
          <p:nvPr/>
        </p:nvCxnSpPr>
        <p:spPr>
          <a:xfrm rot="10800000" flipH="1">
            <a:off x="2638568" y="2667550"/>
            <a:ext cx="1770300" cy="457200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16"/>
          <p:cNvCxnSpPr/>
          <p:nvPr/>
        </p:nvCxnSpPr>
        <p:spPr>
          <a:xfrm rot="10800000" flipH="1">
            <a:off x="1891650" y="3124753"/>
            <a:ext cx="8451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2" name="Google Shape;142;p16"/>
          <p:cNvCxnSpPr/>
          <p:nvPr/>
        </p:nvCxnSpPr>
        <p:spPr>
          <a:xfrm>
            <a:off x="6179168" y="3124753"/>
            <a:ext cx="8454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Inmate Mental Health</a:t>
            </a:r>
            <a:endParaRPr/>
          </a:p>
        </p:txBody>
      </p:sp>
      <p:cxnSp>
        <p:nvCxnSpPr>
          <p:cNvPr id="148" name="Google Shape;148;p17"/>
          <p:cNvCxnSpPr/>
          <p:nvPr/>
        </p:nvCxnSpPr>
        <p:spPr>
          <a:xfrm flipH="1">
            <a:off x="4571922" y="5076151"/>
            <a:ext cx="3501000" cy="395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" name="Google Shape;149;p17"/>
          <p:cNvSpPr/>
          <p:nvPr/>
        </p:nvSpPr>
        <p:spPr>
          <a:xfrm>
            <a:off x="3011950" y="2476950"/>
            <a:ext cx="1098600" cy="3951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Study Objective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4055363" y="2476950"/>
            <a:ext cx="1168200" cy="3951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Sample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5223550" y="2476950"/>
            <a:ext cx="3797100" cy="3951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Results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2" name="Google Shape;152;p17"/>
          <p:cNvGrpSpPr/>
          <p:nvPr/>
        </p:nvGrpSpPr>
        <p:grpSpPr>
          <a:xfrm>
            <a:off x="414958" y="2858096"/>
            <a:ext cx="8605650" cy="1884820"/>
            <a:chOff x="942913" y="3098475"/>
            <a:chExt cx="7931475" cy="1374076"/>
          </a:xfrm>
        </p:grpSpPr>
        <p:sp>
          <p:nvSpPr>
            <p:cNvPr id="153" name="Google Shape;153;p17"/>
            <p:cNvSpPr/>
            <p:nvPr/>
          </p:nvSpPr>
          <p:spPr>
            <a:xfrm>
              <a:off x="5373388" y="3098476"/>
              <a:ext cx="3501000" cy="13740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Inmates with following had higher lethality rates: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Inmates with favorable staff interactions</a:t>
              </a:r>
              <a:endParaRPr>
                <a:solidFill>
                  <a:schemeClr val="lt1"/>
                </a:solidFill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Axis II disorders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Drug Withdrawals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942913" y="3098500"/>
              <a:ext cx="2380800" cy="13740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1632122" y="3098513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943713" y="3098474"/>
              <a:ext cx="687600" cy="1374000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3335463" y="3098475"/>
              <a:ext cx="1007100" cy="13740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Inmate suicide lethality</a:t>
              </a:r>
              <a:endParaRPr sz="1200">
                <a:solidFill>
                  <a:schemeClr val="lt1"/>
                </a:solidFill>
              </a:endParaRPr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4354438" y="3098476"/>
              <a:ext cx="1007100" cy="13740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205 inmates who attempted suicide, or were suicide risks</a:t>
              </a:r>
              <a:endParaRPr sz="1100">
                <a:solidFill>
                  <a:schemeClr val="lt1"/>
                </a:solidFill>
              </a:endParaRPr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1210848" y="3098557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1704738" y="3098550"/>
              <a:ext cx="1618800" cy="137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Magaletta, Wheat, Patry, Bates, 2008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Inmate Mental Health</a:t>
            </a:r>
            <a:endParaRPr/>
          </a:p>
        </p:txBody>
      </p:sp>
      <p:sp>
        <p:nvSpPr>
          <p:cNvPr id="166" name="Google Shape;166;p18"/>
          <p:cNvSpPr/>
          <p:nvPr/>
        </p:nvSpPr>
        <p:spPr>
          <a:xfrm>
            <a:off x="3201625" y="2332650"/>
            <a:ext cx="1201800" cy="5352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Study Objective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4403425" y="2332600"/>
            <a:ext cx="1201800" cy="5352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Sample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5605225" y="2332650"/>
            <a:ext cx="3368100" cy="5352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Results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9" name="Google Shape;169;p18"/>
          <p:cNvGrpSpPr/>
          <p:nvPr/>
        </p:nvGrpSpPr>
        <p:grpSpPr>
          <a:xfrm>
            <a:off x="381949" y="2867859"/>
            <a:ext cx="8591415" cy="1961031"/>
            <a:chOff x="943723" y="3098500"/>
            <a:chExt cx="7257489" cy="674450"/>
          </a:xfrm>
        </p:grpSpPr>
        <p:sp>
          <p:nvSpPr>
            <p:cNvPr id="170" name="Google Shape;170;p18"/>
            <p:cNvSpPr/>
            <p:nvPr/>
          </p:nvSpPr>
          <p:spPr>
            <a:xfrm>
              <a:off x="5373412" y="3098513"/>
              <a:ext cx="28278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Lato"/>
                <a:buChar char="●"/>
              </a:pPr>
              <a:r>
                <a:rPr lang="en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Found population with mental illness and violent history more aggressive</a:t>
              </a:r>
              <a:endPara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457200" lvl="0" indent="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457200" lvl="0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Lato"/>
                <a:buChar char="●"/>
              </a:pPr>
              <a:r>
                <a:rPr lang="en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Not predictor of recidivism however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943723" y="3098500"/>
              <a:ext cx="23799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1632122" y="3098513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943723" y="3098513"/>
              <a:ext cx="687600" cy="674400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3335487" y="3098505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Mental illness and recidivism, prison discipline</a:t>
              </a:r>
              <a:endParaRPr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Various predictor variables examined</a:t>
              </a:r>
              <a:endParaRPr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160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4354429" y="3098513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2,627 male inmates </a:t>
              </a:r>
              <a:endPara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1210848" y="3098557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1704725" y="3098550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Lato"/>
                <a:buChar char="●"/>
              </a:pPr>
              <a:r>
                <a:rPr lang="en" sz="12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Walters and Crawford, 2014</a:t>
              </a:r>
              <a:endParaRPr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160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Inmate Treatment</a:t>
            </a:r>
            <a:endParaRPr/>
          </a:p>
        </p:txBody>
      </p:sp>
      <p:grpSp>
        <p:nvGrpSpPr>
          <p:cNvPr id="183" name="Google Shape;183;p19"/>
          <p:cNvGrpSpPr/>
          <p:nvPr/>
        </p:nvGrpSpPr>
        <p:grpSpPr>
          <a:xfrm>
            <a:off x="2566124" y="2233950"/>
            <a:ext cx="2769694" cy="2118433"/>
            <a:chOff x="3071457" y="2013875"/>
            <a:chExt cx="1944600" cy="1650127"/>
          </a:xfrm>
        </p:grpSpPr>
        <p:sp>
          <p:nvSpPr>
            <p:cNvPr id="184" name="Google Shape;184;p19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Treatment progression and behavioral inhibition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" name="Google Shape;186;p19"/>
            <p:cNvSpPr txBox="1"/>
            <p:nvPr/>
          </p:nvSpPr>
          <p:spPr>
            <a:xfrm>
              <a:off x="3316100" y="315160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Sample Size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224 inmates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7" name="Google Shape;187;p19"/>
          <p:cNvGrpSpPr/>
          <p:nvPr/>
        </p:nvGrpSpPr>
        <p:grpSpPr>
          <a:xfrm>
            <a:off x="162203" y="2221321"/>
            <a:ext cx="2403915" cy="2031062"/>
            <a:chOff x="1126863" y="2013875"/>
            <a:chExt cx="1944600" cy="1569600"/>
          </a:xfrm>
        </p:grpSpPr>
        <p:sp>
          <p:nvSpPr>
            <p:cNvPr id="188" name="Google Shape;188;p19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9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Fishbein, Sheppard, Hyde, Hubal, Newlin, Serin, Chrousos, Alesci, 2009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" name="Google Shape;190;p19"/>
            <p:cNvSpPr txBox="1"/>
            <p:nvPr/>
          </p:nvSpPr>
          <p:spPr>
            <a:xfrm>
              <a:off x="1351625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1" name="Google Shape;191;p19"/>
          <p:cNvGrpSpPr/>
          <p:nvPr/>
        </p:nvGrpSpPr>
        <p:grpSpPr>
          <a:xfrm>
            <a:off x="4847421" y="3979395"/>
            <a:ext cx="261571" cy="260379"/>
            <a:chOff x="4858109" y="2631368"/>
            <a:chExt cx="316442" cy="315000"/>
          </a:xfrm>
        </p:grpSpPr>
        <p:sp>
          <p:nvSpPr>
            <p:cNvPr id="192" name="Google Shape;192;p19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/>
              </a:br>
              <a:endParaRPr/>
            </a:p>
          </p:txBody>
        </p:sp>
      </p:grpSp>
      <p:grpSp>
        <p:nvGrpSpPr>
          <p:cNvPr id="194" name="Google Shape;194;p19"/>
          <p:cNvGrpSpPr/>
          <p:nvPr/>
        </p:nvGrpSpPr>
        <p:grpSpPr>
          <a:xfrm>
            <a:off x="2462853" y="3979396"/>
            <a:ext cx="260366" cy="260366"/>
            <a:chOff x="3157188" y="909150"/>
            <a:chExt cx="470400" cy="470400"/>
          </a:xfrm>
        </p:grpSpPr>
        <p:sp>
          <p:nvSpPr>
            <p:cNvPr id="195" name="Google Shape;195;p19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19"/>
          <p:cNvGrpSpPr/>
          <p:nvPr/>
        </p:nvGrpSpPr>
        <p:grpSpPr>
          <a:xfrm>
            <a:off x="5327940" y="2233950"/>
            <a:ext cx="3770708" cy="2005792"/>
            <a:chOff x="5015938" y="2013875"/>
            <a:chExt cx="3001200" cy="1569600"/>
          </a:xfrm>
        </p:grpSpPr>
        <p:sp>
          <p:nvSpPr>
            <p:cNvPr id="198" name="Google Shape;198;p19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 txBox="1"/>
            <p:nvPr/>
          </p:nvSpPr>
          <p:spPr>
            <a:xfrm>
              <a:off x="5360226" y="2115726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Results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" name="Google Shape;200;p19"/>
            <p:cNvSpPr txBox="1"/>
            <p:nvPr/>
          </p:nvSpPr>
          <p:spPr>
            <a:xfrm>
              <a:off x="5360225" y="2542474"/>
              <a:ext cx="24171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Inmates with lower behavioral inhibition were: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More likely to drop out of program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Less likely to have positive progress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Less likely to report progress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Inmate Treatment</a:t>
            </a:r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2806716" y="2326812"/>
            <a:ext cx="2620349" cy="1904239"/>
            <a:chOff x="3071457" y="2268718"/>
            <a:chExt cx="1944600" cy="1569600"/>
          </a:xfrm>
        </p:grpSpPr>
        <p:sp>
          <p:nvSpPr>
            <p:cNvPr id="207" name="Google Shape;207;p20"/>
            <p:cNvSpPr/>
            <p:nvPr/>
          </p:nvSpPr>
          <p:spPr>
            <a:xfrm rot="10800000" flipH="1">
              <a:off x="3071457" y="2268718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0"/>
            <p:cNvSpPr txBox="1"/>
            <p:nvPr/>
          </p:nvSpPr>
          <p:spPr>
            <a:xfrm>
              <a:off x="3317911" y="2432304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Attitude towards treatment</a:t>
              </a:r>
              <a:endParaRPr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Sample Size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9" name="Google Shape;209;p20"/>
            <p:cNvSpPr txBox="1"/>
            <p:nvPr/>
          </p:nvSpPr>
          <p:spPr>
            <a:xfrm>
              <a:off x="3317909" y="3093804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Gave 418 inmates surveys about treatment perception</a:t>
              </a:r>
              <a:endParaRPr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0" name="Google Shape;210;p20"/>
          <p:cNvGrpSpPr/>
          <p:nvPr/>
        </p:nvGrpSpPr>
        <p:grpSpPr>
          <a:xfrm>
            <a:off x="224668" y="2302544"/>
            <a:ext cx="2580890" cy="1937802"/>
            <a:chOff x="692863" y="2013875"/>
            <a:chExt cx="2378700" cy="1777800"/>
          </a:xfrm>
        </p:grpSpPr>
        <p:sp>
          <p:nvSpPr>
            <p:cNvPr id="211" name="Google Shape;211;p20"/>
            <p:cNvSpPr/>
            <p:nvPr/>
          </p:nvSpPr>
          <p:spPr>
            <a:xfrm>
              <a:off x="692863" y="2013875"/>
              <a:ext cx="2378700" cy="17778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0"/>
            <p:cNvSpPr txBox="1"/>
            <p:nvPr/>
          </p:nvSpPr>
          <p:spPr>
            <a:xfrm>
              <a:off x="858741" y="2181072"/>
              <a:ext cx="1944600" cy="53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Morgan, Rozycki, and Wilson, 2004</a:t>
              </a:r>
              <a:endPara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160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" name="Google Shape;213;p20"/>
            <p:cNvSpPr txBox="1"/>
            <p:nvPr/>
          </p:nvSpPr>
          <p:spPr>
            <a:xfrm>
              <a:off x="1351625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4" name="Google Shape;214;p20"/>
          <p:cNvGrpSpPr/>
          <p:nvPr/>
        </p:nvGrpSpPr>
        <p:grpSpPr>
          <a:xfrm>
            <a:off x="5428262" y="2310697"/>
            <a:ext cx="3536014" cy="1921504"/>
            <a:chOff x="5015938" y="2013875"/>
            <a:chExt cx="3001200" cy="1569600"/>
          </a:xfrm>
        </p:grpSpPr>
        <p:sp>
          <p:nvSpPr>
            <p:cNvPr id="215" name="Google Shape;215;p20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0"/>
            <p:cNvSpPr txBox="1"/>
            <p:nvPr/>
          </p:nvSpPr>
          <p:spPr>
            <a:xfrm>
              <a:off x="5360226" y="2118746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Results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7" name="Google Shape;217;p20"/>
            <p:cNvSpPr txBox="1"/>
            <p:nvPr/>
          </p:nvSpPr>
          <p:spPr>
            <a:xfrm>
              <a:off x="5360225" y="2578651"/>
              <a:ext cx="24171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Lato"/>
                <a:buChar char="●"/>
              </a:pPr>
              <a:r>
                <a:rPr lang="en" sz="12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Results showed overall neutral feeling about seeking treatment, prefered individual</a:t>
              </a:r>
              <a:endParaRPr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457200" lvl="0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Lato"/>
                <a:buChar char="●"/>
              </a:pPr>
              <a:r>
                <a:rPr lang="en" sz="12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New inmates were concerned about various factors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8" name="Google Shape;218;p20"/>
          <p:cNvGrpSpPr/>
          <p:nvPr/>
        </p:nvGrpSpPr>
        <p:grpSpPr>
          <a:xfrm>
            <a:off x="4897771" y="3979982"/>
            <a:ext cx="261571" cy="260379"/>
            <a:chOff x="4858109" y="2631368"/>
            <a:chExt cx="316442" cy="315000"/>
          </a:xfrm>
        </p:grpSpPr>
        <p:sp>
          <p:nvSpPr>
            <p:cNvPr id="219" name="Google Shape;219;p20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/>
              </a:br>
              <a:endParaRPr/>
            </a:p>
          </p:txBody>
        </p:sp>
      </p:grpSp>
      <p:grpSp>
        <p:nvGrpSpPr>
          <p:cNvPr id="221" name="Google Shape;221;p20"/>
          <p:cNvGrpSpPr/>
          <p:nvPr/>
        </p:nvGrpSpPr>
        <p:grpSpPr>
          <a:xfrm>
            <a:off x="2701128" y="3979996"/>
            <a:ext cx="260366" cy="260366"/>
            <a:chOff x="3157188" y="909150"/>
            <a:chExt cx="470400" cy="470400"/>
          </a:xfrm>
        </p:grpSpPr>
        <p:sp>
          <p:nvSpPr>
            <p:cNvPr id="222" name="Google Shape;222;p20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Animal Assisted Therapy</a:t>
            </a:r>
            <a:endParaRPr/>
          </a:p>
        </p:txBody>
      </p:sp>
      <p:cxnSp>
        <p:nvCxnSpPr>
          <p:cNvPr id="229" name="Google Shape;229;p21"/>
          <p:cNvCxnSpPr>
            <a:stCxn id="230" idx="6"/>
            <a:endCxn id="231" idx="2"/>
          </p:cNvCxnSpPr>
          <p:nvPr/>
        </p:nvCxnSpPr>
        <p:spPr>
          <a:xfrm>
            <a:off x="2544425" y="3369750"/>
            <a:ext cx="960000" cy="7548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2" name="Google Shape;232;p21"/>
          <p:cNvCxnSpPr>
            <a:stCxn id="230" idx="6"/>
            <a:endCxn id="233" idx="2"/>
          </p:cNvCxnSpPr>
          <p:nvPr/>
        </p:nvCxnSpPr>
        <p:spPr>
          <a:xfrm rot="10800000" flipH="1">
            <a:off x="2544425" y="2731350"/>
            <a:ext cx="960000" cy="6384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4" name="Google Shape;234;p21"/>
          <p:cNvCxnSpPr>
            <a:endCxn id="235" idx="2"/>
          </p:cNvCxnSpPr>
          <p:nvPr/>
        </p:nvCxnSpPr>
        <p:spPr>
          <a:xfrm rot="-5400000">
            <a:off x="4768875" y="2455650"/>
            <a:ext cx="863400" cy="223800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6" name="Google Shape;236;p21"/>
          <p:cNvCxnSpPr/>
          <p:nvPr/>
        </p:nvCxnSpPr>
        <p:spPr>
          <a:xfrm rot="10800000" flipH="1">
            <a:off x="4774200" y="2952700"/>
            <a:ext cx="538200" cy="338700"/>
          </a:xfrm>
          <a:prstGeom prst="bentConnector3">
            <a:avLst>
              <a:gd name="adj1" fmla="val 5844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7" name="Google Shape;237;p21"/>
          <p:cNvCxnSpPr>
            <a:endCxn id="238" idx="2"/>
          </p:cNvCxnSpPr>
          <p:nvPr/>
        </p:nvCxnSpPr>
        <p:spPr>
          <a:xfrm rot="-5400000" flipH="1">
            <a:off x="4853700" y="3200500"/>
            <a:ext cx="693600" cy="223800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9" name="Google Shape;239;p21"/>
          <p:cNvCxnSpPr>
            <a:endCxn id="240" idx="2"/>
          </p:cNvCxnSpPr>
          <p:nvPr/>
        </p:nvCxnSpPr>
        <p:spPr>
          <a:xfrm rot="-5400000" flipH="1">
            <a:off x="4774500" y="3987350"/>
            <a:ext cx="852000" cy="223800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1" name="Google Shape;241;p21"/>
          <p:cNvGrpSpPr/>
          <p:nvPr/>
        </p:nvGrpSpPr>
        <p:grpSpPr>
          <a:xfrm>
            <a:off x="5312475" y="1976250"/>
            <a:ext cx="1356300" cy="319200"/>
            <a:chOff x="5592550" y="1018950"/>
            <a:chExt cx="1356300" cy="319200"/>
          </a:xfrm>
        </p:grpSpPr>
        <p:sp>
          <p:nvSpPr>
            <p:cNvPr id="242" name="Google Shape;242;p21"/>
            <p:cNvSpPr/>
            <p:nvPr/>
          </p:nvSpPr>
          <p:spPr>
            <a:xfrm>
              <a:off x="5766550" y="10189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Learn to take care of horses</a:t>
              </a:r>
              <a:endParaRPr sz="11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5592550" y="1091550"/>
              <a:ext cx="174000" cy="174000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21"/>
          <p:cNvGrpSpPr/>
          <p:nvPr/>
        </p:nvGrpSpPr>
        <p:grpSpPr>
          <a:xfrm>
            <a:off x="3504375" y="2571750"/>
            <a:ext cx="1356300" cy="319200"/>
            <a:chOff x="3650050" y="1476150"/>
            <a:chExt cx="1356300" cy="319200"/>
          </a:xfrm>
        </p:grpSpPr>
        <p:sp>
          <p:nvSpPr>
            <p:cNvPr id="244" name="Google Shape;244;p21"/>
            <p:cNvSpPr/>
            <p:nvPr/>
          </p:nvSpPr>
          <p:spPr>
            <a:xfrm>
              <a:off x="3824050" y="14761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Looked at 14 studies with youth/adult samples</a:t>
              </a:r>
              <a:endParaRPr sz="11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3650050" y="1548750"/>
              <a:ext cx="174000" cy="1740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21"/>
          <p:cNvGrpSpPr/>
          <p:nvPr/>
        </p:nvGrpSpPr>
        <p:grpSpPr>
          <a:xfrm>
            <a:off x="1182150" y="3210150"/>
            <a:ext cx="1362275" cy="319200"/>
            <a:chOff x="1596750" y="2412150"/>
            <a:chExt cx="1362275" cy="319200"/>
          </a:xfrm>
        </p:grpSpPr>
        <p:sp>
          <p:nvSpPr>
            <p:cNvPr id="246" name="Google Shape;246;p21"/>
            <p:cNvSpPr/>
            <p:nvPr/>
          </p:nvSpPr>
          <p:spPr>
            <a:xfrm>
              <a:off x="1596750" y="24121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Selby, Smith-Osborne, 2013</a:t>
              </a:r>
              <a:endParaRPr sz="11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2785025" y="2484750"/>
              <a:ext cx="174000" cy="174000"/>
            </a:xfrm>
            <a:prstGeom prst="ellipse">
              <a:avLst/>
            </a:prstGeom>
            <a:solidFill>
              <a:srgbClr val="2F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21"/>
          <p:cNvGrpSpPr/>
          <p:nvPr/>
        </p:nvGrpSpPr>
        <p:grpSpPr>
          <a:xfrm>
            <a:off x="3504375" y="3964950"/>
            <a:ext cx="1356300" cy="319200"/>
            <a:chOff x="3650050" y="3348150"/>
            <a:chExt cx="1356300" cy="319200"/>
          </a:xfrm>
        </p:grpSpPr>
        <p:sp>
          <p:nvSpPr>
            <p:cNvPr id="248" name="Google Shape;248;p21"/>
            <p:cNvSpPr/>
            <p:nvPr/>
          </p:nvSpPr>
          <p:spPr>
            <a:xfrm>
              <a:off x="3824050" y="33481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Equine assisted therapy</a:t>
              </a:r>
              <a:endParaRPr sz="11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3650050" y="3420750"/>
              <a:ext cx="174000" cy="1740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21"/>
          <p:cNvGrpSpPr/>
          <p:nvPr/>
        </p:nvGrpSpPr>
        <p:grpSpPr>
          <a:xfrm>
            <a:off x="5312400" y="2829600"/>
            <a:ext cx="1356300" cy="319200"/>
            <a:chOff x="5592550" y="1933350"/>
            <a:chExt cx="1356300" cy="319200"/>
          </a:xfrm>
        </p:grpSpPr>
        <p:sp>
          <p:nvSpPr>
            <p:cNvPr id="250" name="Google Shape;250;p21"/>
            <p:cNvSpPr/>
            <p:nvPr/>
          </p:nvSpPr>
          <p:spPr>
            <a:xfrm>
              <a:off x="5766550" y="19333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Higher levels of self esteem, self worth</a:t>
              </a:r>
              <a:endParaRPr sz="11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5592550" y="1991250"/>
              <a:ext cx="174000" cy="174000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5312400" y="3499600"/>
            <a:ext cx="1356300" cy="319200"/>
            <a:chOff x="5592550" y="2890950"/>
            <a:chExt cx="1356300" cy="319200"/>
          </a:xfrm>
        </p:grpSpPr>
        <p:sp>
          <p:nvSpPr>
            <p:cNvPr id="253" name="Google Shape;253;p21"/>
            <p:cNvSpPr/>
            <p:nvPr/>
          </p:nvSpPr>
          <p:spPr>
            <a:xfrm>
              <a:off x="5766550" y="28909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Higher bonding with people, animals</a:t>
              </a:r>
              <a:endParaRPr sz="11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8" name="Google Shape;238;p21"/>
            <p:cNvSpPr/>
            <p:nvPr/>
          </p:nvSpPr>
          <p:spPr>
            <a:xfrm>
              <a:off x="5592550" y="2963550"/>
              <a:ext cx="174000" cy="174000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254;p21"/>
          <p:cNvGrpSpPr/>
          <p:nvPr/>
        </p:nvGrpSpPr>
        <p:grpSpPr>
          <a:xfrm>
            <a:off x="5312400" y="4365650"/>
            <a:ext cx="1356300" cy="319200"/>
            <a:chOff x="5592550" y="3805350"/>
            <a:chExt cx="1356300" cy="319200"/>
          </a:xfrm>
        </p:grpSpPr>
        <p:sp>
          <p:nvSpPr>
            <p:cNvPr id="255" name="Google Shape;255;p21"/>
            <p:cNvSpPr/>
            <p:nvPr/>
          </p:nvSpPr>
          <p:spPr>
            <a:xfrm>
              <a:off x="5766550" y="38053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Lower levels of depression, anger, negative behaviors</a:t>
              </a:r>
              <a:endParaRPr sz="11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0" name="Google Shape;240;p21"/>
            <p:cNvSpPr/>
            <p:nvPr/>
          </p:nvSpPr>
          <p:spPr>
            <a:xfrm>
              <a:off x="5592550" y="3877950"/>
              <a:ext cx="174000" cy="174000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" name="Google Shape;256;p21"/>
          <p:cNvSpPr txBox="1"/>
          <p:nvPr/>
        </p:nvSpPr>
        <p:spPr>
          <a:xfrm>
            <a:off x="5605475" y="1426650"/>
            <a:ext cx="17862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Lato"/>
                <a:ea typeface="Lato"/>
                <a:cs typeface="Lato"/>
                <a:sym typeface="Lato"/>
              </a:rPr>
              <a:t>Results</a:t>
            </a:r>
            <a:endParaRPr u="sng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7" name="Google Shape;257;p21"/>
          <p:cNvSpPr txBox="1"/>
          <p:nvPr/>
        </p:nvSpPr>
        <p:spPr>
          <a:xfrm>
            <a:off x="3748200" y="1976250"/>
            <a:ext cx="16512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Lato"/>
                <a:ea typeface="Lato"/>
                <a:cs typeface="Lato"/>
                <a:sym typeface="Lato"/>
              </a:rPr>
              <a:t>Sample</a:t>
            </a:r>
            <a:endParaRPr u="sng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8" name="Google Shape;258;p21"/>
          <p:cNvSpPr txBox="1"/>
          <p:nvPr/>
        </p:nvSpPr>
        <p:spPr>
          <a:xfrm>
            <a:off x="3426200" y="3437850"/>
            <a:ext cx="1362300" cy="2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Lato"/>
                <a:ea typeface="Lato"/>
                <a:cs typeface="Lato"/>
                <a:sym typeface="Lato"/>
              </a:rPr>
              <a:t>Program Type</a:t>
            </a:r>
            <a:endParaRPr u="sng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</Words>
  <Application>Microsoft Macintosh PowerPoint</Application>
  <PresentationFormat>On-screen Show (16:9)</PresentationFormat>
  <Paragraphs>122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Roboto Medium</vt:lpstr>
      <vt:lpstr>Raleway</vt:lpstr>
      <vt:lpstr>Roboto Thin</vt:lpstr>
      <vt:lpstr>Lato</vt:lpstr>
      <vt:lpstr>Times New Roman</vt:lpstr>
      <vt:lpstr>Roboto</vt:lpstr>
      <vt:lpstr>Streamline</vt:lpstr>
      <vt:lpstr>Is There An Association Between Animals and Inmate Mental Health?</vt:lpstr>
      <vt:lpstr>Research Question</vt:lpstr>
      <vt:lpstr>Animal Usage</vt:lpstr>
      <vt:lpstr>Service Animals</vt:lpstr>
      <vt:lpstr>Inmate Mental Health</vt:lpstr>
      <vt:lpstr>Inmate Mental Health</vt:lpstr>
      <vt:lpstr>Inmate Treatment</vt:lpstr>
      <vt:lpstr>Inmate Treatment</vt:lpstr>
      <vt:lpstr>Animal Assisted Therapy</vt:lpstr>
      <vt:lpstr>Pet Ownership</vt:lpstr>
      <vt:lpstr>Conclusion</vt:lpstr>
      <vt:lpstr>References</vt:lpstr>
      <vt:lpstr>References Cont.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There An Association Between Animals and Inmate Mental Health?</dc:title>
  <cp:lastModifiedBy>Cole B</cp:lastModifiedBy>
  <cp:revision>1</cp:revision>
  <dcterms:modified xsi:type="dcterms:W3CDTF">2020-04-21T04:29:51Z</dcterms:modified>
</cp:coreProperties>
</file>