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Raleway" panose="020B0503030101060003" pitchFamily="34" charset="77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3661"/>
  </p:normalViewPr>
  <p:slideViewPr>
    <p:cSldViewPr snapToGrid="0">
      <p:cViewPr varScale="1">
        <p:scale>
          <a:sx n="91" d="100"/>
          <a:sy n="91" d="100"/>
        </p:scale>
        <p:origin x="9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2a044094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2a044094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2a044094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2a044094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6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a044094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a044094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9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a044094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a044094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4b329be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34b329be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a044094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a044094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31f8fd933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31f8fd933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2a044094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2a044094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34b329be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34b329be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a044094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a044094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Stigma in Different Aspects of Life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Presented by Emanuel Noyola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At-Risk Groups</a:t>
            </a:r>
            <a:endParaRPr sz="36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726150" y="1994527"/>
            <a:ext cx="7688400" cy="28166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Women postpartum are groups that also experience weight discrimination</a:t>
            </a:r>
          </a:p>
          <a:p>
            <a:pPr lvl="2" indent="-381000">
              <a:spcBef>
                <a:spcPts val="0"/>
              </a:spcBef>
              <a:buSzPts val="2400"/>
              <a:buChar char="●"/>
            </a:pPr>
            <a:r>
              <a:rPr lang="en" sz="2200" dirty="0"/>
              <a:t>(Incollingo et al, 2019)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Medication side effects sometimes lead to unwanted weight gain</a:t>
            </a:r>
            <a:endParaRPr lang="en"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"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"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"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"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Key Takeaways</a:t>
            </a:r>
            <a:endParaRPr sz="3600"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729450" y="2004735"/>
            <a:ext cx="7419000" cy="29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The ongoing issue of weight discrimination in everyday life needs to be addressed through public health awareness since it can be detrimental to the victims and their overall life satisfaction.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Workplace laws need to be rewritten so that </a:t>
            </a:r>
            <a:r>
              <a:rPr lang="en" sz="2400" b="1" u="sng" dirty="0"/>
              <a:t>all </a:t>
            </a:r>
            <a:r>
              <a:rPr lang="en" sz="2400" dirty="0"/>
              <a:t>overweight or obese individuals are a protected class.</a:t>
            </a:r>
            <a:endParaRPr sz="2400" dirty="0"/>
          </a:p>
        </p:txBody>
      </p:sp>
      <p:pic>
        <p:nvPicPr>
          <p:cNvPr id="147" name="Google Shape;147;p22" descr="Crowd clipart community citizen, Crowd community citiz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500" y="733175"/>
            <a:ext cx="4286251" cy="112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729450" y="1148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References</a:t>
            </a:r>
            <a:endParaRPr sz="3600"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729450" y="1824427"/>
            <a:ext cx="7688700" cy="29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Burke, T. J., Randall, A. K., Corkery, S. A., Young, V. J., &amp; Butler, E. A. (2012). “You’re going to eat that?” Relationship processes and conflict among mixed-weight couples. Journal of Social and Personal Relationships, 29(8), 1109-1130.</a:t>
            </a: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Carels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R. A., Rossi, J., Solar, C., &amp;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Selensky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J. C. (2018). Changes in perceived mate value and weight bias associated with former obesity status. Stigma and Health,3(4), 338-347. doi:10.1037/sah0000071</a:t>
            </a: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Finn, K. E., Seymour, C. M., &amp; Phillips, A. E. (2019). Weight bias and grading among middle and high school teachers. British Journal of Educational Psychology. doi:10.1111/bjep.12322</a:t>
            </a: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Flint, S. W.,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Čadek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M.,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Codreanu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S. C.,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Ivić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V.,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Zomer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C., &amp;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Gomoiu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A. (2016). Obesity Discrimination in the Recruitment Process: “You’re Not Hired!”. Frontiers in Psychology, 7. doi:10.3389/fpsyg.2016.00647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</a:rPr>
              <a:t>Incollingo Rodriguez, A. C., Tomiyama, A. J., </a:t>
            </a:r>
            <a:r>
              <a:rPr lang="en-US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</a:rPr>
              <a:t>Guardino</a:t>
            </a:r>
            <a:r>
              <a:rPr lang="en-US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</a:rPr>
              <a:t>, C. M., &amp; Dunkel </a:t>
            </a:r>
            <a:r>
              <a:rPr lang="en-US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</a:rPr>
              <a:t>Schetter</a:t>
            </a:r>
            <a:r>
              <a:rPr lang="en-US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</a:rPr>
              <a:t>, C. (2019). Association of weight discrimination during pregnancy and postpartum with maternal postpartum health. Health Psychology, 38(3), 226.</a:t>
            </a: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Kluever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Romo, L., &amp; Dailey, R. M. (2014). Weighty dynamics: Exploring couples’ perceptions of post-weight-loss interaction. Health Communication, 29(2), 193-204.</a:t>
            </a: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Peterson, J. L.,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Puhl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R. M., &amp; </a:t>
            </a:r>
            <a:r>
              <a:rPr lang="en" sz="7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Luedicke</a:t>
            </a:r>
            <a:r>
              <a:rPr lang="en" sz="7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J. (2012). An experimental assessment of physical educators' expectations and attitudes: the importance of student weight and gender. Journal of School Health, 82(9), 432-440.</a:t>
            </a: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7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C25A-89D8-994A-8F54-10ADD6F2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078A6-76E7-4D40-B6D4-A5DBF671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850" y="1699047"/>
            <a:ext cx="7688700" cy="22611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8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McKown</a:t>
            </a:r>
            <a:r>
              <a:rPr lang="en-US" sz="8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H. B., </a:t>
            </a:r>
            <a:r>
              <a:rPr lang="en-US" sz="8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Brusseau</a:t>
            </a:r>
            <a:r>
              <a:rPr lang="en-US" sz="8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T. A., Burns, R. D., &amp; Galli, N. (2019). The effect of physical education teacher physical appearance on student physical activity. Physical Educator, 76(2), 524-546.</a:t>
            </a: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8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Smith, N. A., Martinez, L. R., &amp; </a:t>
            </a:r>
            <a:r>
              <a:rPr lang="en-US" sz="8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Sabat</a:t>
            </a:r>
            <a:r>
              <a:rPr lang="en-US" sz="8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I. E. (2016). Weight and gender in service jobs: The importance of warmth in predicting customer satisfaction. Cornell Hospitality Quarterly, 57(3), 314-328. https://</a:t>
            </a:r>
            <a:r>
              <a:rPr lang="en-US" sz="8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doi.org</a:t>
            </a:r>
            <a:r>
              <a:rPr lang="en-US" sz="8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/10.1177/1938965515622564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800" dirty="0" err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Vanhove</a:t>
            </a:r>
            <a:r>
              <a:rPr lang="en-US" sz="8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, A., &amp; Gordon, R. A. (2013). Weight discrimination in the workplace: a meta-analytic examination of the relationship between weight and work-related outcomes. Journal of  Applied Social Psychology, 44(1), 12–22. </a:t>
            </a:r>
          </a:p>
        </p:txBody>
      </p:sp>
    </p:spTree>
    <p:extLst>
      <p:ext uri="{BB962C8B-B14F-4D97-AF65-F5344CB8AC3E}">
        <p14:creationId xmlns:p14="http://schemas.microsoft.com/office/powerpoint/2010/main" val="26850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F6F7-4F71-2747-8F61-1D320DC3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B9D0-9EC9-3F46-AA8A-19E6EE80E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Title VII of the Civil Rights Act of 1964</a:t>
            </a:r>
          </a:p>
          <a:p>
            <a:r>
              <a:rPr lang="en-US" sz="2400" dirty="0"/>
              <a:t>1991 American Airlines case</a:t>
            </a:r>
            <a:endParaRPr lang="en-US" sz="2000" dirty="0"/>
          </a:p>
          <a:p>
            <a:r>
              <a:rPr lang="en-US" sz="2400" dirty="0"/>
              <a:t>Taylor v. Burlington Northern Railroad Holdings,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E8AF2-D55D-B94E-BE4C-8A1B049684B6}"/>
              </a:ext>
            </a:extLst>
          </p:cNvPr>
          <p:cNvSpPr txBox="1"/>
          <p:nvPr/>
        </p:nvSpPr>
        <p:spPr>
          <a:xfrm>
            <a:off x="209862" y="4565000"/>
            <a:ext cx="8724275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>
              <a:lnSpc>
                <a:spcPct val="115000"/>
              </a:lnSpc>
              <a:buClr>
                <a:schemeClr val="accent1"/>
              </a:buClr>
              <a:buSzPts val="1300"/>
            </a:pPr>
            <a:r>
              <a:rPr lang="en-US" sz="1000" dirty="0">
                <a:solidFill>
                  <a:schemeClr val="accent1"/>
                </a:solidFill>
                <a:latin typeface="Lato"/>
                <a:sym typeface="Lato"/>
              </a:rPr>
              <a:t>(Title VII of the Civil Rights Act of 1964., 2009); (Kleiman, C., 1991); (Taylor v. BURLINGTON NORTHERN RR HOLDINGS INC., 904 F. 3d 846 - Court of Appeals, 9th Circuit 2018 - Google Scholar, 2018)</a:t>
            </a:r>
          </a:p>
        </p:txBody>
      </p:sp>
    </p:spTree>
    <p:extLst>
      <p:ext uri="{BB962C8B-B14F-4D97-AF65-F5344CB8AC3E}">
        <p14:creationId xmlns:p14="http://schemas.microsoft.com/office/powerpoint/2010/main" val="33308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800" y="1193649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The Current Issue</a:t>
            </a:r>
            <a:endParaRPr sz="3600"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249900" y="1671944"/>
            <a:ext cx="8166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Weight stigma is the discrimination or bias against an individual who is perceived to be heavy, overweight, or obese. </a:t>
            </a:r>
            <a:endParaRPr sz="2400" dirty="0"/>
          </a:p>
          <a:p>
            <a:pPr lvl="0"/>
            <a:r>
              <a:rPr lang="en" sz="2400" dirty="0"/>
              <a:t>The question: Weight discrimination in everyday life, what are its effects in the workplace, schools, and personal relationships?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94" name="Google Shape;94;p14" descr="Question person clipart - Cliparting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430" y="503655"/>
            <a:ext cx="1383975" cy="13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175" y="3649575"/>
            <a:ext cx="2566925" cy="14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Workplace</a:t>
            </a:r>
            <a:endParaRPr sz="36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7688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Both males and females are affected. BUT females are the most impacted group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Job advancement and promotions affected</a:t>
            </a:r>
            <a:endParaRPr sz="2400" dirty="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74" y="3421150"/>
            <a:ext cx="1660951" cy="14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555D4-778D-9644-B705-86A5A31F4554}"/>
              </a:ext>
            </a:extLst>
          </p:cNvPr>
          <p:cNvSpPr txBox="1"/>
          <p:nvPr/>
        </p:nvSpPr>
        <p:spPr>
          <a:xfrm>
            <a:off x="729325" y="4705789"/>
            <a:ext cx="2435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Lato"/>
              </a:rPr>
              <a:t>(Roehling et al., 2007); (Flint et al., 2016)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37" y="132588"/>
            <a:ext cx="8432324" cy="48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Schools</a:t>
            </a:r>
            <a:endParaRPr sz="3600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Both students and teachers are victims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Both groups discriminate</a:t>
            </a:r>
            <a:endParaRPr sz="240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50" y="2855025"/>
            <a:ext cx="1936900" cy="20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850" y="2853012"/>
            <a:ext cx="1936901" cy="2010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3349950" y="4753675"/>
            <a:ext cx="1183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(McKown et al., 2019)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750" y="2747438"/>
            <a:ext cx="4562321" cy="2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7840800" y="4683950"/>
            <a:ext cx="11838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(Peterson et al., 2012)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450" y="111938"/>
            <a:ext cx="7605099" cy="491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Personal Relationships</a:t>
            </a:r>
            <a:endParaRPr sz="360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7688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Weight itself isn’t an issue among relationships- it’s when the couples are mixed-weight where there starts to be issues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Perceived partner support helps reduce this in their daily lives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685E2-405A-8E4D-81C0-B138627FC9AF}"/>
              </a:ext>
            </a:extLst>
          </p:cNvPr>
          <p:cNvSpPr txBox="1"/>
          <p:nvPr/>
        </p:nvSpPr>
        <p:spPr>
          <a:xfrm>
            <a:off x="5379104" y="4565000"/>
            <a:ext cx="3038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Lato"/>
              </a:rPr>
              <a:t>(Kleuver Romo &amp; Dailey, 2014);  (Burke et al., 2012)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50" y="152400"/>
            <a:ext cx="78615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802</Words>
  <Application>Microsoft Macintosh PowerPoint</Application>
  <PresentationFormat>On-screen Show (16:9)</PresentationFormat>
  <Paragraphs>45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Raleway</vt:lpstr>
      <vt:lpstr>Lato</vt:lpstr>
      <vt:lpstr>Times New Roman</vt:lpstr>
      <vt:lpstr>Roboto</vt:lpstr>
      <vt:lpstr>Arial</vt:lpstr>
      <vt:lpstr>Streamline</vt:lpstr>
      <vt:lpstr>Weight Stigma in Different Aspects of Life</vt:lpstr>
      <vt:lpstr>Background</vt:lpstr>
      <vt:lpstr>The Current Issue</vt:lpstr>
      <vt:lpstr>Workplace</vt:lpstr>
      <vt:lpstr>PowerPoint Presentation</vt:lpstr>
      <vt:lpstr>Schools</vt:lpstr>
      <vt:lpstr>PowerPoint Presentation</vt:lpstr>
      <vt:lpstr>Personal Relationships</vt:lpstr>
      <vt:lpstr>PowerPoint Presentation</vt:lpstr>
      <vt:lpstr>At-Risk Groups</vt:lpstr>
      <vt:lpstr>Key Takeaways</vt:lpstr>
      <vt:lpstr>References</vt:lpstr>
      <vt:lpstr>References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Stigma in Different Aspects of Life</dc:title>
  <cp:lastModifiedBy>Emanuel Noyola-Orocio</cp:lastModifiedBy>
  <cp:revision>19</cp:revision>
  <dcterms:modified xsi:type="dcterms:W3CDTF">2020-04-21T03:04:56Z</dcterms:modified>
</cp:coreProperties>
</file>