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7B6"/>
    <a:srgbClr val="992A3D"/>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B4BE78-6729-13E3-3DB3-0DEB9DF11AA7}" v="4578" dt="2020-04-20T20:13:03.171"/>
  </p1510:revLst>
</p1510:revInfo>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776" autoAdjust="0"/>
  </p:normalViewPr>
  <p:slideViewPr>
    <p:cSldViewPr>
      <p:cViewPr>
        <p:scale>
          <a:sx n="20" d="100"/>
          <a:sy n="20" d="100"/>
        </p:scale>
        <p:origin x="492" y="12"/>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4/20/2020</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066800" y="8305800"/>
            <a:ext cx="15471525" cy="1190917"/>
          </a:xfrm>
          <a:prstGeom prst="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endParaRPr lang="en-US" sz="6000" b="1" dirty="0">
              <a:latin typeface="+mj-lt"/>
              <a:cs typeface="Arial"/>
            </a:endParaRPr>
          </a:p>
        </p:txBody>
      </p:sp>
      <p:sp>
        <p:nvSpPr>
          <p:cNvPr id="11" name="Rectangle 10"/>
          <p:cNvSpPr/>
          <p:nvPr/>
        </p:nvSpPr>
        <p:spPr>
          <a:xfrm>
            <a:off x="1095697" y="9582795"/>
            <a:ext cx="15442628" cy="6401753"/>
          </a:xfrm>
          <a:prstGeom prst="rect">
            <a:avLst/>
          </a:prstGeom>
        </p:spPr>
        <p:style>
          <a:lnRef idx="1">
            <a:schemeClr val="accent1"/>
          </a:lnRef>
          <a:fillRef idx="2">
            <a:schemeClr val="accent1"/>
          </a:fillRef>
          <a:effectRef idx="1">
            <a:schemeClr val="accent1"/>
          </a:effectRef>
          <a:fontRef idx="minor">
            <a:schemeClr val="dk1"/>
          </a:fontRef>
        </p:style>
        <p:txBody>
          <a:bodyPr wrap="square" anchor="t">
            <a:spAutoFit/>
          </a:bodyPr>
          <a:lstStyle/>
          <a:p>
            <a:endParaRPr lang="en-US" sz="1400" dirty="0">
              <a:latin typeface="Arial"/>
              <a:cs typeface="Arial"/>
            </a:endParaRPr>
          </a:p>
          <a:p>
            <a:r>
              <a:rPr lang="en-US" sz="4400" dirty="0">
                <a:latin typeface="Arial"/>
                <a:ea typeface="+mn-lt"/>
                <a:cs typeface="+mn-lt"/>
              </a:rPr>
              <a:t>Diabetes mellitus type II (DM2) is a common chronic condition that increases risk factors for damage to multitude of organ systems, and often leading to renal failure. Current guidelines suggest that ACE inhibitors are the drugs of choice in both managing hypertension and protecting the kidneys. This review analyzes the </a:t>
            </a:r>
            <a:r>
              <a:rPr lang="en-US" sz="4400" dirty="0" err="1">
                <a:latin typeface="Arial"/>
                <a:ea typeface="+mn-lt"/>
                <a:cs typeface="+mn-lt"/>
              </a:rPr>
              <a:t>renoprotective</a:t>
            </a:r>
            <a:r>
              <a:rPr lang="en-US" sz="4400" dirty="0">
                <a:latin typeface="Arial"/>
                <a:ea typeface="+mn-lt"/>
                <a:cs typeface="+mn-lt"/>
              </a:rPr>
              <a:t> effect (O) of sodium-glucose cotransporter 2 (SGLT-2) inhibitor therapy (I) in patients suffering from DM2 (P) compared to standard first line medications (C). </a:t>
            </a:r>
            <a:endParaRPr lang="en-US" sz="9600">
              <a:latin typeface="Arial"/>
              <a:cs typeface="Calibri"/>
            </a:endParaRPr>
          </a:p>
        </p:txBody>
      </p:sp>
      <p:sp>
        <p:nvSpPr>
          <p:cNvPr id="20" name="TextBox 19"/>
          <p:cNvSpPr txBox="1"/>
          <p:nvPr/>
        </p:nvSpPr>
        <p:spPr>
          <a:xfrm>
            <a:off x="11608981" y="3886200"/>
            <a:ext cx="27988438" cy="4875181"/>
          </a:xfrm>
          <a:prstGeom prst="rect">
            <a:avLst/>
          </a:prstGeom>
          <a:noFill/>
        </p:spPr>
        <p:txBody>
          <a:bodyPr wrap="square" rtlCol="0" anchor="t">
            <a:spAutoFit/>
          </a:bodyPr>
          <a:lstStyle/>
          <a:p>
            <a:pPr algn="ctr"/>
            <a:r>
              <a:rPr lang="en-US" sz="9000" b="1" dirty="0">
                <a:latin typeface="+mj-lt"/>
                <a:cs typeface="Arial"/>
              </a:rPr>
              <a:t>Duncan Pickett, MMS (c)</a:t>
            </a:r>
          </a:p>
          <a:p>
            <a:pPr algn="ctr"/>
            <a:endParaRPr lang="en-US" sz="1400" b="1" dirty="0">
              <a:latin typeface="+mj-lt"/>
              <a:cs typeface="Arial"/>
            </a:endParaRPr>
          </a:p>
          <a:p>
            <a:pPr algn="ctr">
              <a:lnSpc>
                <a:spcPct val="80000"/>
              </a:lnSpc>
            </a:pPr>
            <a:r>
              <a:rPr lang="en-US" sz="8000" b="1" dirty="0">
                <a:latin typeface="+mj-lt"/>
                <a:cs typeface="Arial"/>
              </a:rPr>
              <a:t>Faculty Advisor:  Amanda Murphy, PA-C</a:t>
            </a:r>
          </a:p>
          <a:p>
            <a:pPr algn="ctr">
              <a:lnSpc>
                <a:spcPct val="80000"/>
              </a:lnSpc>
            </a:pPr>
            <a:endParaRPr lang="en-US" sz="2400" b="1" dirty="0">
              <a:latin typeface="+mj-lt"/>
              <a:cs typeface="Arial"/>
            </a:endParaRPr>
          </a:p>
          <a:p>
            <a:pPr algn="ctr">
              <a:lnSpc>
                <a:spcPct val="80000"/>
              </a:lnSpc>
            </a:pPr>
            <a:r>
              <a:rPr lang="en-US" sz="7200" b="1" dirty="0">
                <a:latin typeface="+mj-lt"/>
                <a:cs typeface="Arial"/>
              </a:rPr>
              <a:t>Department of Medical Science</a:t>
            </a:r>
          </a:p>
          <a:p>
            <a:endParaRPr lang="en-US" sz="6600" b="1" dirty="0">
              <a:latin typeface="+mj-lt"/>
              <a:cs typeface="Arial"/>
            </a:endParaRPr>
          </a:p>
        </p:txBody>
      </p:sp>
      <p:grpSp>
        <p:nvGrpSpPr>
          <p:cNvPr id="2" name="Group 1"/>
          <p:cNvGrpSpPr/>
          <p:nvPr/>
        </p:nvGrpSpPr>
        <p:grpSpPr>
          <a:xfrm>
            <a:off x="1057822" y="16522458"/>
            <a:ext cx="15500422" cy="11644436"/>
            <a:chOff x="1143000" y="17373600"/>
            <a:chExt cx="16947996" cy="10006913"/>
          </a:xfrm>
        </p:grpSpPr>
        <p:sp>
          <p:nvSpPr>
            <p:cNvPr id="37" name="TextBox 36"/>
            <p:cNvSpPr txBox="1"/>
            <p:nvPr/>
          </p:nvSpPr>
          <p:spPr>
            <a:xfrm>
              <a:off x="1174596" y="18423150"/>
              <a:ext cx="16916400" cy="89573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noAutofit/>
            </a:bodyPr>
            <a:lstStyle/>
            <a:p>
              <a:pPr algn="ctr">
                <a:buSzPct val="100000"/>
                <a:defRPr/>
              </a:pPr>
              <a:r>
                <a:rPr lang="en-US" sz="4800" kern="0" dirty="0">
                  <a:solidFill>
                    <a:srgbClr val="000000"/>
                  </a:solidFill>
                  <a:latin typeface="Arial"/>
                  <a:ea typeface="Verdana"/>
                  <a:cs typeface="Arial"/>
                </a:rPr>
                <a:t>Diabetes Mellitus Type II</a:t>
              </a:r>
              <a:endParaRPr lang="en-US" sz="4800" kern="0">
                <a:solidFill>
                  <a:srgbClr val="000000"/>
                </a:solidFill>
                <a:latin typeface="Arial"/>
                <a:ea typeface="Verdana" panose="020B0604030504040204" pitchFamily="34" charset="0"/>
                <a:cs typeface="Arial"/>
              </a:endParaRPr>
            </a:p>
            <a:p>
              <a:pPr>
                <a:buSzPct val="100000"/>
                <a:defRPr/>
              </a:pPr>
              <a:r>
                <a:rPr lang="en-US" sz="4400" u="sng" kern="0" dirty="0">
                  <a:solidFill>
                    <a:srgbClr val="000000"/>
                  </a:solidFill>
                  <a:latin typeface="Arial"/>
                  <a:ea typeface="Verdana"/>
                  <a:cs typeface="Arial"/>
                </a:rPr>
                <a:t>Overview</a:t>
              </a:r>
              <a:endParaRPr lang="en-US" sz="4400" u="sng" kern="0">
                <a:solidFill>
                  <a:srgbClr val="000000"/>
                </a:solidFill>
                <a:latin typeface="Arial"/>
                <a:ea typeface="Verdana" panose="020B0604030504040204" pitchFamily="34" charset="0"/>
                <a:cs typeface="Arial"/>
              </a:endParaRPr>
            </a:p>
            <a:p>
              <a:pPr marL="571500" indent="-571500">
                <a:buSzPct val="100000"/>
                <a:buFont typeface="Wingdings"/>
                <a:buChar char="§"/>
                <a:defRPr/>
              </a:pPr>
              <a:r>
                <a:rPr lang="en-US" sz="4400" kern="0" dirty="0">
                  <a:latin typeface="Arial"/>
                  <a:ea typeface="Verdana"/>
                  <a:cs typeface="Arial"/>
                </a:rPr>
                <a:t>Chronic, progressive condition caused by increasing insulin resistance</a:t>
              </a:r>
            </a:p>
            <a:p>
              <a:pPr marL="571500" indent="-571500">
                <a:buSzPct val="100000"/>
                <a:buFont typeface="Wingdings"/>
                <a:buChar char="§"/>
                <a:defRPr/>
              </a:pPr>
              <a:r>
                <a:rPr lang="en-US" sz="4400" kern="0">
                  <a:latin typeface="Arial"/>
                  <a:ea typeface="Verdana"/>
                  <a:cs typeface="Arial"/>
                </a:rPr>
                <a:t>Affects over 30 million Americans</a:t>
              </a:r>
            </a:p>
            <a:p>
              <a:pPr marL="571500" indent="-571500">
                <a:buSzPct val="100000"/>
                <a:buFont typeface="Wingdings"/>
                <a:buChar char="§"/>
                <a:defRPr/>
              </a:pPr>
              <a:r>
                <a:rPr lang="en-US" sz="4400" kern="0">
                  <a:latin typeface="Arial"/>
                  <a:ea typeface="Verdana"/>
                  <a:cs typeface="Arial"/>
                </a:rPr>
                <a:t>Renal disease is responsible for 13.1% of deaths in </a:t>
              </a:r>
              <a:r>
                <a:rPr lang="en-US" sz="4400" kern="0" dirty="0">
                  <a:latin typeface="Arial"/>
                  <a:ea typeface="Verdana"/>
                  <a:cs typeface="Arial"/>
                </a:rPr>
                <a:t>patients with DM2</a:t>
              </a:r>
              <a:endParaRPr lang="en-US"/>
            </a:p>
            <a:p>
              <a:pPr>
                <a:buSzPct val="100000"/>
                <a:defRPr/>
              </a:pPr>
              <a:r>
                <a:rPr lang="en-US" sz="4400" u="sng" kern="0" dirty="0">
                  <a:latin typeface="Arial"/>
                  <a:ea typeface="Verdana"/>
                  <a:cs typeface="Arial"/>
                </a:rPr>
                <a:t>Treatment</a:t>
              </a:r>
            </a:p>
            <a:p>
              <a:pPr marL="571500" indent="-571500">
                <a:buSzPct val="100000"/>
                <a:buFont typeface="Wingdings"/>
                <a:buChar char="§"/>
                <a:defRPr/>
              </a:pPr>
              <a:r>
                <a:rPr lang="en-US" sz="4400" kern="0" dirty="0">
                  <a:latin typeface="Arial"/>
                  <a:ea typeface="Verdana"/>
                  <a:cs typeface="Arial"/>
                </a:rPr>
                <a:t>Lifestyle changes remain the most effective prevention of disease progression</a:t>
              </a:r>
            </a:p>
            <a:p>
              <a:pPr marL="571500" indent="-571500">
                <a:buSzPct val="100000"/>
                <a:buFont typeface="Wingdings"/>
                <a:buChar char="§"/>
                <a:defRPr/>
              </a:pPr>
              <a:r>
                <a:rPr lang="en-US" sz="4400" kern="0" dirty="0">
                  <a:latin typeface="Arial"/>
                  <a:ea typeface="Verdana"/>
                  <a:cs typeface="Arial"/>
                </a:rPr>
                <a:t>For most patients, ACE inhibitors are first line in medical management; work by inhibiting RAAS to keep blood pressure low</a:t>
              </a:r>
            </a:p>
            <a:p>
              <a:pPr marL="571500" indent="-571500">
                <a:buSzPct val="100000"/>
                <a:buFont typeface="Wingdings"/>
                <a:buChar char="§"/>
                <a:defRPr/>
              </a:pPr>
              <a:r>
                <a:rPr lang="en-US" sz="4400" kern="0" dirty="0">
                  <a:latin typeface="Arial"/>
                  <a:ea typeface="Verdana"/>
                  <a:cs typeface="Arial"/>
                </a:rPr>
                <a:t>SGLT-2 inhibitors are a newer class of drug that spills excess glucose into urine</a:t>
              </a:r>
              <a:endParaRPr lang="en-US" sz="4400" kern="0">
                <a:latin typeface="Arial"/>
                <a:ea typeface="Verdana" panose="020B0604030504040204" pitchFamily="34" charset="0"/>
                <a:cs typeface="Arial"/>
              </a:endParaRPr>
            </a:p>
          </p:txBody>
        </p:sp>
        <p:sp>
          <p:nvSpPr>
            <p:cNvPr id="36" name="TextBox 35"/>
            <p:cNvSpPr txBox="1"/>
            <p:nvPr/>
          </p:nvSpPr>
          <p:spPr>
            <a:xfrm>
              <a:off x="1143000" y="17373600"/>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sp>
        <p:nvSpPr>
          <p:cNvPr id="41" name="TextBox 40"/>
          <p:cNvSpPr txBox="1"/>
          <p:nvPr/>
        </p:nvSpPr>
        <p:spPr>
          <a:xfrm>
            <a:off x="1084444" y="28803775"/>
            <a:ext cx="15471525"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Methods</a:t>
            </a:r>
          </a:p>
        </p:txBody>
      </p:sp>
      <p:sp>
        <p:nvSpPr>
          <p:cNvPr id="42" name="Rectangle 41"/>
          <p:cNvSpPr/>
          <p:nvPr/>
        </p:nvSpPr>
        <p:spPr>
          <a:xfrm>
            <a:off x="1092269" y="30002172"/>
            <a:ext cx="15471525" cy="6267139"/>
          </a:xfrm>
          <a:prstGeom prst="rect">
            <a:avLst/>
          </a:prstGeom>
        </p:spPr>
        <p:style>
          <a:lnRef idx="1">
            <a:schemeClr val="accent1"/>
          </a:lnRef>
          <a:fillRef idx="2">
            <a:schemeClr val="accent1"/>
          </a:fillRef>
          <a:effectRef idx="1">
            <a:schemeClr val="accent1"/>
          </a:effectRef>
          <a:fontRef idx="minor">
            <a:schemeClr val="dk1"/>
          </a:fontRef>
        </p:style>
        <p:txBody>
          <a:bodyPr wrap="square" anchor="t">
            <a:noAutofit/>
          </a:bodyPr>
          <a:lstStyle/>
          <a:p>
            <a:pPr marR="0" lvl="0">
              <a:lnSpc>
                <a:spcPct val="115000"/>
              </a:lnSpc>
              <a:spcBef>
                <a:spcPts val="0"/>
              </a:spcBef>
              <a:spcAft>
                <a:spcPts val="0"/>
              </a:spcAft>
            </a:pPr>
            <a:endParaRPr lang="en-US" sz="1400" dirty="0">
              <a:latin typeface="+mj-lt"/>
              <a:ea typeface="Calibri"/>
              <a:cs typeface="Arial" panose="020B0604020202020204" pitchFamily="34" charset="0"/>
            </a:endParaRPr>
          </a:p>
          <a:p>
            <a:pPr marL="342900" indent="-342900">
              <a:buFont typeface="Symbol"/>
              <a:buChar char=""/>
            </a:pPr>
            <a:r>
              <a:rPr lang="en-US" sz="4400" dirty="0">
                <a:latin typeface="Arial"/>
                <a:cs typeface="Arial"/>
              </a:rPr>
              <a:t>A literature search was performed using PubMed, Ovid, and Google Scholar in November 2018</a:t>
            </a:r>
          </a:p>
          <a:p>
            <a:pPr marL="342900" indent="-342900">
              <a:buFont typeface="Symbol"/>
              <a:buChar char=""/>
            </a:pPr>
            <a:r>
              <a:rPr lang="en-US" sz="4400" dirty="0">
                <a:latin typeface="Arial"/>
                <a:cs typeface="Arial"/>
              </a:rPr>
              <a:t>The search terms used included:</a:t>
            </a:r>
          </a:p>
          <a:p>
            <a:pPr marL="2903220" lvl="1" indent="-342900">
              <a:buFont typeface="Symbol"/>
              <a:buChar char=""/>
            </a:pPr>
            <a:r>
              <a:rPr lang="en-US" sz="4400" dirty="0">
                <a:latin typeface="Arial"/>
                <a:cs typeface="Arial"/>
              </a:rPr>
              <a:t>"sglt2 inhibitors AND diabetic nephropathy"</a:t>
            </a:r>
          </a:p>
          <a:p>
            <a:pPr marL="2903220" lvl="1" indent="-342900">
              <a:buFont typeface="Symbol"/>
              <a:buChar char=""/>
            </a:pPr>
            <a:r>
              <a:rPr lang="en-US" sz="4400" dirty="0">
                <a:latin typeface="Arial"/>
                <a:ea typeface="Calibri"/>
                <a:cs typeface="Arial"/>
              </a:rPr>
              <a:t>"sglt2 inhibitor vs ace"</a:t>
            </a:r>
          </a:p>
          <a:p>
            <a:pPr marL="2903220" lvl="1" indent="-342900">
              <a:buFont typeface="Symbol"/>
              <a:buChar char=""/>
            </a:pPr>
            <a:r>
              <a:rPr lang="en-US" sz="4400" dirty="0">
                <a:latin typeface="Arial"/>
                <a:ea typeface="Calibri"/>
                <a:cs typeface="Arial"/>
              </a:rPr>
              <a:t>"sglt2 inhibitor vs arb"</a:t>
            </a:r>
          </a:p>
          <a:p>
            <a:pPr marL="342900" indent="-342900">
              <a:buFont typeface="Symbol"/>
              <a:buChar char=""/>
            </a:pPr>
            <a:r>
              <a:rPr lang="en-US" sz="4400" dirty="0">
                <a:latin typeface="Arial"/>
                <a:ea typeface="Calibri"/>
                <a:cs typeface="Arial"/>
              </a:rPr>
              <a:t>Exclusion criteria included:</a:t>
            </a:r>
          </a:p>
          <a:p>
            <a:pPr marL="2903220" lvl="1" indent="-342900">
              <a:buFont typeface="Symbol"/>
              <a:buChar char=""/>
            </a:pPr>
            <a:r>
              <a:rPr lang="en-US" sz="4400" dirty="0">
                <a:latin typeface="Arial"/>
                <a:ea typeface="Calibri"/>
                <a:cs typeface="Arial"/>
              </a:rPr>
              <a:t>Must be published in scholarly journal</a:t>
            </a:r>
          </a:p>
          <a:p>
            <a:pPr marL="2903220" lvl="1" indent="-342900">
              <a:buFont typeface="Symbol"/>
              <a:buChar char=""/>
            </a:pPr>
            <a:r>
              <a:rPr lang="en-US" sz="4400">
                <a:latin typeface="Arial"/>
                <a:ea typeface="Calibri"/>
                <a:cs typeface="Arial"/>
              </a:rPr>
              <a:t>Publication date after 2010</a:t>
            </a:r>
          </a:p>
          <a:p>
            <a:pPr marL="342900" indent="-342900">
              <a:buFont typeface="Symbol"/>
              <a:buChar char=""/>
            </a:pPr>
            <a:endParaRPr lang="en-US" sz="1050" dirty="0">
              <a:latin typeface="Calibri"/>
              <a:ea typeface="Calibri"/>
              <a:cs typeface="Arial" panose="020B0604020202020204" pitchFamily="34" charset="0"/>
            </a:endParaRPr>
          </a:p>
        </p:txBody>
      </p:sp>
      <p:sp>
        <p:nvSpPr>
          <p:cNvPr id="49" name="TextBox 48"/>
          <p:cNvSpPr txBox="1"/>
          <p:nvPr/>
        </p:nvSpPr>
        <p:spPr>
          <a:xfrm>
            <a:off x="33147000" y="9448803"/>
            <a:ext cx="16916400" cy="124957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t">
            <a:spAutoFit/>
          </a:bodyPr>
          <a:lstStyle/>
          <a:p>
            <a:pPr lvl="0"/>
            <a:endParaRPr lang="en-US" sz="1400" dirty="0">
              <a:latin typeface="Arial"/>
              <a:cs typeface="Arial"/>
            </a:endParaRPr>
          </a:p>
          <a:p>
            <a:r>
              <a:rPr lang="en-US" sz="4400" u="sng">
                <a:latin typeface="Arial"/>
                <a:cs typeface="Arial"/>
              </a:rPr>
              <a:t>Strengths</a:t>
            </a:r>
            <a:endParaRPr lang="en-US" sz="4400">
              <a:latin typeface="Arial"/>
              <a:cs typeface="Arial"/>
            </a:endParaRPr>
          </a:p>
          <a:p>
            <a:pPr marL="571500" indent="-571500">
              <a:buFont typeface="Arial"/>
              <a:buChar char="•"/>
            </a:pPr>
            <a:r>
              <a:rPr lang="en-US" sz="4400">
                <a:latin typeface="Arial"/>
                <a:cs typeface="Arial"/>
              </a:rPr>
              <a:t>All but one study based on double-blind randomized control trials</a:t>
            </a:r>
          </a:p>
          <a:p>
            <a:pPr marL="571500" indent="-571500">
              <a:buFont typeface="Arial"/>
              <a:buChar char="•"/>
            </a:pPr>
            <a:r>
              <a:rPr lang="en-US" sz="4400">
                <a:latin typeface="Arial"/>
                <a:cs typeface="Arial"/>
              </a:rPr>
              <a:t>Some studies included large sample sizes (&gt;2000 participants) and/or followed patients for a significant amount of time (&gt;1 year)</a:t>
            </a:r>
          </a:p>
          <a:p>
            <a:pPr marL="571500" indent="-571500">
              <a:buFont typeface="Arial"/>
              <a:buChar char="•"/>
            </a:pPr>
            <a:r>
              <a:rPr lang="en-US" sz="4400">
                <a:latin typeface="Arial"/>
                <a:cs typeface="Arial"/>
              </a:rPr>
              <a:t>Majority of studies point to significant reduction in markers for renal decline</a:t>
            </a:r>
          </a:p>
          <a:p>
            <a:pPr marL="571500" indent="-571500">
              <a:buFont typeface="Arial"/>
              <a:buChar char="•"/>
            </a:pPr>
            <a:r>
              <a:rPr lang="en-US" sz="4400">
                <a:latin typeface="Arial"/>
                <a:cs typeface="Arial"/>
              </a:rPr>
              <a:t>Additional cardioprotective effect seen with SGLT-2 inhibitor therapy</a:t>
            </a:r>
          </a:p>
          <a:p>
            <a:endParaRPr lang="en-US" sz="4400" u="sng" dirty="0">
              <a:latin typeface="Arial"/>
              <a:cs typeface="Arial"/>
            </a:endParaRPr>
          </a:p>
          <a:p>
            <a:pPr marR="0" lvl="0">
              <a:spcBef>
                <a:spcPts val="0"/>
              </a:spcBef>
              <a:spcAft>
                <a:spcPts val="0"/>
              </a:spcAft>
            </a:pPr>
            <a:r>
              <a:rPr lang="en-US" sz="4400" u="sng">
                <a:latin typeface="Arial"/>
                <a:cs typeface="Arial"/>
              </a:rPr>
              <a:t>Limitations</a:t>
            </a:r>
          </a:p>
          <a:p>
            <a:pPr marL="571500" indent="-571500">
              <a:buFont typeface="Arial"/>
              <a:buChar char="•"/>
            </a:pPr>
            <a:r>
              <a:rPr lang="en-US" sz="4400">
                <a:latin typeface="Arial"/>
                <a:cs typeface="Arial"/>
              </a:rPr>
              <a:t>One serious adverse outcome due to SGLT-2 inhibitor therapy (loss of limb)</a:t>
            </a:r>
          </a:p>
          <a:p>
            <a:pPr marL="571500" indent="-571500">
              <a:buFont typeface="Arial"/>
              <a:buChar char="•"/>
            </a:pPr>
            <a:r>
              <a:rPr lang="en-US" sz="4400">
                <a:latin typeface="Arial"/>
                <a:cs typeface="Arial"/>
              </a:rPr>
              <a:t>Not all studies find significant improvement in specific renal health markers</a:t>
            </a:r>
          </a:p>
          <a:p>
            <a:pPr marL="571500" indent="-571500">
              <a:buFont typeface="Arial"/>
              <a:buChar char="•"/>
            </a:pPr>
            <a:r>
              <a:rPr lang="en-US" sz="4400">
                <a:latin typeface="Arial"/>
                <a:cs typeface="Arial"/>
              </a:rPr>
              <a:t>Variability in weight/validity of studies makes it more difficult to see overall picture</a:t>
            </a:r>
          </a:p>
          <a:p>
            <a:pPr marL="571500" indent="-571500">
              <a:buFont typeface="Arial"/>
              <a:buChar char="•"/>
            </a:pPr>
            <a:r>
              <a:rPr lang="en-US" sz="4400">
                <a:latin typeface="Arial"/>
                <a:cs typeface="Arial"/>
              </a:rPr>
              <a:t>Few studies directly compared SGLT-2 inhibitors to ACE inhibitors</a:t>
            </a:r>
          </a:p>
        </p:txBody>
      </p:sp>
      <p:sp>
        <p:nvSpPr>
          <p:cNvPr id="58" name="TextBox 57"/>
          <p:cNvSpPr txBox="1"/>
          <p:nvPr/>
        </p:nvSpPr>
        <p:spPr>
          <a:xfrm>
            <a:off x="33147000" y="8305800"/>
            <a:ext cx="16916400"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Discussion </a:t>
            </a:r>
          </a:p>
        </p:txBody>
      </p:sp>
      <p:sp>
        <p:nvSpPr>
          <p:cNvPr id="55" name="Rectangle 54"/>
          <p:cNvSpPr/>
          <p:nvPr/>
        </p:nvSpPr>
        <p:spPr>
          <a:xfrm>
            <a:off x="33299400" y="23545800"/>
            <a:ext cx="16840200" cy="646331"/>
          </a:xfrm>
          <a:prstGeom prst="rect">
            <a:avLst/>
          </a:prstGeom>
        </p:spPr>
        <p:txBody>
          <a:bodyPr wrap="square" anchor="t">
            <a:spAutoFit/>
          </a:bodyPr>
          <a:lstStyle/>
          <a:p>
            <a:pPr lvl="0"/>
            <a:endParaRPr lang="en-US" sz="3600" dirty="0">
              <a:solidFill>
                <a:srgbClr val="000000"/>
              </a:solidFill>
              <a:cs typeface="Calibri"/>
            </a:endParaRP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877335"/>
            <a:ext cx="10287000" cy="4005072"/>
          </a:xfrm>
          <a:prstGeom prst="rect">
            <a:avLst/>
          </a:prstGeom>
        </p:spPr>
      </p:pic>
      <p:sp>
        <p:nvSpPr>
          <p:cNvPr id="23" name="TextBox 22"/>
          <p:cNvSpPr txBox="1"/>
          <p:nvPr/>
        </p:nvSpPr>
        <p:spPr>
          <a:xfrm>
            <a:off x="17138664" y="21445672"/>
            <a:ext cx="15541992" cy="590931"/>
          </a:xfrm>
          <a:prstGeom prst="rect">
            <a:avLst/>
          </a:prstGeom>
          <a:ln/>
        </p:spPr>
        <p:style>
          <a:lnRef idx="1">
            <a:schemeClr val="dk1"/>
          </a:lnRef>
          <a:fillRef idx="2">
            <a:schemeClr val="dk1"/>
          </a:fillRef>
          <a:effectRef idx="1">
            <a:schemeClr val="dk1"/>
          </a:effectRef>
          <a:fontRef idx="minor">
            <a:schemeClr val="dk1"/>
          </a:fontRef>
        </p:style>
        <p:txBody>
          <a:bodyPr wrap="square" rtlCol="0" anchor="t">
            <a:spAutoFit/>
          </a:bodyPr>
          <a:lstStyle/>
          <a:p>
            <a:pPr>
              <a:lnSpc>
                <a:spcPct val="90000"/>
              </a:lnSpc>
            </a:pPr>
            <a:r>
              <a:rPr lang="en-US" sz="3600" dirty="0"/>
              <a:t>Table 1. Comparison of results</a:t>
            </a:r>
          </a:p>
        </p:txBody>
      </p:sp>
      <p:sp>
        <p:nvSpPr>
          <p:cNvPr id="45" name="TextBox 44"/>
          <p:cNvSpPr txBox="1"/>
          <p:nvPr/>
        </p:nvSpPr>
        <p:spPr>
          <a:xfrm>
            <a:off x="17129520" y="8334697"/>
            <a:ext cx="1556028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Results </a:t>
            </a:r>
          </a:p>
        </p:txBody>
      </p:sp>
      <p:sp>
        <p:nvSpPr>
          <p:cNvPr id="25" name="TextBox 24"/>
          <p:cNvSpPr txBox="1"/>
          <p:nvPr/>
        </p:nvSpPr>
        <p:spPr>
          <a:xfrm>
            <a:off x="18545797" y="23100376"/>
            <a:ext cx="14171129" cy="646331"/>
          </a:xfrm>
          <a:prstGeom prst="rect">
            <a:avLst/>
          </a:prstGeom>
          <a:noFill/>
        </p:spPr>
        <p:txBody>
          <a:bodyPr wrap="square" rtlCol="0" anchor="t">
            <a:spAutoFit/>
          </a:bodyPr>
          <a:lstStyle/>
          <a:p>
            <a:endParaRPr lang="en-US" sz="3600" dirty="0">
              <a:cs typeface="Calibri"/>
            </a:endParaRPr>
          </a:p>
        </p:txBody>
      </p:sp>
      <p:sp>
        <p:nvSpPr>
          <p:cNvPr id="86" name="TextBox 85"/>
          <p:cNvSpPr txBox="1"/>
          <p:nvPr/>
        </p:nvSpPr>
        <p:spPr>
          <a:xfrm>
            <a:off x="33129847" y="29894621"/>
            <a:ext cx="16916400" cy="65248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t">
            <a:spAutoFit/>
          </a:bodyPr>
          <a:lstStyle/>
          <a:p>
            <a:r>
              <a:rPr lang="en-US" sz="2200" dirty="0"/>
              <a:t>References:</a:t>
            </a:r>
            <a:endParaRPr lang="en-US" sz="2200">
              <a:cs typeface="Calibri"/>
            </a:endParaRPr>
          </a:p>
          <a:p>
            <a:pPr marL="342900" indent="-342900">
              <a:buFont typeface="Arial"/>
              <a:buChar char="•"/>
            </a:pPr>
            <a:r>
              <a:rPr lang="en-US" sz="2200">
                <a:ea typeface="+mn-lt"/>
                <a:cs typeface="+mn-lt"/>
              </a:rPr>
              <a:t>Pfeifer M, Townsend RR, Davis MJ, et al. Effects of canagliflozin, a sodium glucose co-transporter 2 inhibitor, on blood pressure and markers of arterial stiffness in patients with type 2 diabetes mellitus: a post hoc analysis. Cardiovascular Diabetology. 2017;16:29. doi: 10.1186/s12933-017-0511-0.</a:t>
            </a:r>
            <a:endParaRPr lang="en-US" sz="2200" dirty="0">
              <a:ea typeface="+mn-lt"/>
              <a:cs typeface="+mn-lt"/>
            </a:endParaRPr>
          </a:p>
          <a:p>
            <a:pPr marL="342900" indent="-342900">
              <a:buFont typeface="Arial"/>
              <a:buChar char="•"/>
            </a:pPr>
            <a:r>
              <a:rPr lang="en-US" sz="2200">
                <a:ea typeface="+mn-lt"/>
                <a:cs typeface="+mn-lt"/>
              </a:rPr>
              <a:t>Kapur A, O’Connor-Semmes R, Hussey EK, et al. First human dose-escalation study with remogliflozin etabonate, a selective inhibitor of the sodium-glucose transporter 2 (SGLT2), in healthy subjects and in subjects with type 2 diabetes mellitus. BMC pharmacology &amp; toxicology. 2013. 14:26. doi: 10.1186/2050-6511-14-26.</a:t>
            </a:r>
            <a:endParaRPr lang="en-US" sz="2200" dirty="0">
              <a:ea typeface="+mn-lt"/>
              <a:cs typeface="+mn-lt"/>
            </a:endParaRPr>
          </a:p>
          <a:p>
            <a:pPr marL="285750" indent="-285750">
              <a:buFont typeface="Arial"/>
              <a:buChar char="•"/>
            </a:pPr>
            <a:r>
              <a:rPr lang="en-US" sz="2200">
                <a:ea typeface="+mn-lt"/>
                <a:cs typeface="+mn-lt"/>
              </a:rPr>
              <a:t>Mahaffey KW, Neal B, </a:t>
            </a:r>
            <a:r>
              <a:rPr lang="en-US" sz="2200" err="1">
                <a:ea typeface="+mn-lt"/>
                <a:cs typeface="+mn-lt"/>
              </a:rPr>
              <a:t>Perkovic</a:t>
            </a:r>
            <a:r>
              <a:rPr lang="en-US" sz="2200" dirty="0">
                <a:ea typeface="+mn-lt"/>
                <a:cs typeface="+mn-lt"/>
              </a:rPr>
              <a:t> V, et al. Canagliflozin and Cardiovascular and Renal Events in Type 2 Diabetes. N </a:t>
            </a:r>
            <a:r>
              <a:rPr lang="en-US" sz="2200" err="1">
                <a:ea typeface="+mn-lt"/>
                <a:cs typeface="+mn-lt"/>
              </a:rPr>
              <a:t>Engl</a:t>
            </a:r>
            <a:r>
              <a:rPr lang="en-US" sz="2200" dirty="0">
                <a:ea typeface="+mn-lt"/>
                <a:cs typeface="+mn-lt"/>
              </a:rPr>
              <a:t> J Med. 2017. 377:644-657. DOI: 10.1056/NEJMoa1611925.</a:t>
            </a:r>
          </a:p>
          <a:p>
            <a:pPr marL="285750" indent="-285750">
              <a:buFont typeface="Arial"/>
              <a:buChar char="•"/>
            </a:pPr>
            <a:r>
              <a:rPr lang="en-US" sz="2200" err="1">
                <a:ea typeface="+mn-lt"/>
                <a:cs typeface="+mn-lt"/>
              </a:rPr>
              <a:t>Petrykiv</a:t>
            </a:r>
            <a:r>
              <a:rPr lang="en-US" sz="2200" dirty="0">
                <a:ea typeface="+mn-lt"/>
                <a:cs typeface="+mn-lt"/>
              </a:rPr>
              <a:t> SI, </a:t>
            </a:r>
            <a:r>
              <a:rPr lang="en-US" sz="2200" err="1">
                <a:ea typeface="+mn-lt"/>
                <a:cs typeface="+mn-lt"/>
              </a:rPr>
              <a:t>Laverman</a:t>
            </a:r>
            <a:r>
              <a:rPr lang="en-US" sz="2200" dirty="0">
                <a:ea typeface="+mn-lt"/>
                <a:cs typeface="+mn-lt"/>
              </a:rPr>
              <a:t> GD, </a:t>
            </a:r>
            <a:r>
              <a:rPr lang="en-US" sz="2200" err="1">
                <a:ea typeface="+mn-lt"/>
                <a:cs typeface="+mn-lt"/>
              </a:rPr>
              <a:t>Zeeuw</a:t>
            </a:r>
            <a:r>
              <a:rPr lang="en-US" sz="2200" dirty="0">
                <a:ea typeface="+mn-lt"/>
                <a:cs typeface="+mn-lt"/>
              </a:rPr>
              <a:t> DD, </a:t>
            </a:r>
            <a:r>
              <a:rPr lang="en-US" sz="2200" err="1">
                <a:ea typeface="+mn-lt"/>
                <a:cs typeface="+mn-lt"/>
              </a:rPr>
              <a:t>Heerspink</a:t>
            </a:r>
            <a:r>
              <a:rPr lang="en-US" sz="2200" dirty="0">
                <a:ea typeface="+mn-lt"/>
                <a:cs typeface="+mn-lt"/>
              </a:rPr>
              <a:t> HJL. The albuminuria-lowering response to dapagliflozin is variable and reproducible among individual patients. Diabetes, Obesity and Metabolism. 2017;19(10):1363-1370. doi:10.1111/dom.12936.</a:t>
            </a:r>
          </a:p>
          <a:p>
            <a:pPr marL="342900" indent="-342900">
              <a:buFont typeface="Arial"/>
              <a:buChar char="•"/>
            </a:pPr>
            <a:r>
              <a:rPr lang="en-US" sz="2200">
                <a:ea typeface="+mn-lt"/>
                <a:cs typeface="+mn-lt"/>
              </a:rPr>
              <a:t>Toshiyuki H, Tomoyasu F, Noriko N, et al. Dapagliflozin decreases small dense low-density lipoprotein-cholesterol and increases high-density lipoprotein 2-cholesterol in patients with type 2 diabetes: comparison with sitagliptin. Cardiovascular Diabetology. 2017;16:8. doi: 10.1186/s12933-016-0491-5</a:t>
            </a:r>
            <a:endParaRPr lang="en-US" sz="2200" dirty="0">
              <a:ea typeface="+mn-lt"/>
              <a:cs typeface="+mn-lt"/>
            </a:endParaRPr>
          </a:p>
          <a:p>
            <a:pPr marL="285750" indent="-285750">
              <a:buFont typeface="Arial"/>
              <a:buChar char="•"/>
            </a:pPr>
            <a:r>
              <a:rPr lang="en-US" sz="2200" err="1">
                <a:ea typeface="+mn-lt"/>
                <a:cs typeface="+mn-lt"/>
              </a:rPr>
              <a:t>Wanner</a:t>
            </a:r>
            <a:r>
              <a:rPr lang="en-US" sz="2200" dirty="0">
                <a:ea typeface="+mn-lt"/>
                <a:cs typeface="+mn-lt"/>
              </a:rPr>
              <a:t> C, </a:t>
            </a:r>
            <a:r>
              <a:rPr lang="en-US" sz="2200" err="1">
                <a:ea typeface="+mn-lt"/>
                <a:cs typeface="+mn-lt"/>
              </a:rPr>
              <a:t>Inzucchi</a:t>
            </a:r>
            <a:r>
              <a:rPr lang="en-US" sz="2200" dirty="0">
                <a:ea typeface="+mn-lt"/>
                <a:cs typeface="+mn-lt"/>
              </a:rPr>
              <a:t> SE, </a:t>
            </a:r>
            <a:r>
              <a:rPr lang="en-US" sz="2200" err="1">
                <a:ea typeface="+mn-lt"/>
                <a:cs typeface="+mn-lt"/>
              </a:rPr>
              <a:t>Lachin</a:t>
            </a:r>
            <a:r>
              <a:rPr lang="en-US" sz="2200" dirty="0">
                <a:ea typeface="+mn-lt"/>
                <a:cs typeface="+mn-lt"/>
              </a:rPr>
              <a:t> JM, et al. Empagliflozin and Progression of Kidney Disease in Type 2 Diabetes. New England Journal of Medicine. 2016;375(4):323-334. doi:10.1056/nejmoa1515920.</a:t>
            </a:r>
          </a:p>
          <a:p>
            <a:pPr marL="285750" indent="-285750">
              <a:buFont typeface="Arial"/>
              <a:buChar char="•"/>
            </a:pPr>
            <a:r>
              <a:rPr lang="en-US" sz="2200" err="1">
                <a:ea typeface="+mn-lt"/>
                <a:cs typeface="+mn-lt"/>
              </a:rPr>
              <a:t>Zambrowicz</a:t>
            </a:r>
            <a:r>
              <a:rPr lang="en-US" sz="2200" dirty="0">
                <a:ea typeface="+mn-lt"/>
                <a:cs typeface="+mn-lt"/>
              </a:rPr>
              <a:t> B, Freiman J, Brown PM, et al. LX4211, a Dual SGLT1/SGLT2 Inhibitor, Improved Glycemic Control in Patients With Type 2 Diabetes in a Randomized, Placebo‐Controlled Trial. Clinical Pharmacology &amp; Therapeutics. 2012;92(2):158-169. </a:t>
            </a:r>
            <a:r>
              <a:rPr lang="en-US" sz="2200" err="1">
                <a:ea typeface="+mn-lt"/>
                <a:cs typeface="+mn-lt"/>
              </a:rPr>
              <a:t>doi</a:t>
            </a:r>
            <a:r>
              <a:rPr lang="en-US" sz="2200" dirty="0">
                <a:ea typeface="+mn-lt"/>
                <a:cs typeface="+mn-lt"/>
              </a:rPr>
              <a:t>: 10.1038/clpt.2012.58.</a:t>
            </a:r>
          </a:p>
          <a:p>
            <a:pPr marL="285750" indent="-285750">
              <a:buFont typeface="Arial"/>
              <a:buChar char="•"/>
            </a:pPr>
            <a:endParaRPr lang="en-US" sz="2200" dirty="0">
              <a:ea typeface="+mn-lt"/>
              <a:cs typeface="+mn-lt"/>
            </a:endParaRPr>
          </a:p>
        </p:txBody>
      </p:sp>
      <p:sp>
        <p:nvSpPr>
          <p:cNvPr id="19" name="TextBox 18"/>
          <p:cNvSpPr txBox="1"/>
          <p:nvPr/>
        </p:nvSpPr>
        <p:spPr>
          <a:xfrm>
            <a:off x="6002199" y="839212"/>
            <a:ext cx="39202002" cy="3046988"/>
          </a:xfrm>
          <a:prstGeom prst="rect">
            <a:avLst/>
          </a:prstGeom>
          <a:noFill/>
        </p:spPr>
        <p:txBody>
          <a:bodyPr wrap="square" rtlCol="0" anchor="t">
            <a:spAutoFit/>
          </a:bodyPr>
          <a:lstStyle/>
          <a:p>
            <a:pPr algn="ctr"/>
            <a:r>
              <a:rPr lang="en-US" sz="9600" b="1" dirty="0" err="1">
                <a:latin typeface="Arial"/>
                <a:ea typeface="+mn-lt"/>
                <a:cs typeface="Arial"/>
              </a:rPr>
              <a:t>Renoprotective</a:t>
            </a:r>
            <a:r>
              <a:rPr lang="en-US" sz="9600" b="1" dirty="0">
                <a:latin typeface="Arial"/>
                <a:ea typeface="+mn-lt"/>
                <a:cs typeface="Arial"/>
              </a:rPr>
              <a:t> effect of SGLT-2 inhibitors vs </a:t>
            </a:r>
            <a:endParaRPr lang="en-US" dirty="0">
              <a:latin typeface="Calibri"/>
              <a:ea typeface="+mn-lt"/>
              <a:cs typeface="Calibri"/>
            </a:endParaRPr>
          </a:p>
          <a:p>
            <a:pPr algn="ctr"/>
            <a:r>
              <a:rPr lang="en-US" sz="9600" b="1" dirty="0">
                <a:latin typeface="Arial"/>
                <a:ea typeface="+mn-lt"/>
                <a:cs typeface="Arial"/>
              </a:rPr>
              <a:t>ACE inhibitors in type 2 diabetes</a:t>
            </a:r>
            <a:endParaRPr lang="en-US" dirty="0">
              <a:cs typeface="Calibri"/>
            </a:endParaRPr>
          </a:p>
        </p:txBody>
      </p:sp>
      <p:grpSp>
        <p:nvGrpSpPr>
          <p:cNvPr id="4" name="Group 3"/>
          <p:cNvGrpSpPr/>
          <p:nvPr/>
        </p:nvGrpSpPr>
        <p:grpSpPr>
          <a:xfrm>
            <a:off x="33137868" y="22492589"/>
            <a:ext cx="16925532" cy="6812668"/>
            <a:chOff x="33137868" y="26112192"/>
            <a:chExt cx="16925532" cy="6812668"/>
          </a:xfrm>
        </p:grpSpPr>
        <p:sp>
          <p:nvSpPr>
            <p:cNvPr id="38" name="TextBox 37"/>
            <p:cNvSpPr txBox="1"/>
            <p:nvPr/>
          </p:nvSpPr>
          <p:spPr>
            <a:xfrm>
              <a:off x="33147000" y="27200216"/>
              <a:ext cx="16916400" cy="572464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t">
              <a:spAutoFit/>
            </a:bodyPr>
            <a:lstStyle/>
            <a:p>
              <a:endParaRPr lang="en-US" sz="1400" dirty="0"/>
            </a:p>
            <a:p>
              <a:r>
                <a:rPr lang="en-US" sz="4400" dirty="0">
                  <a:latin typeface="Arial"/>
                  <a:cs typeface="Calibri"/>
                </a:rPr>
                <a:t>The results of the studies show evidence that there is a benefit to renal function by initiating SGLT-2 inhibitor therapy. More research is needed to make a definitive conclusion, especially directly comparing SGLT-2 therapy alone to ACE inhibitor therapy alone. This analysis has shown there is currently insufficient evidence to warrant changing current practice of first line DM2 mamagement. However, SGLT-2 inhibitors may be strongly considered as adjunct </a:t>
              </a:r>
              <a:r>
                <a:rPr lang="en-US" sz="4400">
                  <a:latin typeface="Arial"/>
                  <a:cs typeface="Calibri"/>
                </a:rPr>
                <a:t>therapy, especially in patient with high cardiovascular risk.</a:t>
              </a:r>
            </a:p>
          </p:txBody>
        </p:sp>
        <p:sp>
          <p:nvSpPr>
            <p:cNvPr id="39" name="TextBox 38"/>
            <p:cNvSpPr txBox="1"/>
            <p:nvPr/>
          </p:nvSpPr>
          <p:spPr>
            <a:xfrm>
              <a:off x="33137868" y="26112192"/>
              <a:ext cx="16916400" cy="1091208"/>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Conclusion</a:t>
              </a:r>
            </a:p>
          </p:txBody>
        </p:sp>
      </p:grpSp>
      <p:sp>
        <p:nvSpPr>
          <p:cNvPr id="40" name="TextBox 39"/>
          <p:cNvSpPr txBox="1"/>
          <p:nvPr/>
        </p:nvSpPr>
        <p:spPr>
          <a:xfrm>
            <a:off x="17121798" y="35880101"/>
            <a:ext cx="12779717" cy="646331"/>
          </a:xfrm>
          <a:prstGeom prst="rect">
            <a:avLst/>
          </a:prstGeom>
          <a:noFill/>
        </p:spPr>
        <p:txBody>
          <a:bodyPr wrap="none" rtlCol="0" anchor="t">
            <a:spAutoFit/>
          </a:bodyPr>
          <a:lstStyle/>
          <a:p>
            <a:r>
              <a:rPr lang="en-US" sz="3600">
                <a:ea typeface="+mn-lt"/>
                <a:cs typeface="+mn-lt"/>
              </a:rPr>
              <a:t>Key: S = significant; NS = not significant; N/A = Results Not Available</a:t>
            </a:r>
          </a:p>
        </p:txBody>
      </p:sp>
      <p:sp>
        <p:nvSpPr>
          <p:cNvPr id="52" name="Rectangle 51"/>
          <p:cNvSpPr/>
          <p:nvPr/>
        </p:nvSpPr>
        <p:spPr>
          <a:xfrm>
            <a:off x="17129819" y="9609892"/>
            <a:ext cx="15477685" cy="11141512"/>
          </a:xfrm>
          <a:prstGeom prst="rect">
            <a:avLst/>
          </a:prstGeom>
        </p:spPr>
        <p:style>
          <a:lnRef idx="1">
            <a:schemeClr val="accent1"/>
          </a:lnRef>
          <a:fillRef idx="2">
            <a:schemeClr val="accent1"/>
          </a:fillRef>
          <a:effectRef idx="1">
            <a:schemeClr val="accent1"/>
          </a:effectRef>
          <a:fontRef idx="minor">
            <a:schemeClr val="dk1"/>
          </a:fontRef>
        </p:style>
        <p:txBody>
          <a:bodyPr wrap="square" anchor="t">
            <a:spAutoFit/>
          </a:bodyPr>
          <a:lstStyle/>
          <a:p>
            <a:endParaRPr lang="en-US" sz="1400" dirty="0"/>
          </a:p>
          <a:p>
            <a:r>
              <a:rPr lang="en-US" sz="4400" dirty="0">
                <a:latin typeface="Arial"/>
                <a:ea typeface="+mn-lt"/>
                <a:cs typeface="+mn-lt"/>
              </a:rPr>
              <a:t>There is positive evidence that SGLT-2 inhibitors exert at least some degree of renoprotectivity. Every study found  at least one marker of renal function declinie in which SGLT-2 inhibitors exhibited a protective effect. Notably, one study found a reduction in incidence of death, renal failure, and </a:t>
            </a:r>
            <a:r>
              <a:rPr lang="en-US" sz="4400">
                <a:latin typeface="Arial"/>
                <a:ea typeface="+mn-lt"/>
                <a:cs typeface="+mn-lt"/>
              </a:rPr>
              <a:t>other complications from 9.0 to 5.5 persons per 1000 </a:t>
            </a:r>
            <a:r>
              <a:rPr lang="en-US" sz="4400" dirty="0">
                <a:latin typeface="Arial"/>
                <a:ea typeface="+mn-lt"/>
                <a:cs typeface="+mn-lt"/>
              </a:rPr>
              <a:t>patient-years(Mahaffey et al, 2017). Given the chronic nature and how very common DM2 is worldwide, this is an </a:t>
            </a:r>
            <a:r>
              <a:rPr lang="en-US" sz="4400">
                <a:latin typeface="Arial"/>
                <a:ea typeface="+mn-lt"/>
                <a:cs typeface="+mn-lt"/>
              </a:rPr>
              <a:t>encouraging finding. However, there was one study that had a </a:t>
            </a:r>
            <a:r>
              <a:rPr lang="en-US" sz="4400" dirty="0">
                <a:latin typeface="Arial"/>
                <a:ea typeface="+mn-lt"/>
                <a:cs typeface="+mn-lt"/>
              </a:rPr>
              <a:t>serious adverse outcome due to SGLT-2 therapy, casting a shadow of doubt on the findings of the previous study(Wanner et al, 2016). Furthermore, urine creatinine and protein both had one study that found no significant improvement with SGLT-2 </a:t>
            </a:r>
            <a:r>
              <a:rPr lang="en-US" sz="4400">
                <a:latin typeface="Arial"/>
                <a:ea typeface="+mn-lt"/>
                <a:cs typeface="+mn-lt"/>
              </a:rPr>
              <a:t>inhibitor therapy(Mahaffey et al, 2017; Kapur et al, 2013). Additionally, many of the studies found a cardioprotective effect in addition to delaying renal disease.</a:t>
            </a:r>
          </a:p>
        </p:txBody>
      </p:sp>
      <p:sp>
        <p:nvSpPr>
          <p:cNvPr id="8" name="TextBox 7">
            <a:extLst>
              <a:ext uri="{FF2B5EF4-FFF2-40B4-BE49-F238E27FC236}">
                <a16:creationId xmlns:a16="http://schemas.microsoft.com/office/drawing/2014/main" id="{02697CD4-F2C7-401E-80D1-524E6C9B5BD0}"/>
              </a:ext>
            </a:extLst>
          </p:cNvPr>
          <p:cNvSpPr txBox="1"/>
          <p:nvPr/>
        </p:nvSpPr>
        <p:spPr>
          <a:xfrm>
            <a:off x="18538789" y="23424018"/>
            <a:ext cx="2743200" cy="16466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graphicFrame>
        <p:nvGraphicFramePr>
          <p:cNvPr id="9" name="Table 9">
            <a:extLst>
              <a:ext uri="{FF2B5EF4-FFF2-40B4-BE49-F238E27FC236}">
                <a16:creationId xmlns:a16="http://schemas.microsoft.com/office/drawing/2014/main" id="{AC82BE0A-83C4-4A72-ADCF-1E04F721C118}"/>
              </a:ext>
            </a:extLst>
          </p:cNvPr>
          <p:cNvGraphicFramePr>
            <a:graphicFrameLocks noGrp="1"/>
          </p:cNvGraphicFramePr>
          <p:nvPr>
            <p:extLst>
              <p:ext uri="{D42A27DB-BD31-4B8C-83A1-F6EECF244321}">
                <p14:modId xmlns:p14="http://schemas.microsoft.com/office/powerpoint/2010/main" val="4201921856"/>
              </p:ext>
            </p:extLst>
          </p:nvPr>
        </p:nvGraphicFramePr>
        <p:xfrm>
          <a:off x="17136226" y="22424472"/>
          <a:ext cx="15475680" cy="13475630"/>
        </p:xfrm>
        <a:graphic>
          <a:graphicData uri="http://schemas.openxmlformats.org/drawingml/2006/table">
            <a:tbl>
              <a:tblPr firstRow="1" bandRow="1">
                <a:tableStyleId>{5C22544A-7EE6-4342-B048-85BDC9FD1C3A}</a:tableStyleId>
              </a:tblPr>
              <a:tblGrid>
                <a:gridCol w="2579280">
                  <a:extLst>
                    <a:ext uri="{9D8B030D-6E8A-4147-A177-3AD203B41FA5}">
                      <a16:colId xmlns:a16="http://schemas.microsoft.com/office/drawing/2014/main" val="3827719944"/>
                    </a:ext>
                  </a:extLst>
                </a:gridCol>
                <a:gridCol w="2579280">
                  <a:extLst>
                    <a:ext uri="{9D8B030D-6E8A-4147-A177-3AD203B41FA5}">
                      <a16:colId xmlns:a16="http://schemas.microsoft.com/office/drawing/2014/main" val="1061439226"/>
                    </a:ext>
                  </a:extLst>
                </a:gridCol>
                <a:gridCol w="2579280">
                  <a:extLst>
                    <a:ext uri="{9D8B030D-6E8A-4147-A177-3AD203B41FA5}">
                      <a16:colId xmlns:a16="http://schemas.microsoft.com/office/drawing/2014/main" val="4029442577"/>
                    </a:ext>
                  </a:extLst>
                </a:gridCol>
                <a:gridCol w="2579280">
                  <a:extLst>
                    <a:ext uri="{9D8B030D-6E8A-4147-A177-3AD203B41FA5}">
                      <a16:colId xmlns:a16="http://schemas.microsoft.com/office/drawing/2014/main" val="3883283073"/>
                    </a:ext>
                  </a:extLst>
                </a:gridCol>
                <a:gridCol w="2579280">
                  <a:extLst>
                    <a:ext uri="{9D8B030D-6E8A-4147-A177-3AD203B41FA5}">
                      <a16:colId xmlns:a16="http://schemas.microsoft.com/office/drawing/2014/main" val="938085773"/>
                    </a:ext>
                  </a:extLst>
                </a:gridCol>
                <a:gridCol w="2579280">
                  <a:extLst>
                    <a:ext uri="{9D8B030D-6E8A-4147-A177-3AD203B41FA5}">
                      <a16:colId xmlns:a16="http://schemas.microsoft.com/office/drawing/2014/main" val="1115361884"/>
                    </a:ext>
                  </a:extLst>
                </a:gridCol>
              </a:tblGrid>
              <a:tr h="1650770">
                <a:tc>
                  <a:txBody>
                    <a:bodyPr/>
                    <a:lstStyle/>
                    <a:p>
                      <a:pPr algn="ctr"/>
                      <a:r>
                        <a:rPr lang="en-US" sz="4000" b="0" dirty="0">
                          <a:solidFill>
                            <a:schemeClr val="tx1"/>
                          </a:solidFill>
                          <a:latin typeface="Arial"/>
                        </a:rPr>
                        <a:t>Study</a:t>
                      </a:r>
                      <a:endParaRPr lang="en-US" sz="4000" dirty="0">
                        <a:solidFill>
                          <a:schemeClr val="tx1"/>
                        </a:solidFill>
                        <a:latin typeface="Arial"/>
                      </a:endParaRPr>
                    </a:p>
                  </a:txBody>
                  <a:tcPr/>
                </a:tc>
                <a:tc>
                  <a:txBody>
                    <a:bodyPr/>
                    <a:lstStyle/>
                    <a:p>
                      <a:pPr lvl="0" algn="ctr">
                        <a:lnSpc>
                          <a:spcPct val="100000"/>
                        </a:lnSpc>
                        <a:spcBef>
                          <a:spcPts val="0"/>
                        </a:spcBef>
                        <a:spcAft>
                          <a:spcPts val="0"/>
                        </a:spcAft>
                        <a:buNone/>
                      </a:pPr>
                      <a:r>
                        <a:rPr lang="en-US" sz="4000" b="0" i="0" u="none" strike="noStrike" noProof="0" dirty="0">
                          <a:solidFill>
                            <a:schemeClr val="tx1"/>
                          </a:solidFill>
                          <a:latin typeface="Arial"/>
                        </a:rPr>
                        <a:t>Urine Creatinine</a:t>
                      </a:r>
                      <a:endParaRPr lang="en-US" sz="4000" b="1" i="0" u="none" strike="noStrike" noProof="0" dirty="0">
                        <a:solidFill>
                          <a:schemeClr val="tx1"/>
                        </a:solidFill>
                        <a:latin typeface="Arial"/>
                      </a:endParaRPr>
                    </a:p>
                  </a:txBody>
                  <a:tcPr/>
                </a:tc>
                <a:tc>
                  <a:txBody>
                    <a:bodyPr/>
                    <a:lstStyle/>
                    <a:p>
                      <a:pPr lvl="0" algn="ctr">
                        <a:lnSpc>
                          <a:spcPct val="100000"/>
                        </a:lnSpc>
                        <a:spcBef>
                          <a:spcPts val="0"/>
                        </a:spcBef>
                        <a:spcAft>
                          <a:spcPts val="0"/>
                        </a:spcAft>
                        <a:buNone/>
                      </a:pPr>
                      <a:r>
                        <a:rPr lang="en-US" sz="4000" b="0" i="0" u="none" strike="noStrike" noProof="0" dirty="0">
                          <a:solidFill>
                            <a:schemeClr val="tx1"/>
                          </a:solidFill>
                          <a:latin typeface="Arial"/>
                        </a:rPr>
                        <a:t>Urine Protein</a:t>
                      </a:r>
                      <a:endParaRPr lang="en-US" sz="4000" b="1" i="0" u="none" strike="noStrike" noProof="0" dirty="0">
                        <a:solidFill>
                          <a:schemeClr val="tx1"/>
                        </a:solidFill>
                        <a:latin typeface="Arial"/>
                      </a:endParaRPr>
                    </a:p>
                  </a:txBody>
                  <a:tcPr/>
                </a:tc>
                <a:tc>
                  <a:txBody>
                    <a:bodyPr/>
                    <a:lstStyle/>
                    <a:p>
                      <a:pPr lvl="0" algn="ctr">
                        <a:lnSpc>
                          <a:spcPct val="100000"/>
                        </a:lnSpc>
                        <a:spcBef>
                          <a:spcPts val="0"/>
                        </a:spcBef>
                        <a:spcAft>
                          <a:spcPts val="0"/>
                        </a:spcAft>
                        <a:buNone/>
                      </a:pPr>
                      <a:r>
                        <a:rPr lang="en-US" sz="4000" b="0" i="0" u="none" strike="noStrike" noProof="0" dirty="0">
                          <a:solidFill>
                            <a:schemeClr val="tx1"/>
                          </a:solidFill>
                          <a:latin typeface="Arial"/>
                        </a:rPr>
                        <a:t>CV Risk</a:t>
                      </a:r>
                      <a:endParaRPr lang="en-US" dirty="0"/>
                    </a:p>
                    <a:p>
                      <a:pPr lvl="0">
                        <a:buNone/>
                      </a:pPr>
                      <a:endParaRPr lang="en-US" sz="4000" dirty="0">
                        <a:solidFill>
                          <a:schemeClr val="tx1"/>
                        </a:solidFill>
                        <a:latin typeface="Arial"/>
                      </a:endParaRPr>
                    </a:p>
                  </a:txBody>
                  <a:tcPr/>
                </a:tc>
                <a:tc>
                  <a:txBody>
                    <a:bodyPr/>
                    <a:lstStyle/>
                    <a:p>
                      <a:pPr lvl="0" algn="ctr">
                        <a:lnSpc>
                          <a:spcPct val="100000"/>
                        </a:lnSpc>
                        <a:spcBef>
                          <a:spcPts val="0"/>
                        </a:spcBef>
                        <a:spcAft>
                          <a:spcPts val="0"/>
                        </a:spcAft>
                        <a:buNone/>
                      </a:pPr>
                      <a:r>
                        <a:rPr lang="en-US" sz="4000" b="0" i="0" u="none" strike="noStrike" noProof="0" dirty="0">
                          <a:solidFill>
                            <a:schemeClr val="tx1"/>
                          </a:solidFill>
                          <a:latin typeface="Arial"/>
                        </a:rPr>
                        <a:t>Serious Adverse Outcomes</a:t>
                      </a:r>
                      <a:endParaRPr lang="en-US" dirty="0"/>
                    </a:p>
                  </a:txBody>
                  <a:tcPr/>
                </a:tc>
                <a:tc>
                  <a:txBody>
                    <a:bodyPr/>
                    <a:lstStyle/>
                    <a:p>
                      <a:pPr lvl="0" algn="ctr">
                        <a:lnSpc>
                          <a:spcPct val="100000"/>
                        </a:lnSpc>
                        <a:spcBef>
                          <a:spcPts val="0"/>
                        </a:spcBef>
                        <a:spcAft>
                          <a:spcPts val="0"/>
                        </a:spcAft>
                        <a:buNone/>
                      </a:pPr>
                      <a:r>
                        <a:rPr lang="en-US" sz="4000" b="0" i="0" u="none" strike="noStrike" noProof="0" dirty="0">
                          <a:solidFill>
                            <a:schemeClr val="tx1"/>
                          </a:solidFill>
                          <a:latin typeface="Arial"/>
                        </a:rPr>
                        <a:t>HbA1c</a:t>
                      </a:r>
                      <a:endParaRPr lang="en-US" dirty="0"/>
                    </a:p>
                  </a:txBody>
                  <a:tcPr/>
                </a:tc>
                <a:extLst>
                  <a:ext uri="{0D108BD9-81ED-4DB2-BD59-A6C34878D82A}">
                    <a16:rowId xmlns:a16="http://schemas.microsoft.com/office/drawing/2014/main" val="4264923102"/>
                  </a:ext>
                </a:extLst>
              </a:tr>
              <a:tr h="1650770">
                <a:tc>
                  <a:txBody>
                    <a:bodyPr/>
                    <a:lstStyle/>
                    <a:p>
                      <a:pPr algn="ctr"/>
                      <a:r>
                        <a:rPr lang="en-US" sz="4000" dirty="0">
                          <a:solidFill>
                            <a:schemeClr val="tx1"/>
                          </a:solidFill>
                          <a:latin typeface="Arial"/>
                        </a:rPr>
                        <a:t>1</a:t>
                      </a:r>
                    </a:p>
                  </a:txBody>
                  <a:tcPr/>
                </a:tc>
                <a:tc>
                  <a:txBody>
                    <a:bodyPr/>
                    <a:lstStyle/>
                    <a:p>
                      <a:r>
                        <a:rPr lang="en-US" sz="4000" dirty="0">
                          <a:solidFill>
                            <a:schemeClr val="tx1"/>
                          </a:solidFill>
                          <a:latin typeface="Arial"/>
                        </a:rPr>
                        <a:t>N/A</a:t>
                      </a:r>
                    </a:p>
                  </a:txBody>
                  <a:tcPr/>
                </a:tc>
                <a:tc>
                  <a:txBody>
                    <a:bodyPr/>
                    <a:lstStyle/>
                    <a:p>
                      <a:pPr lvl="0">
                        <a:buNone/>
                      </a:pPr>
                      <a:r>
                        <a:rPr lang="en-US" sz="4000" b="0" i="0" u="none" strike="noStrike" noProof="0" dirty="0">
                          <a:solidFill>
                            <a:schemeClr val="tx1"/>
                          </a:solidFill>
                          <a:latin typeface="Arial"/>
                        </a:rPr>
                        <a:t>N/A</a:t>
                      </a:r>
                      <a:endParaRPr lang="en-US" dirty="0"/>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pPr lvl="0">
                        <a:buNone/>
                      </a:pPr>
                      <a:r>
                        <a:rPr lang="en-US" sz="4000" b="0" i="0" u="none" strike="noStrike" noProof="0" dirty="0">
                          <a:solidFill>
                            <a:schemeClr val="tx1"/>
                          </a:solidFill>
                          <a:latin typeface="Arial"/>
                        </a:rPr>
                        <a:t>N/A</a:t>
                      </a:r>
                      <a:endParaRPr lang="en-US" dirty="0"/>
                    </a:p>
                  </a:txBody>
                  <a:tcPr/>
                </a:tc>
                <a:extLst>
                  <a:ext uri="{0D108BD9-81ED-4DB2-BD59-A6C34878D82A}">
                    <a16:rowId xmlns:a16="http://schemas.microsoft.com/office/drawing/2014/main" val="1577726128"/>
                  </a:ext>
                </a:extLst>
              </a:tr>
              <a:tr h="1650770">
                <a:tc>
                  <a:txBody>
                    <a:bodyPr/>
                    <a:lstStyle/>
                    <a:p>
                      <a:pPr algn="ctr"/>
                      <a:r>
                        <a:rPr lang="en-US" sz="4000" dirty="0">
                          <a:solidFill>
                            <a:schemeClr val="tx1"/>
                          </a:solidFill>
                          <a:latin typeface="Arial"/>
                        </a:rPr>
                        <a:t>2</a:t>
                      </a:r>
                    </a:p>
                  </a:txBody>
                  <a:tcPr/>
                </a:tc>
                <a:tc>
                  <a:txBody>
                    <a:bodyPr/>
                    <a:lstStyle/>
                    <a:p>
                      <a:pPr lvl="0">
                        <a:buNone/>
                      </a:pPr>
                      <a:r>
                        <a:rPr lang="en-US" sz="4000" dirty="0">
                          <a:solidFill>
                            <a:schemeClr val="tx1"/>
                          </a:solidFill>
                          <a:latin typeface="Arial"/>
                        </a:rPr>
                        <a:t>S </a:t>
                      </a:r>
                      <a:endParaRPr lang="en-US" dirty="0"/>
                    </a:p>
                  </a:txBody>
                  <a:tcPr/>
                </a:tc>
                <a:tc>
                  <a:txBody>
                    <a:bodyPr/>
                    <a:lstStyle/>
                    <a:p>
                      <a:r>
                        <a:rPr lang="en-US" sz="4000" dirty="0">
                          <a:solidFill>
                            <a:schemeClr val="tx1"/>
                          </a:solidFill>
                          <a:latin typeface="Arial"/>
                        </a:rPr>
                        <a:t>NS</a:t>
                      </a:r>
                    </a:p>
                  </a:txBody>
                  <a:tcPr/>
                </a:tc>
                <a:tc>
                  <a:txBody>
                    <a:bodyPr/>
                    <a:lstStyle/>
                    <a:p>
                      <a:pPr lvl="0">
                        <a:buNone/>
                      </a:pPr>
                      <a:r>
                        <a:rPr lang="en-US" sz="4000" b="0" i="0" u="none" strike="noStrike" noProof="0" dirty="0">
                          <a:solidFill>
                            <a:schemeClr val="tx1"/>
                          </a:solidFill>
                          <a:latin typeface="Arial"/>
                        </a:rPr>
                        <a:t>N/A</a:t>
                      </a:r>
                      <a:endParaRPr lang="en-US" dirty="0"/>
                    </a:p>
                  </a:txBody>
                  <a:tcPr/>
                </a:tc>
                <a:tc>
                  <a:txBody>
                    <a:bodyPr/>
                    <a:lstStyle/>
                    <a:p>
                      <a:r>
                        <a:rPr lang="en-US" sz="4000" dirty="0">
                          <a:solidFill>
                            <a:schemeClr val="tx1"/>
                          </a:solidFill>
                          <a:latin typeface="Arial"/>
                        </a:rPr>
                        <a:t>S</a:t>
                      </a:r>
                    </a:p>
                  </a:txBody>
                  <a:tcPr/>
                </a:tc>
                <a:tc>
                  <a:txBody>
                    <a:bodyPr/>
                    <a:lstStyle/>
                    <a:p>
                      <a:pPr lvl="0">
                        <a:buNone/>
                      </a:pPr>
                      <a:r>
                        <a:rPr lang="en-US" sz="4000" b="0" i="0" u="none" strike="noStrike" noProof="0" dirty="0">
                          <a:solidFill>
                            <a:schemeClr val="tx1"/>
                          </a:solidFill>
                          <a:latin typeface="Arial"/>
                        </a:rPr>
                        <a:t>N/A</a:t>
                      </a:r>
                      <a:endParaRPr lang="en-US" dirty="0"/>
                    </a:p>
                  </a:txBody>
                  <a:tcPr/>
                </a:tc>
                <a:extLst>
                  <a:ext uri="{0D108BD9-81ED-4DB2-BD59-A6C34878D82A}">
                    <a16:rowId xmlns:a16="http://schemas.microsoft.com/office/drawing/2014/main" val="3630208258"/>
                  </a:ext>
                </a:extLst>
              </a:tr>
              <a:tr h="1650770">
                <a:tc>
                  <a:txBody>
                    <a:bodyPr/>
                    <a:lstStyle/>
                    <a:p>
                      <a:pPr algn="ctr"/>
                      <a:r>
                        <a:rPr lang="en-US" sz="4000" dirty="0">
                          <a:solidFill>
                            <a:schemeClr val="tx1"/>
                          </a:solidFill>
                          <a:latin typeface="Arial"/>
                        </a:rPr>
                        <a:t>3</a:t>
                      </a:r>
                    </a:p>
                  </a:txBody>
                  <a:tcPr/>
                </a:tc>
                <a:tc>
                  <a:txBody>
                    <a:bodyPr/>
                    <a:lstStyle/>
                    <a:p>
                      <a:r>
                        <a:rPr lang="en-US" sz="4000" dirty="0">
                          <a:solidFill>
                            <a:schemeClr val="tx1"/>
                          </a:solidFill>
                          <a:latin typeface="Arial"/>
                        </a:rPr>
                        <a:t>NS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N/A</a:t>
                      </a:r>
                    </a:p>
                  </a:txBody>
                  <a:tcPr/>
                </a:tc>
                <a:extLst>
                  <a:ext uri="{0D108BD9-81ED-4DB2-BD59-A6C34878D82A}">
                    <a16:rowId xmlns:a16="http://schemas.microsoft.com/office/drawing/2014/main" val="232676762"/>
                  </a:ext>
                </a:extLst>
              </a:tr>
              <a:tr h="1650770">
                <a:tc>
                  <a:txBody>
                    <a:bodyPr/>
                    <a:lstStyle/>
                    <a:p>
                      <a:pPr algn="ctr"/>
                      <a:r>
                        <a:rPr lang="en-US" sz="4000" dirty="0">
                          <a:solidFill>
                            <a:schemeClr val="tx1"/>
                          </a:solidFill>
                          <a:latin typeface="Arial"/>
                        </a:rPr>
                        <a:t>4</a:t>
                      </a:r>
                    </a:p>
                  </a:txBody>
                  <a:tcPr/>
                </a:tc>
                <a:tc>
                  <a:txBody>
                    <a:bodyPr/>
                    <a:lstStyle/>
                    <a:p>
                      <a:pPr lvl="0">
                        <a:buNone/>
                      </a:pPr>
                      <a:r>
                        <a:rPr lang="en-US" sz="4000" b="0" i="0" u="none" strike="noStrike" noProof="0" dirty="0">
                          <a:solidFill>
                            <a:schemeClr val="tx1"/>
                          </a:solidFill>
                          <a:latin typeface="Arial"/>
                        </a:rPr>
                        <a:t>N/A</a:t>
                      </a:r>
                      <a:endParaRPr lang="en-US" dirty="0"/>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pPr lvl="0">
                        <a:buNone/>
                      </a:pPr>
                      <a:r>
                        <a:rPr lang="en-US" sz="4000" b="0" i="0" u="none" strike="noStrike" noProof="0" dirty="0">
                          <a:solidFill>
                            <a:schemeClr val="tx1"/>
                          </a:solidFill>
                          <a:latin typeface="Arial"/>
                        </a:rPr>
                        <a:t>N/A</a:t>
                      </a:r>
                    </a:p>
                  </a:txBody>
                  <a:tcPr/>
                </a:tc>
                <a:tc>
                  <a:txBody>
                    <a:bodyPr/>
                    <a:lstStyle/>
                    <a:p>
                      <a:pPr lvl="0">
                        <a:buNone/>
                      </a:pPr>
                      <a:r>
                        <a:rPr lang="en-US" sz="4000" b="0" i="0" u="none" strike="noStrike" noProof="0" dirty="0">
                          <a:solidFill>
                            <a:schemeClr val="tx1"/>
                          </a:solidFill>
                          <a:latin typeface="Arial"/>
                        </a:rPr>
                        <a:t>N/A</a:t>
                      </a:r>
                      <a:endParaRPr lang="en-US" dirty="0"/>
                    </a:p>
                  </a:txBody>
                  <a:tcPr/>
                </a:tc>
                <a:extLst>
                  <a:ext uri="{0D108BD9-81ED-4DB2-BD59-A6C34878D82A}">
                    <a16:rowId xmlns:a16="http://schemas.microsoft.com/office/drawing/2014/main" val="1408893097"/>
                  </a:ext>
                </a:extLst>
              </a:tr>
              <a:tr h="1650770">
                <a:tc>
                  <a:txBody>
                    <a:bodyPr/>
                    <a:lstStyle/>
                    <a:p>
                      <a:pPr algn="ctr"/>
                      <a:r>
                        <a:rPr lang="en-US" sz="4000" dirty="0">
                          <a:solidFill>
                            <a:schemeClr val="tx1"/>
                          </a:solidFill>
                          <a:latin typeface="Arial"/>
                        </a:rPr>
                        <a:t>5</a:t>
                      </a:r>
                    </a:p>
                  </a:txBody>
                  <a:tcPr/>
                </a:tc>
                <a:tc>
                  <a:txBody>
                    <a:bodyPr/>
                    <a:lstStyle/>
                    <a:p>
                      <a:r>
                        <a:rPr lang="en-US" sz="4000" dirty="0">
                          <a:solidFill>
                            <a:schemeClr val="tx1"/>
                          </a:solidFill>
                          <a:latin typeface="Arial"/>
                        </a:rPr>
                        <a:t>S</a:t>
                      </a:r>
                    </a:p>
                  </a:txBody>
                  <a:tcPr/>
                </a:tc>
                <a:tc>
                  <a:txBody>
                    <a:bodyPr/>
                    <a:lstStyle/>
                    <a:p>
                      <a:pPr lvl="0">
                        <a:buNone/>
                      </a:pPr>
                      <a:r>
                        <a:rPr lang="en-US" sz="4000" b="0" i="0" u="none" strike="noStrike" noProof="0" dirty="0">
                          <a:solidFill>
                            <a:schemeClr val="tx1"/>
                          </a:solidFill>
                          <a:latin typeface="Arial"/>
                        </a:rPr>
                        <a:t>N/A</a:t>
                      </a:r>
                      <a:endParaRPr lang="en-US" dirty="0"/>
                    </a:p>
                  </a:txBody>
                  <a:tcPr/>
                </a:tc>
                <a:tc>
                  <a:txBody>
                    <a:bodyPr/>
                    <a:lstStyle/>
                    <a:p>
                      <a:pPr lvl="0">
                        <a:buNone/>
                      </a:pPr>
                      <a:r>
                        <a:rPr lang="en-US" sz="4000" b="0" i="0" u="none" strike="noStrike" noProof="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extLst>
                  <a:ext uri="{0D108BD9-81ED-4DB2-BD59-A6C34878D82A}">
                    <a16:rowId xmlns:a16="http://schemas.microsoft.com/office/drawing/2014/main" val="1126113670"/>
                  </a:ext>
                </a:extLst>
              </a:tr>
              <a:tr h="1650770">
                <a:tc>
                  <a:txBody>
                    <a:bodyPr/>
                    <a:lstStyle/>
                    <a:p>
                      <a:pPr algn="ctr"/>
                      <a:r>
                        <a:rPr lang="en-US" sz="4000" dirty="0">
                          <a:solidFill>
                            <a:schemeClr val="tx1"/>
                          </a:solidFill>
                          <a:latin typeface="Arial"/>
                        </a:rPr>
                        <a:t>6</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NS</a:t>
                      </a:r>
                    </a:p>
                  </a:txBody>
                  <a:tcPr/>
                </a:tc>
                <a:tc>
                  <a:txBody>
                    <a:bodyPr/>
                    <a:lstStyle/>
                    <a:p>
                      <a:pPr lvl="0">
                        <a:buNone/>
                      </a:pPr>
                      <a:r>
                        <a:rPr lang="en-US" sz="4000" b="0" i="0" u="none" strike="noStrike" noProof="0" dirty="0">
                          <a:solidFill>
                            <a:schemeClr val="tx1"/>
                          </a:solidFill>
                          <a:latin typeface="Arial"/>
                        </a:rPr>
                        <a:t>N/A</a:t>
                      </a:r>
                      <a:endParaRPr lang="en-US" dirty="0"/>
                    </a:p>
                  </a:txBody>
                  <a:tcPr/>
                </a:tc>
                <a:extLst>
                  <a:ext uri="{0D108BD9-81ED-4DB2-BD59-A6C34878D82A}">
                    <a16:rowId xmlns:a16="http://schemas.microsoft.com/office/drawing/2014/main" val="3103578081"/>
                  </a:ext>
                </a:extLst>
              </a:tr>
              <a:tr h="1650770">
                <a:tc>
                  <a:txBody>
                    <a:bodyPr/>
                    <a:lstStyle/>
                    <a:p>
                      <a:pPr algn="ctr"/>
                      <a:r>
                        <a:rPr lang="en-US" sz="4000" dirty="0">
                          <a:solidFill>
                            <a:schemeClr val="tx1"/>
                          </a:solidFill>
                          <a:latin typeface="Arial"/>
                        </a:rPr>
                        <a:t>7</a:t>
                      </a:r>
                    </a:p>
                  </a:txBody>
                  <a:tcPr/>
                </a:tc>
                <a:tc>
                  <a:txBody>
                    <a:bodyPr/>
                    <a:lstStyle/>
                    <a:p>
                      <a:pPr lvl="0">
                        <a:buNone/>
                      </a:pPr>
                      <a:r>
                        <a:rPr lang="en-US" sz="4000" b="0" i="0" u="none" strike="noStrike" noProof="0" dirty="0">
                          <a:solidFill>
                            <a:schemeClr val="tx1"/>
                          </a:solidFill>
                          <a:latin typeface="Arial"/>
                        </a:rPr>
                        <a:t>N/A</a:t>
                      </a:r>
                      <a:endParaRPr lang="en-US" dirty="0"/>
                    </a:p>
                  </a:txBody>
                  <a:tcPr/>
                </a:tc>
                <a:tc>
                  <a:txBody>
                    <a:bodyPr/>
                    <a:lstStyle/>
                    <a:p>
                      <a:pPr lvl="0">
                        <a:buNone/>
                      </a:pPr>
                      <a:r>
                        <a:rPr lang="en-US" sz="4000" b="0" i="0" u="none" strike="noStrike" noProof="0" dirty="0">
                          <a:solidFill>
                            <a:schemeClr val="tx1"/>
                          </a:solidFill>
                          <a:latin typeface="Arial"/>
                        </a:rPr>
                        <a:t>N/A</a:t>
                      </a:r>
                      <a:endParaRPr lang="en-US" dirty="0"/>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tc>
                  <a:txBody>
                    <a:bodyPr/>
                    <a:lstStyle/>
                    <a:p>
                      <a:r>
                        <a:rPr lang="en-US" sz="4000" dirty="0">
                          <a:solidFill>
                            <a:schemeClr val="tx1"/>
                          </a:solidFill>
                          <a:latin typeface="Arial"/>
                        </a:rPr>
                        <a:t>S</a:t>
                      </a:r>
                    </a:p>
                  </a:txBody>
                  <a:tcPr/>
                </a:tc>
                <a:extLst>
                  <a:ext uri="{0D108BD9-81ED-4DB2-BD59-A6C34878D82A}">
                    <a16:rowId xmlns:a16="http://schemas.microsoft.com/office/drawing/2014/main" val="1683443684"/>
                  </a:ext>
                </a:extLst>
              </a:tr>
            </a:tbl>
          </a:graphicData>
        </a:graphic>
      </p:graphicFrame>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11971</TotalTime>
  <Words>617</Words>
  <Application>Microsoft Office PowerPoint</Application>
  <PresentationFormat>Custom</PresentationFormat>
  <Paragraphs>118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Jami Smith</cp:lastModifiedBy>
  <cp:revision>962</cp:revision>
  <dcterms:created xsi:type="dcterms:W3CDTF">2017-04-15T00:49:32Z</dcterms:created>
  <dcterms:modified xsi:type="dcterms:W3CDTF">2020-04-20T20:13:15Z</dcterms:modified>
  <cp:category/>
</cp:coreProperties>
</file>