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51206400" cy="38404800"/>
  <p:notesSz cx="9144000" cy="6858000"/>
  <p:defaultText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31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7B6"/>
    <a:srgbClr val="992A3D"/>
    <a:srgbClr val="00A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235"/>
    <p:restoredTop sz="98776" autoAdjust="0"/>
  </p:normalViewPr>
  <p:slideViewPr>
    <p:cSldViewPr>
      <p:cViewPr>
        <p:scale>
          <a:sx n="40" d="100"/>
          <a:sy n="40" d="100"/>
        </p:scale>
        <p:origin x="-3888" y="144"/>
      </p:cViewPr>
      <p:guideLst>
        <p:guide orient="horz" pos="5184"/>
        <p:guide pos="315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a:t>Click to edit Master title style</a:t>
            </a:r>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F614AD-F5A4-3940-87D4-1172031E7C61}" type="datetimeFigureOut">
              <a:rPr lang="en-US" smtClean="0"/>
              <a:t>4/19/20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7492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8746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5831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3923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a:t>Click to edit Master title style</a:t>
            </a:r>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F614AD-F5A4-3940-87D4-1172031E7C61}" type="datetimeFigureOut">
              <a:rPr lang="en-US" smtClean="0"/>
              <a:t>4/19/20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48681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F614AD-F5A4-3940-87D4-1172031E7C61}" type="datetimeFigureOut">
              <a:rPr lang="en-US" smtClean="0"/>
              <a:t>4/19/20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59675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F614AD-F5A4-3940-87D4-1172031E7C61}" type="datetimeFigureOut">
              <a:rPr lang="en-US" smtClean="0"/>
              <a:t>4/19/20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9790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F614AD-F5A4-3940-87D4-1172031E7C61}" type="datetimeFigureOut">
              <a:rPr lang="en-US" smtClean="0"/>
              <a:t>4/19/20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7291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614AD-F5A4-3940-87D4-1172031E7C61}" type="datetimeFigureOut">
              <a:rPr lang="en-US" smtClean="0"/>
              <a:t>4/19/20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14642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a:t>Click to edit Master title style</a:t>
            </a:r>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79317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a:t>Click to edit Master title style</a:t>
            </a:r>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96148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a:t>Click to edit Master title style</a:t>
            </a:r>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C4F614AD-F5A4-3940-87D4-1172031E7C61}" type="datetimeFigureOut">
              <a:rPr lang="en-US" smtClean="0"/>
              <a:t>4/19/20</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443581D4-F1BD-9840-A13F-0578135BD8DE}" type="slidenum">
              <a:rPr lang="en-US" smtClean="0"/>
              <a:t>‹#›</a:t>
            </a:fld>
            <a:endParaRPr lang="en-US"/>
          </a:p>
        </p:txBody>
      </p:sp>
    </p:spTree>
    <p:extLst>
      <p:ext uri="{BB962C8B-B14F-4D97-AF65-F5344CB8AC3E}">
        <p14:creationId xmlns:p14="http://schemas.microsoft.com/office/powerpoint/2010/main" val="417846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6032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2560320" rtl="0" eaLnBrk="1" latinLnBrk="0" hangingPunct="1">
        <a:spcBef>
          <a:spcPct val="20000"/>
        </a:spcBef>
        <a:buFont typeface="Arial"/>
        <a:buChar char="•"/>
        <a:defRPr sz="17900" kern="1200">
          <a:solidFill>
            <a:schemeClr val="tx1"/>
          </a:solidFill>
          <a:latin typeface="+mn-lt"/>
          <a:ea typeface="+mn-ea"/>
          <a:cs typeface="+mn-cs"/>
        </a:defRPr>
      </a:lvl1pPr>
      <a:lvl2pPr marL="4160520" indent="-1600200" algn="l" defTabSz="2560320" rtl="0" eaLnBrk="1" latinLnBrk="0" hangingPunct="1">
        <a:spcBef>
          <a:spcPct val="20000"/>
        </a:spcBef>
        <a:buFont typeface="Arial"/>
        <a:buChar char="–"/>
        <a:defRPr sz="15700" kern="1200">
          <a:solidFill>
            <a:schemeClr val="tx1"/>
          </a:solidFill>
          <a:latin typeface="+mn-lt"/>
          <a:ea typeface="+mn-ea"/>
          <a:cs typeface="+mn-cs"/>
        </a:defRPr>
      </a:lvl2pPr>
      <a:lvl3pPr marL="6400800" indent="-1280160" algn="l" defTabSz="2560320" rtl="0" eaLnBrk="1" latinLnBrk="0" hangingPunct="1">
        <a:spcBef>
          <a:spcPct val="20000"/>
        </a:spcBef>
        <a:buFont typeface="Arial"/>
        <a:buChar char="•"/>
        <a:defRPr sz="13400" kern="1200">
          <a:solidFill>
            <a:schemeClr val="tx1"/>
          </a:solidFill>
          <a:latin typeface="+mn-lt"/>
          <a:ea typeface="+mn-ea"/>
          <a:cs typeface="+mn-cs"/>
        </a:defRPr>
      </a:lvl3pPr>
      <a:lvl4pPr marL="8961120" indent="-1280160" algn="l" defTabSz="2560320" rtl="0" eaLnBrk="1" latinLnBrk="0" hangingPunct="1">
        <a:spcBef>
          <a:spcPct val="20000"/>
        </a:spcBef>
        <a:buFont typeface="Arial"/>
        <a:buChar char="–"/>
        <a:defRPr sz="11200" kern="1200">
          <a:solidFill>
            <a:schemeClr val="tx1"/>
          </a:solidFill>
          <a:latin typeface="+mn-lt"/>
          <a:ea typeface="+mn-ea"/>
          <a:cs typeface="+mn-cs"/>
        </a:defRPr>
      </a:lvl4pPr>
      <a:lvl5pPr marL="11521440" indent="-1280160" algn="l" defTabSz="2560320" rtl="0" eaLnBrk="1" latinLnBrk="0" hangingPunct="1">
        <a:spcBef>
          <a:spcPct val="20000"/>
        </a:spcBef>
        <a:buFont typeface="Arial"/>
        <a:buChar char="»"/>
        <a:defRPr sz="11200" kern="1200">
          <a:solidFill>
            <a:schemeClr val="tx1"/>
          </a:solidFill>
          <a:latin typeface="+mn-lt"/>
          <a:ea typeface="+mn-ea"/>
          <a:cs typeface="+mn-cs"/>
        </a:defRPr>
      </a:lvl5pPr>
      <a:lvl6pPr marL="14081760" indent="-1280160" algn="l" defTabSz="2560320" rtl="0" eaLnBrk="1" latinLnBrk="0" hangingPunct="1">
        <a:spcBef>
          <a:spcPct val="20000"/>
        </a:spcBef>
        <a:buFont typeface="Arial"/>
        <a:buChar char="•"/>
        <a:defRPr sz="11200" kern="1200">
          <a:solidFill>
            <a:schemeClr val="tx1"/>
          </a:solidFill>
          <a:latin typeface="+mn-lt"/>
          <a:ea typeface="+mn-ea"/>
          <a:cs typeface="+mn-cs"/>
        </a:defRPr>
      </a:lvl6pPr>
      <a:lvl7pPr marL="16642080" indent="-1280160" algn="l" defTabSz="2560320" rtl="0" eaLnBrk="1" latinLnBrk="0" hangingPunct="1">
        <a:spcBef>
          <a:spcPct val="20000"/>
        </a:spcBef>
        <a:buFont typeface="Arial"/>
        <a:buChar char="•"/>
        <a:defRPr sz="11200" kern="1200">
          <a:solidFill>
            <a:schemeClr val="tx1"/>
          </a:solidFill>
          <a:latin typeface="+mn-lt"/>
          <a:ea typeface="+mn-ea"/>
          <a:cs typeface="+mn-cs"/>
        </a:defRPr>
      </a:lvl7pPr>
      <a:lvl8pPr marL="19202400" indent="-1280160" algn="l" defTabSz="2560320" rtl="0" eaLnBrk="1" latinLnBrk="0" hangingPunct="1">
        <a:spcBef>
          <a:spcPct val="20000"/>
        </a:spcBef>
        <a:buFont typeface="Arial"/>
        <a:buChar char="•"/>
        <a:defRPr sz="11200" kern="1200">
          <a:solidFill>
            <a:schemeClr val="tx1"/>
          </a:solidFill>
          <a:latin typeface="+mn-lt"/>
          <a:ea typeface="+mn-ea"/>
          <a:cs typeface="+mn-cs"/>
        </a:defRPr>
      </a:lvl8pPr>
      <a:lvl9pPr marL="21762720" indent="-1280160" algn="l" defTabSz="2560320" rtl="0" eaLnBrk="1" latinLnBrk="0" hangingPunct="1">
        <a:spcBef>
          <a:spcPct val="20000"/>
        </a:spcBef>
        <a:buFont typeface="Arial"/>
        <a:buChar char="•"/>
        <a:defRPr sz="11200" kern="1200">
          <a:solidFill>
            <a:schemeClr val="tx1"/>
          </a:solidFill>
          <a:latin typeface="+mn-lt"/>
          <a:ea typeface="+mn-ea"/>
          <a:cs typeface="+mn-cs"/>
        </a:defRPr>
      </a:lvl9pPr>
    </p:bodyStyle>
    <p:other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66799" y="8322746"/>
            <a:ext cx="17001733" cy="1190917"/>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Abstract</a:t>
            </a:r>
            <a:endParaRPr lang="en-US" sz="6000" b="1" dirty="0">
              <a:latin typeface="+mj-lt"/>
              <a:cs typeface="Arial"/>
            </a:endParaRPr>
          </a:p>
        </p:txBody>
      </p:sp>
      <p:sp>
        <p:nvSpPr>
          <p:cNvPr id="11" name="Rectangle 10"/>
          <p:cNvSpPr/>
          <p:nvPr/>
        </p:nvSpPr>
        <p:spPr>
          <a:xfrm>
            <a:off x="1066800" y="9525000"/>
            <a:ext cx="16995614" cy="649408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endParaRPr lang="en-US" sz="1400" dirty="0">
              <a:solidFill>
                <a:schemeClr val="tx1"/>
              </a:solidFill>
            </a:endParaRPr>
          </a:p>
          <a:p>
            <a:pPr marL="571500" indent="-571500">
              <a:buFont typeface="Wingdings" pitchFamily="2" charset="2"/>
              <a:buChar char="Ø"/>
            </a:pPr>
            <a:r>
              <a:rPr lang="en-US" sz="3800" dirty="0">
                <a:solidFill>
                  <a:schemeClr val="tx1"/>
                </a:solidFill>
              </a:rPr>
              <a:t>Children and adolescents most often report dizziness, changes in balance, and changes in vision as the primary complaints of a concussion.  </a:t>
            </a:r>
          </a:p>
          <a:p>
            <a:endParaRPr lang="en-US" sz="2000" dirty="0">
              <a:solidFill>
                <a:schemeClr val="tx1"/>
              </a:solidFill>
            </a:endParaRPr>
          </a:p>
          <a:p>
            <a:pPr marL="571500" indent="-571500">
              <a:buFont typeface="Wingdings" pitchFamily="2" charset="2"/>
              <a:buChar char="Ø"/>
            </a:pPr>
            <a:r>
              <a:rPr lang="en-US" sz="3800" dirty="0">
                <a:solidFill>
                  <a:schemeClr val="tx1"/>
                </a:solidFill>
              </a:rPr>
              <a:t>Five articles were selected to evaluate the efficiency of concussion screening tools in concussed adolescents. </a:t>
            </a:r>
          </a:p>
          <a:p>
            <a:endParaRPr lang="en-US" sz="2000" dirty="0">
              <a:solidFill>
                <a:schemeClr val="tx1"/>
              </a:solidFill>
            </a:endParaRPr>
          </a:p>
          <a:p>
            <a:pPr marL="571500" indent="-571500">
              <a:buFont typeface="Wingdings" pitchFamily="2" charset="2"/>
              <a:buChar char="Ø"/>
            </a:pPr>
            <a:r>
              <a:rPr lang="en-US" sz="3800" dirty="0">
                <a:solidFill>
                  <a:schemeClr val="tx1"/>
                </a:solidFill>
              </a:rPr>
              <a:t>Results from the King-Devick Test most accurately reflects results from Visual Motor Speed and Reaction Time on the ImPACT Test, and visual symptoms on the PCSS.</a:t>
            </a:r>
          </a:p>
          <a:p>
            <a:endParaRPr lang="en-US" sz="2000" dirty="0">
              <a:solidFill>
                <a:schemeClr val="tx1"/>
              </a:solidFill>
            </a:endParaRPr>
          </a:p>
          <a:p>
            <a:pPr marL="571500" indent="-571500">
              <a:buFont typeface="Wingdings" pitchFamily="2" charset="2"/>
              <a:buChar char="Ø"/>
            </a:pPr>
            <a:r>
              <a:rPr lang="en-US" sz="3800" dirty="0">
                <a:solidFill>
                  <a:schemeClr val="tx1"/>
                </a:solidFill>
              </a:rPr>
              <a:t>The King-Devick Test is an effective screening tool when compared to established screening tools, but is not a complete cognitive and neurologic assessment. </a:t>
            </a:r>
          </a:p>
        </p:txBody>
      </p:sp>
      <p:sp>
        <p:nvSpPr>
          <p:cNvPr id="20" name="TextBox 19"/>
          <p:cNvSpPr txBox="1"/>
          <p:nvPr/>
        </p:nvSpPr>
        <p:spPr>
          <a:xfrm>
            <a:off x="11617854" y="5150684"/>
            <a:ext cx="27988438" cy="2885085"/>
          </a:xfrm>
          <a:prstGeom prst="rect">
            <a:avLst/>
          </a:prstGeom>
          <a:noFill/>
        </p:spPr>
        <p:txBody>
          <a:bodyPr wrap="square" rtlCol="0">
            <a:spAutoFit/>
          </a:bodyPr>
          <a:lstStyle/>
          <a:p>
            <a:pPr algn="ctr"/>
            <a:r>
              <a:rPr lang="en-US" sz="8000" b="1" dirty="0">
                <a:latin typeface="+mj-lt"/>
                <a:cs typeface="Arial"/>
              </a:rPr>
              <a:t>Jaclyn Keker, MMS</a:t>
            </a:r>
          </a:p>
          <a:p>
            <a:pPr algn="ctr"/>
            <a:endParaRPr lang="en-US" sz="1400" b="1" dirty="0">
              <a:latin typeface="+mj-lt"/>
              <a:cs typeface="Arial"/>
            </a:endParaRPr>
          </a:p>
          <a:p>
            <a:pPr algn="ctr">
              <a:lnSpc>
                <a:spcPct val="80000"/>
              </a:lnSpc>
            </a:pPr>
            <a:r>
              <a:rPr lang="en-US" sz="5400" b="1" dirty="0">
                <a:latin typeface="+mj-lt"/>
                <a:cs typeface="Arial"/>
              </a:rPr>
              <a:t>Faculty Advisor: Kimberly Erikson, MSPAS, PA-C</a:t>
            </a:r>
          </a:p>
          <a:p>
            <a:pPr algn="ctr">
              <a:lnSpc>
                <a:spcPct val="80000"/>
              </a:lnSpc>
            </a:pPr>
            <a:r>
              <a:rPr lang="en-US" sz="5400" b="1" dirty="0">
                <a:latin typeface="+mj-lt"/>
                <a:cs typeface="Arial"/>
              </a:rPr>
              <a:t>Department of Medical Science</a:t>
            </a:r>
          </a:p>
        </p:txBody>
      </p:sp>
      <p:sp>
        <p:nvSpPr>
          <p:cNvPr id="37" name="TextBox 36"/>
          <p:cNvSpPr txBox="1"/>
          <p:nvPr/>
        </p:nvSpPr>
        <p:spPr>
          <a:xfrm>
            <a:off x="1066799" y="17678400"/>
            <a:ext cx="16995615" cy="861060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marL="571500" indent="-571500">
              <a:buSzPct val="100000"/>
              <a:buFont typeface="Wingdings" pitchFamily="2" charset="2"/>
              <a:buChar char="Ø"/>
              <a:defRPr/>
            </a:pPr>
            <a:r>
              <a:rPr lang="en-US" sz="3800" dirty="0"/>
              <a:t>Concussions are a type of Traumatic Brain Injury (TBI) that can very in clinical presentation, including cognitive, physical, and behavioral changes. </a:t>
            </a:r>
          </a:p>
          <a:p>
            <a:pPr>
              <a:buSzPct val="100000"/>
              <a:defRPr/>
            </a:pPr>
            <a:endParaRPr lang="en-US" sz="2800" dirty="0"/>
          </a:p>
          <a:p>
            <a:pPr marL="571500" indent="-571500">
              <a:buSzPct val="100000"/>
              <a:buFont typeface="Wingdings" pitchFamily="2" charset="2"/>
              <a:buChar char="Ø"/>
              <a:defRPr/>
            </a:pPr>
            <a:r>
              <a:rPr lang="en-US" sz="3800" dirty="0"/>
              <a:t>Current recommendations from the CDC and The Consensus Statement on Concussion and Sport suggest that adolescent concussion diagnosis includes standardized screening tools such as PCSS, ImPACT, SAC, and SCAT3. </a:t>
            </a:r>
          </a:p>
          <a:p>
            <a:pPr>
              <a:buSzPct val="100000"/>
              <a:defRPr/>
            </a:pPr>
            <a:endParaRPr lang="en-US" sz="2800" dirty="0"/>
          </a:p>
          <a:p>
            <a:pPr marL="571500" indent="-571500">
              <a:buSzPct val="100000"/>
              <a:buFont typeface="Wingdings" pitchFamily="2" charset="2"/>
              <a:buChar char="Ø"/>
              <a:defRPr/>
            </a:pPr>
            <a:r>
              <a:rPr lang="en-US" sz="3800" dirty="0"/>
              <a:t>The King-Devick test is a relatively new screening tool that includes objective measures of oculomotor function using rapid number naming and may be able to recognize deficits similar to traditional and well accepted screening tools. </a:t>
            </a:r>
          </a:p>
          <a:p>
            <a:pPr>
              <a:buSzPct val="100000"/>
              <a:defRPr/>
            </a:pPr>
            <a:endParaRPr lang="en-US" sz="2800" dirty="0"/>
          </a:p>
          <a:p>
            <a:pPr marL="571500" indent="-571500">
              <a:buSzPct val="100000"/>
              <a:buFont typeface="Wingdings" pitchFamily="2" charset="2"/>
              <a:buChar char="Ø"/>
              <a:defRPr/>
            </a:pPr>
            <a:r>
              <a:rPr lang="en-US" sz="3800" dirty="0"/>
              <a:t>This study looks at multiple cross sectional and cohort studies that evaluate the effectiveness and accuracy of established screening tools as it compares to the King-Devick Test to evaluate an acute concussion in adolescents.</a:t>
            </a:r>
          </a:p>
        </p:txBody>
      </p:sp>
      <p:sp>
        <p:nvSpPr>
          <p:cNvPr id="41" name="TextBox 40"/>
          <p:cNvSpPr txBox="1"/>
          <p:nvPr/>
        </p:nvSpPr>
        <p:spPr>
          <a:xfrm>
            <a:off x="1066799" y="26841270"/>
            <a:ext cx="16941870" cy="1200329"/>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Methods</a:t>
            </a:r>
          </a:p>
        </p:txBody>
      </p:sp>
      <p:sp>
        <p:nvSpPr>
          <p:cNvPr id="42" name="Rectangle 41"/>
          <p:cNvSpPr/>
          <p:nvPr/>
        </p:nvSpPr>
        <p:spPr>
          <a:xfrm>
            <a:off x="1066799" y="28094932"/>
            <a:ext cx="16941870" cy="9014468"/>
          </a:xfrm>
          <a:prstGeom prst="rect">
            <a:avLst/>
          </a:prstGeom>
        </p:spPr>
        <p:style>
          <a:lnRef idx="1">
            <a:schemeClr val="accent1"/>
          </a:lnRef>
          <a:fillRef idx="2">
            <a:schemeClr val="accent1"/>
          </a:fillRef>
          <a:effectRef idx="1">
            <a:schemeClr val="accent1"/>
          </a:effectRef>
          <a:fontRef idx="minor">
            <a:schemeClr val="dk1"/>
          </a:fontRef>
        </p:style>
        <p:txBody>
          <a:bodyPr wrap="square">
            <a:noAutofit/>
          </a:bodyPr>
          <a:lstStyle/>
          <a:p>
            <a:pPr marR="0" lvl="0">
              <a:lnSpc>
                <a:spcPct val="115000"/>
              </a:lnSpc>
              <a:spcBef>
                <a:spcPts val="0"/>
              </a:spcBef>
              <a:spcAft>
                <a:spcPts val="0"/>
              </a:spcAft>
            </a:pPr>
            <a:endParaRPr lang="en-US" sz="1400" dirty="0">
              <a:latin typeface="+mj-lt"/>
              <a:ea typeface="Calibri"/>
              <a:cs typeface="Arial" panose="020B0604020202020204" pitchFamily="34" charset="0"/>
            </a:endParaRPr>
          </a:p>
          <a:p>
            <a:pPr marL="571500" marR="0" lvl="0" indent="-571500">
              <a:spcBef>
                <a:spcPts val="0"/>
              </a:spcBef>
              <a:spcAft>
                <a:spcPts val="0"/>
              </a:spcAft>
              <a:buFont typeface="Wingdings" pitchFamily="2" charset="2"/>
              <a:buChar char="Ø"/>
            </a:pPr>
            <a:r>
              <a:rPr lang="en-US" sz="3800" b="1" dirty="0">
                <a:latin typeface="+mj-lt"/>
                <a:cs typeface="Arial" panose="020B0604020202020204" pitchFamily="34" charset="0"/>
              </a:rPr>
              <a:t>An EBSCO and PubMed search was completed using the key words:</a:t>
            </a:r>
          </a:p>
          <a:p>
            <a:pPr marL="3131820" lvl="1" indent="-571500">
              <a:buFont typeface="Arial" panose="020B0604020202020204" pitchFamily="34" charset="0"/>
              <a:buChar char="•"/>
            </a:pPr>
            <a:r>
              <a:rPr lang="en-US" sz="3800" dirty="0">
                <a:latin typeface="+mj-lt"/>
                <a:cs typeface="Arial" panose="020B0604020202020204" pitchFamily="34" charset="0"/>
              </a:rPr>
              <a:t>“Concussion”</a:t>
            </a:r>
          </a:p>
          <a:p>
            <a:pPr marL="3131820" lvl="1" indent="-571500">
              <a:buFont typeface="Arial" panose="020B0604020202020204" pitchFamily="34" charset="0"/>
              <a:buChar char="•"/>
            </a:pPr>
            <a:r>
              <a:rPr lang="en-US" sz="3800" dirty="0">
                <a:latin typeface="+mj-lt"/>
                <a:cs typeface="Arial" panose="020B0604020202020204" pitchFamily="34" charset="0"/>
              </a:rPr>
              <a:t>”Screening Tools”</a:t>
            </a:r>
          </a:p>
          <a:p>
            <a:pPr marL="3131820" lvl="1" indent="-571500">
              <a:buFont typeface="Arial" panose="020B0604020202020204" pitchFamily="34" charset="0"/>
              <a:buChar char="•"/>
            </a:pPr>
            <a:r>
              <a:rPr lang="en-US" sz="3800" dirty="0">
                <a:latin typeface="+mj-lt"/>
                <a:cs typeface="Arial" panose="020B0604020202020204" pitchFamily="34" charset="0"/>
              </a:rPr>
              <a:t>“King-Devick”</a:t>
            </a:r>
          </a:p>
          <a:p>
            <a:pPr marR="0" lvl="0">
              <a:spcBef>
                <a:spcPts val="0"/>
              </a:spcBef>
              <a:spcAft>
                <a:spcPts val="0"/>
              </a:spcAft>
            </a:pPr>
            <a:endParaRPr lang="en-US" sz="3800" dirty="0">
              <a:latin typeface="+mj-lt"/>
              <a:cs typeface="Arial" panose="020B0604020202020204" pitchFamily="34" charset="0"/>
            </a:endParaRPr>
          </a:p>
          <a:p>
            <a:pPr marL="571500" marR="0" lvl="0" indent="-571500">
              <a:spcBef>
                <a:spcPts val="0"/>
              </a:spcBef>
              <a:spcAft>
                <a:spcPts val="0"/>
              </a:spcAft>
              <a:buFont typeface="Wingdings" pitchFamily="2" charset="2"/>
              <a:buChar char="Ø"/>
            </a:pPr>
            <a:r>
              <a:rPr lang="en-US" sz="3800" b="1" dirty="0">
                <a:latin typeface="+mj-lt"/>
                <a:cs typeface="Arial" panose="020B0604020202020204" pitchFamily="34" charset="0"/>
              </a:rPr>
              <a:t>Articles were excluded based on the following criteria: </a:t>
            </a:r>
          </a:p>
          <a:p>
            <a:pPr marL="3131820" lvl="1" indent="-571500">
              <a:buFont typeface="Arial" panose="020B0604020202020204" pitchFamily="34" charset="0"/>
              <a:buChar char="•"/>
            </a:pPr>
            <a:r>
              <a:rPr lang="en-US" sz="3800" dirty="0">
                <a:latin typeface="+mj-lt"/>
                <a:cs typeface="Arial" panose="020B0604020202020204" pitchFamily="34" charset="0"/>
              </a:rPr>
              <a:t>Inappropriate age range of participants</a:t>
            </a:r>
          </a:p>
          <a:p>
            <a:pPr marL="3131820" lvl="1" indent="-571500">
              <a:buFont typeface="Arial" panose="020B0604020202020204" pitchFamily="34" charset="0"/>
              <a:buChar char="•"/>
            </a:pPr>
            <a:r>
              <a:rPr lang="en-US" sz="3800" dirty="0">
                <a:latin typeface="+mj-lt"/>
                <a:cs typeface="Arial" panose="020B0604020202020204" pitchFamily="34" charset="0"/>
              </a:rPr>
              <a:t>Studies conducted &gt; 5 years ago</a:t>
            </a:r>
          </a:p>
          <a:p>
            <a:pPr marL="3131820" lvl="1" indent="-571500">
              <a:buFont typeface="Arial" panose="020B0604020202020204" pitchFamily="34" charset="0"/>
              <a:buChar char="•"/>
            </a:pPr>
            <a:r>
              <a:rPr lang="en-US" sz="3800" dirty="0">
                <a:latin typeface="+mj-lt"/>
                <a:cs typeface="Arial" panose="020B0604020202020204" pitchFamily="34" charset="0"/>
              </a:rPr>
              <a:t>Potential research bias</a:t>
            </a:r>
          </a:p>
          <a:p>
            <a:pPr marL="3131820" lvl="1" indent="-571500">
              <a:buFont typeface="Arial" panose="020B0604020202020204" pitchFamily="34" charset="0"/>
              <a:buChar char="•"/>
            </a:pPr>
            <a:r>
              <a:rPr lang="en-US" sz="3800" dirty="0">
                <a:latin typeface="+mj-lt"/>
                <a:cs typeface="Arial" panose="020B0604020202020204" pitchFamily="34" charset="0"/>
              </a:rPr>
              <a:t>Study of long term effects</a:t>
            </a:r>
          </a:p>
          <a:p>
            <a:pPr marL="3131820" lvl="1" indent="-571500">
              <a:buFont typeface="Arial" panose="020B0604020202020204" pitchFamily="34" charset="0"/>
              <a:buChar char="•"/>
            </a:pPr>
            <a:r>
              <a:rPr lang="en-US" sz="3800" dirty="0">
                <a:latin typeface="+mj-lt"/>
                <a:cs typeface="Arial" panose="020B0604020202020204" pitchFamily="34" charset="0"/>
              </a:rPr>
              <a:t>Study of non-concussed participants</a:t>
            </a:r>
          </a:p>
          <a:p>
            <a:pPr marL="3131820" lvl="1" indent="-571500">
              <a:buFont typeface="Arial" panose="020B0604020202020204" pitchFamily="34" charset="0"/>
              <a:buChar char="•"/>
            </a:pPr>
            <a:r>
              <a:rPr lang="en-US" sz="3800" dirty="0">
                <a:latin typeface="+mj-lt"/>
                <a:cs typeface="Arial" panose="020B0604020202020204" pitchFamily="34" charset="0"/>
              </a:rPr>
              <a:t>Comorbid conditions such as depression and migraines</a:t>
            </a:r>
          </a:p>
          <a:p>
            <a:pPr lvl="1"/>
            <a:endParaRPr lang="en-US" sz="3800" dirty="0">
              <a:latin typeface="+mj-lt"/>
              <a:cs typeface="Arial" panose="020B0604020202020204" pitchFamily="34" charset="0"/>
            </a:endParaRPr>
          </a:p>
          <a:p>
            <a:pPr marL="571500" marR="0" lvl="0" indent="-571500">
              <a:spcBef>
                <a:spcPts val="0"/>
              </a:spcBef>
              <a:spcAft>
                <a:spcPts val="0"/>
              </a:spcAft>
              <a:buFont typeface="Wingdings" pitchFamily="2" charset="2"/>
              <a:buChar char="Ø"/>
            </a:pPr>
            <a:r>
              <a:rPr lang="en-US" sz="3800" b="1" dirty="0"/>
              <a:t>This search resulted in five studies that were used for this analysis.</a:t>
            </a:r>
          </a:p>
          <a:p>
            <a:pPr marR="0" lvl="0">
              <a:spcBef>
                <a:spcPts val="0"/>
              </a:spcBef>
              <a:spcAft>
                <a:spcPts val="0"/>
              </a:spcAft>
            </a:pPr>
            <a:endParaRPr lang="en-US" sz="4000" b="1" dirty="0"/>
          </a:p>
          <a:p>
            <a:pPr marL="342900" marR="0" lvl="0" indent="-342900">
              <a:spcBef>
                <a:spcPts val="0"/>
              </a:spcBef>
              <a:spcAft>
                <a:spcPts val="0"/>
              </a:spcAft>
              <a:buFont typeface="Symbol"/>
              <a:buChar char=""/>
            </a:pPr>
            <a:endParaRPr lang="en-US" sz="1050" dirty="0">
              <a:latin typeface="+mj-lt"/>
              <a:ea typeface="Calibri"/>
              <a:cs typeface="Arial" panose="020B0604020202020204" pitchFamily="34" charset="0"/>
            </a:endParaRPr>
          </a:p>
        </p:txBody>
      </p:sp>
      <p:sp>
        <p:nvSpPr>
          <p:cNvPr id="58" name="TextBox 57"/>
          <p:cNvSpPr txBox="1"/>
          <p:nvPr/>
        </p:nvSpPr>
        <p:spPr>
          <a:xfrm>
            <a:off x="33147000" y="8305800"/>
            <a:ext cx="16916400" cy="1200329"/>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Discussion </a:t>
            </a:r>
          </a:p>
        </p:txBody>
      </p:sp>
      <p:pic>
        <p:nvPicPr>
          <p:cNvPr id="27" name="Picture 26" descr="au_logo_4C_castle_f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4179860"/>
            <a:ext cx="8534400" cy="3322726"/>
          </a:xfrm>
          <a:prstGeom prst="rect">
            <a:avLst/>
          </a:prstGeom>
        </p:spPr>
      </p:pic>
      <p:sp>
        <p:nvSpPr>
          <p:cNvPr id="23" name="TextBox 22"/>
          <p:cNvSpPr txBox="1"/>
          <p:nvPr/>
        </p:nvSpPr>
        <p:spPr>
          <a:xfrm>
            <a:off x="18510286" y="26296909"/>
            <a:ext cx="14165798" cy="563231"/>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nSpc>
                <a:spcPct val="90000"/>
              </a:lnSpc>
            </a:pPr>
            <a:r>
              <a:rPr lang="en-US" sz="3400" dirty="0"/>
              <a:t>Table 1. Comparison of Study Designs  </a:t>
            </a:r>
          </a:p>
        </p:txBody>
      </p:sp>
      <p:sp>
        <p:nvSpPr>
          <p:cNvPr id="45" name="TextBox 44"/>
          <p:cNvSpPr txBox="1"/>
          <p:nvPr/>
        </p:nvSpPr>
        <p:spPr>
          <a:xfrm>
            <a:off x="18516600" y="8305800"/>
            <a:ext cx="14164056" cy="1200329"/>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Results </a:t>
            </a:r>
          </a:p>
        </p:txBody>
      </p:sp>
      <p:sp>
        <p:nvSpPr>
          <p:cNvPr id="19" name="TextBox 18"/>
          <p:cNvSpPr txBox="1"/>
          <p:nvPr/>
        </p:nvSpPr>
        <p:spPr>
          <a:xfrm>
            <a:off x="5186313" y="876696"/>
            <a:ext cx="40833773" cy="4154984"/>
          </a:xfrm>
          <a:prstGeom prst="rect">
            <a:avLst/>
          </a:prstGeom>
          <a:noFill/>
        </p:spPr>
        <p:txBody>
          <a:bodyPr wrap="square" rtlCol="0">
            <a:spAutoFit/>
          </a:bodyPr>
          <a:lstStyle/>
          <a:p>
            <a:pPr algn="ctr"/>
            <a:r>
              <a:rPr lang="en-US" sz="8800" dirty="0"/>
              <a:t>In adolescents (age 9-19) with concussions, does the King-Devick Test provide a more efficient screening tool when compared to traditional concussion screening tools such as ImPACT, SAC, and SCAT3? </a:t>
            </a:r>
            <a:endParaRPr lang="en-US" sz="8800" dirty="0">
              <a:latin typeface="Arial" panose="020B0604020202020204" pitchFamily="34" charset="0"/>
              <a:cs typeface="Arial" panose="020B0604020202020204" pitchFamily="34" charset="0"/>
            </a:endParaRPr>
          </a:p>
        </p:txBody>
      </p:sp>
      <p:grpSp>
        <p:nvGrpSpPr>
          <p:cNvPr id="4" name="Group 3"/>
          <p:cNvGrpSpPr/>
          <p:nvPr/>
        </p:nvGrpSpPr>
        <p:grpSpPr>
          <a:xfrm>
            <a:off x="33128736" y="28999986"/>
            <a:ext cx="16934664" cy="8056081"/>
            <a:chOff x="33137868" y="24407760"/>
            <a:chExt cx="16934664" cy="8056081"/>
          </a:xfrm>
        </p:grpSpPr>
        <p:sp>
          <p:nvSpPr>
            <p:cNvPr id="38" name="TextBox 37"/>
            <p:cNvSpPr txBox="1"/>
            <p:nvPr/>
          </p:nvSpPr>
          <p:spPr>
            <a:xfrm>
              <a:off x="33156132" y="25492702"/>
              <a:ext cx="16916400" cy="69711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itchFamily="2" charset="2"/>
                <a:buChar char="Ø"/>
              </a:pPr>
              <a:endParaRPr lang="en-US" sz="1400" dirty="0"/>
            </a:p>
            <a:p>
              <a:pPr marL="571500" indent="-571500">
                <a:buFont typeface="Wingdings" pitchFamily="2" charset="2"/>
                <a:buChar char="Ø"/>
              </a:pPr>
              <a:r>
                <a:rPr lang="en-US" sz="3800" dirty="0"/>
                <a:t>The King-Devick Test is an efficient screening tool that provides an objective measure of oculomotor deficits often seen in adolescent concussions.</a:t>
              </a:r>
            </a:p>
            <a:p>
              <a:endParaRPr lang="en-US" sz="3800" dirty="0"/>
            </a:p>
            <a:p>
              <a:pPr marL="571500" indent="-571500">
                <a:buFont typeface="Wingdings" pitchFamily="2" charset="2"/>
                <a:buChar char="Ø"/>
              </a:pPr>
              <a:r>
                <a:rPr lang="en-US" sz="3800" dirty="0"/>
                <a:t>Results of the King-Devick Test are similar to that of traditional screening tools but may be more favorable due to cost, efficiency, and accessibility.</a:t>
              </a:r>
            </a:p>
            <a:p>
              <a:pPr marL="3131820" lvl="1" indent="-571500">
                <a:buFont typeface="Wingdings" pitchFamily="2" charset="2"/>
                <a:buChar char="Ø"/>
              </a:pPr>
              <a:r>
                <a:rPr lang="en-US" sz="3800" dirty="0"/>
                <a:t>ImPACT takes ~30 minutes and requires computer access</a:t>
              </a:r>
            </a:p>
            <a:p>
              <a:pPr marL="3131820" lvl="1" indent="-571500">
                <a:buFont typeface="Wingdings" pitchFamily="2" charset="2"/>
                <a:buChar char="Ø"/>
              </a:pPr>
              <a:r>
                <a:rPr lang="en-US" sz="3800" dirty="0"/>
                <a:t>SAC and SCAT3 have a subjective component</a:t>
              </a:r>
            </a:p>
            <a:p>
              <a:endParaRPr lang="en-US" sz="3800" dirty="0"/>
            </a:p>
            <a:p>
              <a:pPr marL="571500" indent="-571500">
                <a:buFont typeface="Wingdings" pitchFamily="2" charset="2"/>
                <a:buChar char="Ø"/>
              </a:pPr>
              <a:r>
                <a:rPr lang="en-US" sz="3800" b="1" dirty="0"/>
                <a:t>The King-Devick Test is an effective screening tool but is not a complete neurologic assessment and must be used concurrently with a thorough clinical evaluation for appropriate diagnosis and management. </a:t>
              </a:r>
              <a:endParaRPr lang="en-US" sz="3800" dirty="0"/>
            </a:p>
            <a:p>
              <a:endParaRPr lang="en-US" sz="1500" dirty="0"/>
            </a:p>
          </p:txBody>
        </p:sp>
        <p:sp>
          <p:nvSpPr>
            <p:cNvPr id="39" name="TextBox 38"/>
            <p:cNvSpPr txBox="1"/>
            <p:nvPr/>
          </p:nvSpPr>
          <p:spPr>
            <a:xfrm>
              <a:off x="33137868" y="24407760"/>
              <a:ext cx="16916400" cy="1091208"/>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Conclusion</a:t>
              </a:r>
            </a:p>
          </p:txBody>
        </p:sp>
      </p:grpSp>
      <p:graphicFrame>
        <p:nvGraphicFramePr>
          <p:cNvPr id="3" name="Table 2">
            <a:extLst>
              <a:ext uri="{FF2B5EF4-FFF2-40B4-BE49-F238E27FC236}">
                <a16:creationId xmlns:a16="http://schemas.microsoft.com/office/drawing/2014/main" id="{1F88DDF5-B1C4-704A-8FDE-796809B04076}"/>
              </a:ext>
            </a:extLst>
          </p:cNvPr>
          <p:cNvGraphicFramePr>
            <a:graphicFrameLocks noGrp="1"/>
          </p:cNvGraphicFramePr>
          <p:nvPr>
            <p:extLst>
              <p:ext uri="{D42A27DB-BD31-4B8C-83A1-F6EECF244321}">
                <p14:modId xmlns:p14="http://schemas.microsoft.com/office/powerpoint/2010/main" val="3210526612"/>
              </p:ext>
            </p:extLst>
          </p:nvPr>
        </p:nvGraphicFramePr>
        <p:xfrm>
          <a:off x="18511265" y="26937168"/>
          <a:ext cx="14178537" cy="7087300"/>
        </p:xfrm>
        <a:graphic>
          <a:graphicData uri="http://schemas.openxmlformats.org/drawingml/2006/table">
            <a:tbl>
              <a:tblPr firstRow="1" bandRow="1">
                <a:tableStyleId>{5C22544A-7EE6-4342-B048-85BDC9FD1C3A}</a:tableStyleId>
              </a:tblPr>
              <a:tblGrid>
                <a:gridCol w="2182715">
                  <a:extLst>
                    <a:ext uri="{9D8B030D-6E8A-4147-A177-3AD203B41FA5}">
                      <a16:colId xmlns:a16="http://schemas.microsoft.com/office/drawing/2014/main" val="173640114"/>
                    </a:ext>
                  </a:extLst>
                </a:gridCol>
                <a:gridCol w="1983119">
                  <a:extLst>
                    <a:ext uri="{9D8B030D-6E8A-4147-A177-3AD203B41FA5}">
                      <a16:colId xmlns:a16="http://schemas.microsoft.com/office/drawing/2014/main" val="2169953080"/>
                    </a:ext>
                  </a:extLst>
                </a:gridCol>
                <a:gridCol w="2211940">
                  <a:extLst>
                    <a:ext uri="{9D8B030D-6E8A-4147-A177-3AD203B41FA5}">
                      <a16:colId xmlns:a16="http://schemas.microsoft.com/office/drawing/2014/main" val="404142476"/>
                    </a:ext>
                  </a:extLst>
                </a:gridCol>
                <a:gridCol w="2669583">
                  <a:extLst>
                    <a:ext uri="{9D8B030D-6E8A-4147-A177-3AD203B41FA5}">
                      <a16:colId xmlns:a16="http://schemas.microsoft.com/office/drawing/2014/main" val="356605173"/>
                    </a:ext>
                  </a:extLst>
                </a:gridCol>
                <a:gridCol w="1983119">
                  <a:extLst>
                    <a:ext uri="{9D8B030D-6E8A-4147-A177-3AD203B41FA5}">
                      <a16:colId xmlns:a16="http://schemas.microsoft.com/office/drawing/2014/main" val="1086835977"/>
                    </a:ext>
                  </a:extLst>
                </a:gridCol>
                <a:gridCol w="3148061">
                  <a:extLst>
                    <a:ext uri="{9D8B030D-6E8A-4147-A177-3AD203B41FA5}">
                      <a16:colId xmlns:a16="http://schemas.microsoft.com/office/drawing/2014/main" val="1099045384"/>
                    </a:ext>
                  </a:extLst>
                </a:gridCol>
              </a:tblGrid>
              <a:tr h="1070785">
                <a:tc>
                  <a:txBody>
                    <a:bodyPr/>
                    <a:lstStyle/>
                    <a:p>
                      <a:endParaRPr lang="en-US" sz="2800" dirty="0"/>
                    </a:p>
                  </a:txBody>
                  <a:tcPr/>
                </a:tc>
                <a:tc>
                  <a:txBody>
                    <a:bodyPr/>
                    <a:lstStyle/>
                    <a:p>
                      <a:pPr algn="ctr"/>
                      <a:endParaRPr lang="en-US" sz="2800" dirty="0"/>
                    </a:p>
                    <a:p>
                      <a:pPr algn="ctr"/>
                      <a:r>
                        <a:rPr lang="en-US" sz="2800" dirty="0"/>
                        <a:t>Design</a:t>
                      </a:r>
                    </a:p>
                  </a:txBody>
                  <a:tcPr/>
                </a:tc>
                <a:tc>
                  <a:txBody>
                    <a:bodyPr/>
                    <a:lstStyle/>
                    <a:p>
                      <a:pPr algn="ctr"/>
                      <a:endParaRPr lang="en-US" sz="2800" dirty="0"/>
                    </a:p>
                    <a:p>
                      <a:pPr algn="ctr"/>
                      <a:r>
                        <a:rPr lang="en-US" sz="2800" dirty="0"/>
                        <a:t>Total N</a:t>
                      </a:r>
                    </a:p>
                  </a:txBody>
                  <a:tcPr/>
                </a:tc>
                <a:tc>
                  <a:txBody>
                    <a:bodyPr/>
                    <a:lstStyle/>
                    <a:p>
                      <a:pPr algn="ctr"/>
                      <a:r>
                        <a:rPr lang="en-US" sz="2800" dirty="0"/>
                        <a:t>Patient Population</a:t>
                      </a:r>
                    </a:p>
                  </a:txBody>
                  <a:tcPr/>
                </a:tc>
                <a:tc>
                  <a:txBody>
                    <a:bodyPr/>
                    <a:lstStyle/>
                    <a:p>
                      <a:pPr algn="ctr"/>
                      <a:r>
                        <a:rPr lang="en-US" sz="2800" dirty="0"/>
                        <a:t>Screening Tools Used</a:t>
                      </a:r>
                    </a:p>
                  </a:txBody>
                  <a:tcPr/>
                </a:tc>
                <a:tc>
                  <a:txBody>
                    <a:bodyPr/>
                    <a:lstStyle/>
                    <a:p>
                      <a:pPr algn="ctr"/>
                      <a:r>
                        <a:rPr lang="en-US" sz="2800" dirty="0"/>
                        <a:t>Outcome Measures</a:t>
                      </a:r>
                    </a:p>
                  </a:txBody>
                  <a:tcPr/>
                </a:tc>
                <a:extLst>
                  <a:ext uri="{0D108BD9-81ED-4DB2-BD59-A6C34878D82A}">
                    <a16:rowId xmlns:a16="http://schemas.microsoft.com/office/drawing/2014/main" val="1197911250"/>
                  </a:ext>
                </a:extLst>
              </a:tr>
              <a:tr h="1070785">
                <a:tc>
                  <a:txBody>
                    <a:bodyPr/>
                    <a:lstStyle/>
                    <a:p>
                      <a:r>
                        <a:rPr lang="en-US" sz="2800" b="1" kern="1200" dirty="0">
                          <a:solidFill>
                            <a:schemeClr val="dk1"/>
                          </a:solidFill>
                          <a:effectLst/>
                          <a:latin typeface="+mn-lt"/>
                          <a:ea typeface="+mn-ea"/>
                          <a:cs typeface="+mn-cs"/>
                        </a:rPr>
                        <a:t>Anzalone et al. (2016)</a:t>
                      </a:r>
                      <a:r>
                        <a:rPr lang="en-US" sz="2800" dirty="0">
                          <a:effectLst/>
                        </a:rPr>
                        <a:t> </a:t>
                      </a:r>
                      <a:endParaRPr lang="en-US" sz="2800" dirty="0"/>
                    </a:p>
                  </a:txBody>
                  <a:tcPr/>
                </a:tc>
                <a:tc>
                  <a:txBody>
                    <a:bodyPr/>
                    <a:lstStyle/>
                    <a:p>
                      <a:pPr marL="0" marR="0">
                        <a:spcBef>
                          <a:spcPts val="0"/>
                        </a:spcBef>
                        <a:spcAft>
                          <a:spcPts val="0"/>
                        </a:spcAft>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Retrospective Cohort Study</a:t>
                      </a:r>
                    </a:p>
                  </a:txBody>
                  <a:tcPr marL="68580" marR="68580" marT="0" marB="0"/>
                </a:tc>
                <a:tc>
                  <a:txBody>
                    <a:bodyPr/>
                    <a:lstStyle/>
                    <a:p>
                      <a:pPr marL="0" marR="0">
                        <a:spcBef>
                          <a:spcPts val="0"/>
                        </a:spcBef>
                        <a:spcAft>
                          <a:spcPts val="0"/>
                        </a:spcAft>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167 total</a:t>
                      </a:r>
                    </a:p>
                    <a:p>
                      <a:pPr marL="0" marR="0">
                        <a:spcBef>
                          <a:spcPts val="0"/>
                        </a:spcBef>
                        <a:spcAft>
                          <a:spcPts val="0"/>
                        </a:spcAft>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(69 F, 98 M)</a:t>
                      </a:r>
                    </a:p>
                  </a:txBody>
                  <a:tcPr marL="68580" marR="68580" marT="0" marB="0"/>
                </a:tc>
                <a:tc>
                  <a:txBody>
                    <a:bodyPr/>
                    <a:lstStyle/>
                    <a:p>
                      <a:pPr marL="0" marR="0">
                        <a:spcBef>
                          <a:spcPts val="0"/>
                        </a:spcBef>
                        <a:spcAft>
                          <a:spcPts val="0"/>
                        </a:spcAft>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Age 11-19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y.o</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spcBef>
                          <a:spcPts val="0"/>
                        </a:spcBef>
                        <a:spcAft>
                          <a:spcPts val="0"/>
                        </a:spcAft>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Concussed</a:t>
                      </a:r>
                    </a:p>
                  </a:txBody>
                  <a:tcPr marL="68580" marR="68580" marT="0" marB="0"/>
                </a:tc>
                <a:tc>
                  <a:txBody>
                    <a:bodyPr/>
                    <a:lstStyle/>
                    <a:p>
                      <a:pPr marL="0" marR="0">
                        <a:spcBef>
                          <a:spcPts val="0"/>
                        </a:spcBef>
                        <a:spcAft>
                          <a:spcPts val="0"/>
                        </a:spcAft>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VOMS </a:t>
                      </a:r>
                    </a:p>
                  </a:txBody>
                  <a:tcPr marL="68580" marR="68580" marT="0" marB="0"/>
                </a:tc>
                <a:tc>
                  <a:txBody>
                    <a:bodyPr/>
                    <a:lstStyle/>
                    <a:p>
                      <a:pPr marL="0" marR="0">
                        <a:spcBef>
                          <a:spcPts val="0"/>
                        </a:spcBef>
                        <a:spcAft>
                          <a:spcPts val="0"/>
                        </a:spcAft>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Symptom Provocation, VOR</a:t>
                      </a:r>
                    </a:p>
                  </a:txBody>
                  <a:tcPr marL="68580" marR="68580" marT="0" marB="0"/>
                </a:tc>
                <a:extLst>
                  <a:ext uri="{0D108BD9-81ED-4DB2-BD59-A6C34878D82A}">
                    <a16:rowId xmlns:a16="http://schemas.microsoft.com/office/drawing/2014/main" val="2444069058"/>
                  </a:ext>
                </a:extLst>
              </a:tr>
              <a:tr h="1070785">
                <a:tc>
                  <a:txBody>
                    <a:bodyPr/>
                    <a:lstStyle/>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Mucha et al. (2014)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300">
                          <a:effectLst/>
                          <a:latin typeface="Times New Roman" panose="02020603050405020304" pitchFamily="18" charset="0"/>
                          <a:ea typeface="Times New Roman" panose="02020603050405020304" pitchFamily="18" charset="0"/>
                          <a:cs typeface="Times New Roman" panose="02020603050405020304" pitchFamily="18" charset="0"/>
                        </a:rPr>
                        <a:t>Cross Sectional Cohort Study</a:t>
                      </a:r>
                    </a:p>
                  </a:txBody>
                  <a:tcPr marL="68580" marR="68580" marT="0" marB="0"/>
                </a:tc>
                <a:tc>
                  <a:txBody>
                    <a:bodyPr/>
                    <a:lstStyle/>
                    <a:p>
                      <a:pPr marL="0" marR="0">
                        <a:spcBef>
                          <a:spcPts val="0"/>
                        </a:spcBef>
                        <a:spcAft>
                          <a:spcPts val="0"/>
                        </a:spcAft>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Concussed: 64 total (28 F, 36 M)</a:t>
                      </a:r>
                    </a:p>
                    <a:p>
                      <a:pPr marL="0" marR="0">
                        <a:spcBef>
                          <a:spcPts val="0"/>
                        </a:spcBef>
                        <a:spcAft>
                          <a:spcPts val="0"/>
                        </a:spcAft>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Control: 78 total </a:t>
                      </a:r>
                    </a:p>
                    <a:p>
                      <a:pPr marL="0" marR="0">
                        <a:spcBef>
                          <a:spcPts val="0"/>
                        </a:spcBef>
                        <a:spcAft>
                          <a:spcPts val="0"/>
                        </a:spcAft>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(21 F, 57 M)</a:t>
                      </a:r>
                    </a:p>
                  </a:txBody>
                  <a:tcPr marL="68580" marR="68580" marT="0" marB="0"/>
                </a:tc>
                <a:tc>
                  <a:txBody>
                    <a:bodyPr/>
                    <a:lstStyle/>
                    <a:p>
                      <a:pPr marL="0" marR="0">
                        <a:spcBef>
                          <a:spcPts val="0"/>
                        </a:spcBef>
                        <a:spcAft>
                          <a:spcPts val="0"/>
                        </a:spcAft>
                      </a:pPr>
                      <a:r>
                        <a:rPr lang="en-US" sz="2300">
                          <a:effectLst/>
                          <a:latin typeface="Times New Roman" panose="02020603050405020304" pitchFamily="18" charset="0"/>
                          <a:ea typeface="Times New Roman" panose="02020603050405020304" pitchFamily="18" charset="0"/>
                          <a:cs typeface="Times New Roman" panose="02020603050405020304" pitchFamily="18" charset="0"/>
                        </a:rPr>
                        <a:t>Concussed: 9-18 y.o</a:t>
                      </a:r>
                    </a:p>
                    <a:p>
                      <a:pPr marL="0" marR="0">
                        <a:spcBef>
                          <a:spcPts val="0"/>
                        </a:spcBef>
                        <a:spcAft>
                          <a:spcPts val="0"/>
                        </a:spcAft>
                      </a:pPr>
                      <a:r>
                        <a:rPr lang="en-US" sz="23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2300">
                          <a:effectLst/>
                          <a:latin typeface="Times New Roman" panose="02020603050405020304" pitchFamily="18" charset="0"/>
                          <a:ea typeface="Times New Roman" panose="02020603050405020304" pitchFamily="18" charset="0"/>
                          <a:cs typeface="Times New Roman" panose="02020603050405020304" pitchFamily="18" charset="0"/>
                        </a:rPr>
                        <a:t>Control: 10-17 y.o.</a:t>
                      </a:r>
                    </a:p>
                  </a:txBody>
                  <a:tcPr marL="68580" marR="68580" marT="0" marB="0"/>
                </a:tc>
                <a:tc>
                  <a:txBody>
                    <a:bodyPr/>
                    <a:lstStyle/>
                    <a:p>
                      <a:pPr marL="0" marR="0">
                        <a:spcBef>
                          <a:spcPts val="0"/>
                        </a:spcBef>
                        <a:spcAft>
                          <a:spcPts val="0"/>
                        </a:spcAft>
                      </a:pPr>
                      <a:r>
                        <a:rPr lang="en-US" sz="2300">
                          <a:effectLst/>
                          <a:latin typeface="Times New Roman" panose="02020603050405020304" pitchFamily="18" charset="0"/>
                          <a:ea typeface="Times New Roman" panose="02020603050405020304" pitchFamily="18" charset="0"/>
                          <a:cs typeface="Times New Roman" panose="02020603050405020304" pitchFamily="18" charset="0"/>
                        </a:rPr>
                        <a:t>VOMS</a:t>
                      </a:r>
                    </a:p>
                    <a:p>
                      <a:pPr marL="0" marR="0">
                        <a:spcBef>
                          <a:spcPts val="0"/>
                        </a:spcBef>
                        <a:spcAft>
                          <a:spcPts val="0"/>
                        </a:spcAft>
                      </a:pPr>
                      <a:r>
                        <a:rPr lang="en-US" sz="2300">
                          <a:effectLst/>
                          <a:latin typeface="Times New Roman" panose="02020603050405020304" pitchFamily="18" charset="0"/>
                          <a:ea typeface="Times New Roman" panose="02020603050405020304" pitchFamily="18" charset="0"/>
                          <a:cs typeface="Times New Roman" panose="02020603050405020304" pitchFamily="18" charset="0"/>
                        </a:rPr>
                        <a:t>PCSS</a:t>
                      </a:r>
                    </a:p>
                  </a:txBody>
                  <a:tcPr marL="68580" marR="68580" marT="0" marB="0"/>
                </a:tc>
                <a:tc>
                  <a:txBody>
                    <a:bodyPr/>
                    <a:lstStyle/>
                    <a:p>
                      <a:pPr marL="0" marR="0">
                        <a:spcBef>
                          <a:spcPts val="0"/>
                        </a:spcBef>
                        <a:spcAft>
                          <a:spcPts val="0"/>
                        </a:spcAft>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PCSS score, VOMS (smooth pursuit, saccades, NPC, VOR, VMS)</a:t>
                      </a:r>
                    </a:p>
                  </a:txBody>
                  <a:tcPr marL="68580" marR="68580" marT="0" marB="0"/>
                </a:tc>
                <a:extLst>
                  <a:ext uri="{0D108BD9-81ED-4DB2-BD59-A6C34878D82A}">
                    <a16:rowId xmlns:a16="http://schemas.microsoft.com/office/drawing/2014/main" val="1287149795"/>
                  </a:ext>
                </a:extLst>
              </a:tr>
              <a:tr h="1070785">
                <a:tc>
                  <a:txBody>
                    <a:bodyPr/>
                    <a:lstStyle/>
                    <a:p>
                      <a:pPr marL="0" marR="0">
                        <a:spcBef>
                          <a:spcPts val="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Seidman et al. (2015)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300">
                          <a:effectLst/>
                          <a:latin typeface="Times New Roman" panose="02020603050405020304" pitchFamily="18" charset="0"/>
                          <a:ea typeface="Times New Roman" panose="02020603050405020304" pitchFamily="18" charset="0"/>
                          <a:cs typeface="Times New Roman" panose="02020603050405020304" pitchFamily="18" charset="0"/>
                        </a:rPr>
                        <a:t>Cross Sectional Cohort Study</a:t>
                      </a:r>
                    </a:p>
                  </a:txBody>
                  <a:tcPr marL="68580" marR="68580" marT="0" marB="0"/>
                </a:tc>
                <a:tc>
                  <a:txBody>
                    <a:bodyPr/>
                    <a:lstStyle/>
                    <a:p>
                      <a:pPr marL="0" marR="0">
                        <a:spcBef>
                          <a:spcPts val="0"/>
                        </a:spcBef>
                        <a:spcAft>
                          <a:spcPts val="0"/>
                        </a:spcAft>
                      </a:pPr>
                      <a:r>
                        <a:rPr lang="en-US" sz="2300">
                          <a:effectLst/>
                          <a:latin typeface="Times New Roman" panose="02020603050405020304" pitchFamily="18" charset="0"/>
                          <a:ea typeface="Times New Roman" panose="02020603050405020304" pitchFamily="18" charset="0"/>
                          <a:cs typeface="Times New Roman" panose="02020603050405020304" pitchFamily="18" charset="0"/>
                        </a:rPr>
                        <a:t>337 total;</a:t>
                      </a:r>
                    </a:p>
                    <a:p>
                      <a:pPr marL="0" marR="0">
                        <a:spcBef>
                          <a:spcPts val="0"/>
                        </a:spcBef>
                        <a:spcAft>
                          <a:spcPts val="0"/>
                        </a:spcAft>
                      </a:pPr>
                      <a:r>
                        <a:rPr lang="en-US" sz="2300">
                          <a:effectLst/>
                          <a:latin typeface="Times New Roman" panose="02020603050405020304" pitchFamily="18" charset="0"/>
                          <a:ea typeface="Times New Roman" panose="02020603050405020304" pitchFamily="18" charset="0"/>
                          <a:cs typeface="Times New Roman" panose="02020603050405020304" pitchFamily="18" charset="0"/>
                        </a:rPr>
                        <a:t>9 sustained a concussion</a:t>
                      </a:r>
                    </a:p>
                  </a:txBody>
                  <a:tcPr marL="68580" marR="68580" marT="0" marB="0"/>
                </a:tc>
                <a:tc>
                  <a:txBody>
                    <a:bodyPr/>
                    <a:lstStyle/>
                    <a:p>
                      <a:pPr marL="0" marR="0">
                        <a:spcBef>
                          <a:spcPts val="0"/>
                        </a:spcBef>
                        <a:spcAft>
                          <a:spcPts val="0"/>
                        </a:spcAft>
                      </a:pPr>
                      <a:r>
                        <a:rPr lang="en-US" sz="2300">
                          <a:effectLst/>
                          <a:latin typeface="Times New Roman" panose="02020603050405020304" pitchFamily="18" charset="0"/>
                          <a:ea typeface="Times New Roman" panose="02020603050405020304" pitchFamily="18" charset="0"/>
                          <a:cs typeface="Times New Roman" panose="02020603050405020304" pitchFamily="18" charset="0"/>
                        </a:rPr>
                        <a:t>Boys age 14-17 y.o. Concussed</a:t>
                      </a:r>
                    </a:p>
                  </a:txBody>
                  <a:tcPr marL="68580" marR="68580" marT="0" marB="0"/>
                </a:tc>
                <a:tc>
                  <a:txBody>
                    <a:bodyPr/>
                    <a:lstStyle/>
                    <a:p>
                      <a:pPr marL="0" marR="0">
                        <a:spcBef>
                          <a:spcPts val="0"/>
                        </a:spcBef>
                        <a:spcAft>
                          <a:spcPts val="0"/>
                        </a:spcAft>
                      </a:pPr>
                      <a:r>
                        <a:rPr lang="en-US" sz="2300">
                          <a:effectLst/>
                          <a:latin typeface="Times New Roman" panose="02020603050405020304" pitchFamily="18" charset="0"/>
                          <a:ea typeface="Times New Roman" panose="02020603050405020304" pitchFamily="18" charset="0"/>
                          <a:cs typeface="Times New Roman" panose="02020603050405020304" pitchFamily="18" charset="0"/>
                        </a:rPr>
                        <a:t>K-D Test</a:t>
                      </a:r>
                    </a:p>
                    <a:p>
                      <a:pPr marL="0" marR="0">
                        <a:spcBef>
                          <a:spcPts val="0"/>
                        </a:spcBef>
                        <a:spcAft>
                          <a:spcPts val="0"/>
                        </a:spcAft>
                      </a:pPr>
                      <a:r>
                        <a:rPr lang="en-US" sz="2300">
                          <a:effectLst/>
                          <a:latin typeface="Times New Roman" panose="02020603050405020304" pitchFamily="18" charset="0"/>
                          <a:ea typeface="Times New Roman" panose="02020603050405020304" pitchFamily="18" charset="0"/>
                          <a:cs typeface="Times New Roman" panose="02020603050405020304" pitchFamily="18" charset="0"/>
                        </a:rPr>
                        <a:t>SCAT3</a:t>
                      </a:r>
                    </a:p>
                    <a:p>
                      <a:pPr marL="0" marR="0">
                        <a:spcBef>
                          <a:spcPts val="0"/>
                        </a:spcBef>
                        <a:spcAft>
                          <a:spcPts val="0"/>
                        </a:spcAft>
                      </a:pPr>
                      <a:r>
                        <a:rPr lang="en-US" sz="2300">
                          <a:effectLst/>
                          <a:latin typeface="Times New Roman" panose="02020603050405020304" pitchFamily="18" charset="0"/>
                          <a:ea typeface="Times New Roman" panose="02020603050405020304" pitchFamily="18" charset="0"/>
                          <a:cs typeface="Times New Roman" panose="02020603050405020304" pitchFamily="18" charset="0"/>
                        </a:rPr>
                        <a:t>ImPAct</a:t>
                      </a:r>
                    </a:p>
                  </a:txBody>
                  <a:tcPr marL="68580" marR="68580" marT="0" marB="0"/>
                </a:tc>
                <a:tc>
                  <a:txBody>
                    <a:bodyPr/>
                    <a:lstStyle/>
                    <a:p>
                      <a:pPr marL="0" marR="0">
                        <a:spcBef>
                          <a:spcPts val="0"/>
                        </a:spcBef>
                        <a:spcAft>
                          <a:spcPts val="0"/>
                        </a:spcAft>
                      </a:pPr>
                      <a:r>
                        <a:rPr lang="en-US" sz="2300">
                          <a:effectLst/>
                          <a:latin typeface="Times New Roman" panose="02020603050405020304" pitchFamily="18" charset="0"/>
                          <a:ea typeface="Times New Roman" panose="02020603050405020304" pitchFamily="18" charset="0"/>
                          <a:cs typeface="Times New Roman" panose="02020603050405020304" pitchFamily="18" charset="0"/>
                        </a:rPr>
                        <a:t>K-D time, K-D errors, balance difficulties, memory loss</a:t>
                      </a:r>
                    </a:p>
                  </a:txBody>
                  <a:tcPr marL="68580" marR="68580" marT="0" marB="0"/>
                </a:tc>
                <a:extLst>
                  <a:ext uri="{0D108BD9-81ED-4DB2-BD59-A6C34878D82A}">
                    <a16:rowId xmlns:a16="http://schemas.microsoft.com/office/drawing/2014/main" val="926279733"/>
                  </a:ext>
                </a:extLst>
              </a:tr>
              <a:tr h="1070785">
                <a:tc>
                  <a:txBody>
                    <a:bodyPr/>
                    <a:lstStyle/>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Tjarks et al. (2013)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300">
                          <a:effectLst/>
                          <a:latin typeface="Times New Roman" panose="02020603050405020304" pitchFamily="18" charset="0"/>
                          <a:ea typeface="Times New Roman" panose="02020603050405020304" pitchFamily="18" charset="0"/>
                          <a:cs typeface="Times New Roman" panose="02020603050405020304" pitchFamily="18" charset="0"/>
                        </a:rPr>
                        <a:t>Cross Sectional Cohort Study</a:t>
                      </a:r>
                    </a:p>
                  </a:txBody>
                  <a:tcPr marL="68580" marR="68580" marT="0" marB="0"/>
                </a:tc>
                <a:tc>
                  <a:txBody>
                    <a:bodyPr/>
                    <a:lstStyle/>
                    <a:p>
                      <a:pPr marL="0" marR="0">
                        <a:spcBef>
                          <a:spcPts val="0"/>
                        </a:spcBef>
                        <a:spcAft>
                          <a:spcPts val="0"/>
                        </a:spcAft>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35 total </a:t>
                      </a:r>
                    </a:p>
                    <a:p>
                      <a:pPr marL="0" marR="0">
                        <a:spcBef>
                          <a:spcPts val="0"/>
                        </a:spcBef>
                        <a:spcAft>
                          <a:spcPts val="0"/>
                        </a:spcAft>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(18 F, 17 M)</a:t>
                      </a:r>
                    </a:p>
                  </a:txBody>
                  <a:tcPr marL="68580" marR="68580" marT="0" marB="0"/>
                </a:tc>
                <a:tc>
                  <a:txBody>
                    <a:bodyPr/>
                    <a:lstStyle/>
                    <a:p>
                      <a:pPr marL="0" marR="0">
                        <a:spcBef>
                          <a:spcPts val="0"/>
                        </a:spcBef>
                        <a:spcAft>
                          <a:spcPts val="0"/>
                        </a:spcAft>
                      </a:pPr>
                      <a:r>
                        <a:rPr lang="en-US" sz="2300">
                          <a:effectLst/>
                          <a:latin typeface="Times New Roman" panose="02020603050405020304" pitchFamily="18" charset="0"/>
                          <a:ea typeface="Times New Roman" panose="02020603050405020304" pitchFamily="18" charset="0"/>
                          <a:cs typeface="Times New Roman" panose="02020603050405020304" pitchFamily="18" charset="0"/>
                        </a:rPr>
                        <a:t>Age 12-19 y.o. Concussed</a:t>
                      </a:r>
                    </a:p>
                  </a:txBody>
                  <a:tcPr marL="68580" marR="68580" marT="0" marB="0"/>
                </a:tc>
                <a:tc>
                  <a:txBody>
                    <a:bodyPr/>
                    <a:lstStyle/>
                    <a:p>
                      <a:pPr marL="0" marR="0">
                        <a:spcBef>
                          <a:spcPts val="0"/>
                        </a:spcBef>
                        <a:spcAft>
                          <a:spcPts val="0"/>
                        </a:spcAft>
                      </a:pPr>
                      <a:r>
                        <a:rPr lang="en-US" sz="2300">
                          <a:effectLst/>
                          <a:latin typeface="Times New Roman" panose="02020603050405020304" pitchFamily="18" charset="0"/>
                          <a:ea typeface="Times New Roman" panose="02020603050405020304" pitchFamily="18" charset="0"/>
                          <a:cs typeface="Times New Roman" panose="02020603050405020304" pitchFamily="18" charset="0"/>
                        </a:rPr>
                        <a:t>K-D Test</a:t>
                      </a:r>
                    </a:p>
                    <a:p>
                      <a:pPr marL="0" marR="0">
                        <a:spcBef>
                          <a:spcPts val="0"/>
                        </a:spcBef>
                        <a:spcAft>
                          <a:spcPts val="0"/>
                        </a:spcAft>
                      </a:pPr>
                      <a:r>
                        <a:rPr lang="en-US" sz="2300">
                          <a:effectLst/>
                          <a:latin typeface="Times New Roman" panose="02020603050405020304" pitchFamily="18" charset="0"/>
                          <a:ea typeface="Times New Roman" panose="02020603050405020304" pitchFamily="18" charset="0"/>
                          <a:cs typeface="Times New Roman" panose="02020603050405020304" pitchFamily="18" charset="0"/>
                        </a:rPr>
                        <a:t>PCSS</a:t>
                      </a:r>
                    </a:p>
                    <a:p>
                      <a:pPr marL="0" marR="0">
                        <a:spcBef>
                          <a:spcPts val="0"/>
                        </a:spcBef>
                        <a:spcAft>
                          <a:spcPts val="0"/>
                        </a:spcAft>
                      </a:pPr>
                      <a:r>
                        <a:rPr lang="en-US" sz="2300">
                          <a:effectLst/>
                          <a:latin typeface="Times New Roman" panose="02020603050405020304" pitchFamily="18" charset="0"/>
                          <a:ea typeface="Times New Roman" panose="02020603050405020304" pitchFamily="18" charset="0"/>
                          <a:cs typeface="Times New Roman" panose="02020603050405020304" pitchFamily="18" charset="0"/>
                        </a:rPr>
                        <a:t>ImPACT</a:t>
                      </a:r>
                    </a:p>
                  </a:txBody>
                  <a:tcPr marL="68580" marR="68580" marT="0" marB="0"/>
                </a:tc>
                <a:tc>
                  <a:txBody>
                    <a:bodyPr/>
                    <a:lstStyle/>
                    <a:p>
                      <a:pPr marL="0" marR="0">
                        <a:spcBef>
                          <a:spcPts val="0"/>
                        </a:spcBef>
                        <a:spcAft>
                          <a:spcPts val="0"/>
                        </a:spcAft>
                      </a:pPr>
                      <a:r>
                        <a:rPr lang="en-US" sz="2300">
                          <a:effectLst/>
                          <a:latin typeface="Times New Roman" panose="02020603050405020304" pitchFamily="18" charset="0"/>
                          <a:ea typeface="Times New Roman" panose="02020603050405020304" pitchFamily="18" charset="0"/>
                          <a:cs typeface="Times New Roman" panose="02020603050405020304" pitchFamily="18" charset="0"/>
                        </a:rPr>
                        <a:t>K-D time, PCSS score, VMS, RT, VIS</a:t>
                      </a:r>
                    </a:p>
                  </a:txBody>
                  <a:tcPr marL="68580" marR="68580" marT="0" marB="0"/>
                </a:tc>
                <a:extLst>
                  <a:ext uri="{0D108BD9-81ED-4DB2-BD59-A6C34878D82A}">
                    <a16:rowId xmlns:a16="http://schemas.microsoft.com/office/drawing/2014/main" val="419794649"/>
                  </a:ext>
                </a:extLst>
              </a:tr>
              <a:tr h="1070785">
                <a:tc>
                  <a:txBody>
                    <a:bodyPr/>
                    <a:lstStyle/>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Vernau et al. </a:t>
                      </a:r>
                      <a:b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Cross Sectional Cohort Study</a:t>
                      </a:r>
                    </a:p>
                  </a:txBody>
                  <a:tcPr marL="68580" marR="68580" marT="0" marB="0"/>
                </a:tc>
                <a:tc>
                  <a:txBody>
                    <a:bodyPr/>
                    <a:lstStyle/>
                    <a:p>
                      <a:pPr marL="0" marR="0">
                        <a:spcBef>
                          <a:spcPts val="0"/>
                        </a:spcBef>
                        <a:spcAft>
                          <a:spcPts val="0"/>
                        </a:spcAft>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108 total</a:t>
                      </a:r>
                    </a:p>
                    <a:p>
                      <a:pPr marL="0" marR="0">
                        <a:spcBef>
                          <a:spcPts val="0"/>
                        </a:spcBef>
                        <a:spcAft>
                          <a:spcPts val="0"/>
                        </a:spcAft>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11 sustained a concussion</a:t>
                      </a:r>
                    </a:p>
                  </a:txBody>
                  <a:tcPr marL="68580" marR="68580" marT="0" marB="0"/>
                </a:tc>
                <a:tc>
                  <a:txBody>
                    <a:bodyPr/>
                    <a:lstStyle/>
                    <a:p>
                      <a:pPr marL="0" marR="0">
                        <a:spcBef>
                          <a:spcPts val="0"/>
                        </a:spcBef>
                        <a:spcAft>
                          <a:spcPts val="0"/>
                        </a:spcAft>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Boys age 9-17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y.o</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Concussed</a:t>
                      </a:r>
                    </a:p>
                  </a:txBody>
                  <a:tcPr marL="68580" marR="68580" marT="0" marB="0"/>
                </a:tc>
                <a:tc>
                  <a:txBody>
                    <a:bodyPr/>
                    <a:lstStyle/>
                    <a:p>
                      <a:pPr marL="0" marR="0">
                        <a:spcBef>
                          <a:spcPts val="0"/>
                        </a:spcBef>
                        <a:spcAft>
                          <a:spcPts val="0"/>
                        </a:spcAft>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SCAT3</a:t>
                      </a:r>
                    </a:p>
                    <a:p>
                      <a:pPr marL="0" marR="0">
                        <a:spcBef>
                          <a:spcPts val="0"/>
                        </a:spcBef>
                        <a:spcAft>
                          <a:spcPts val="0"/>
                        </a:spcAft>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NPC</a:t>
                      </a:r>
                    </a:p>
                    <a:p>
                      <a:pPr marL="0" marR="0">
                        <a:spcBef>
                          <a:spcPts val="0"/>
                        </a:spcBef>
                        <a:spcAft>
                          <a:spcPts val="0"/>
                        </a:spcAft>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K-D Test</a:t>
                      </a:r>
                    </a:p>
                    <a:p>
                      <a:pPr marL="0" marR="0">
                        <a:spcBef>
                          <a:spcPts val="0"/>
                        </a:spcBef>
                        <a:spcAft>
                          <a:spcPts val="0"/>
                        </a:spcAft>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ImPACT</a:t>
                      </a:r>
                    </a:p>
                  </a:txBody>
                  <a:tcPr marL="68580" marR="68580" marT="0" marB="0"/>
                </a:tc>
                <a:tc>
                  <a:txBody>
                    <a:bodyPr/>
                    <a:lstStyle/>
                    <a:p>
                      <a:pPr marL="0" marR="0">
                        <a:spcBef>
                          <a:spcPts val="0"/>
                        </a:spcBef>
                        <a:spcAft>
                          <a:spcPts val="0"/>
                        </a:spcAft>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NPC, ImPACT domains, K-D times </a:t>
                      </a:r>
                    </a:p>
                  </a:txBody>
                  <a:tcPr marL="68580" marR="68580" marT="0" marB="0"/>
                </a:tc>
                <a:extLst>
                  <a:ext uri="{0D108BD9-81ED-4DB2-BD59-A6C34878D82A}">
                    <a16:rowId xmlns:a16="http://schemas.microsoft.com/office/drawing/2014/main" val="701341034"/>
                  </a:ext>
                </a:extLst>
              </a:tr>
            </a:tbl>
          </a:graphicData>
        </a:graphic>
      </p:graphicFrame>
      <p:graphicFrame>
        <p:nvGraphicFramePr>
          <p:cNvPr id="5" name="Table 4">
            <a:extLst>
              <a:ext uri="{FF2B5EF4-FFF2-40B4-BE49-F238E27FC236}">
                <a16:creationId xmlns:a16="http://schemas.microsoft.com/office/drawing/2014/main" id="{01445417-312F-8B42-B220-72C4BCBEC074}"/>
              </a:ext>
            </a:extLst>
          </p:cNvPr>
          <p:cNvGraphicFramePr>
            <a:graphicFrameLocks noGrp="1"/>
          </p:cNvGraphicFramePr>
          <p:nvPr>
            <p:extLst>
              <p:ext uri="{D42A27DB-BD31-4B8C-83A1-F6EECF244321}">
                <p14:modId xmlns:p14="http://schemas.microsoft.com/office/powerpoint/2010/main" val="1847723102"/>
              </p:ext>
            </p:extLst>
          </p:nvPr>
        </p:nvGraphicFramePr>
        <p:xfrm>
          <a:off x="18545797" y="34083233"/>
          <a:ext cx="14144004" cy="2972834"/>
        </p:xfrm>
        <a:graphic>
          <a:graphicData uri="http://schemas.openxmlformats.org/drawingml/2006/table">
            <a:tbl>
              <a:tblPr firstRow="1" bandRow="1">
                <a:tableStyleId>{5C22544A-7EE6-4342-B048-85BDC9FD1C3A}</a:tableStyleId>
              </a:tblPr>
              <a:tblGrid>
                <a:gridCol w="7072002">
                  <a:extLst>
                    <a:ext uri="{9D8B030D-6E8A-4147-A177-3AD203B41FA5}">
                      <a16:colId xmlns:a16="http://schemas.microsoft.com/office/drawing/2014/main" val="607401983"/>
                    </a:ext>
                  </a:extLst>
                </a:gridCol>
                <a:gridCol w="7072002">
                  <a:extLst>
                    <a:ext uri="{9D8B030D-6E8A-4147-A177-3AD203B41FA5}">
                      <a16:colId xmlns:a16="http://schemas.microsoft.com/office/drawing/2014/main" val="2634532685"/>
                    </a:ext>
                  </a:extLst>
                </a:gridCol>
              </a:tblGrid>
              <a:tr h="659358">
                <a:tc>
                  <a:txBody>
                    <a:bodyPr/>
                    <a:lstStyle/>
                    <a:p>
                      <a:r>
                        <a:rPr lang="en-US" sz="2800" dirty="0"/>
                        <a:t>Key</a:t>
                      </a:r>
                    </a:p>
                  </a:txBody>
                  <a:tcPr/>
                </a:tc>
                <a:tc>
                  <a:txBody>
                    <a:bodyPr/>
                    <a:lstStyle/>
                    <a:p>
                      <a:endParaRPr lang="en-US" sz="2000" dirty="0"/>
                    </a:p>
                  </a:txBody>
                  <a:tcPr/>
                </a:tc>
                <a:extLst>
                  <a:ext uri="{0D108BD9-81ED-4DB2-BD59-A6C34878D82A}">
                    <a16:rowId xmlns:a16="http://schemas.microsoft.com/office/drawing/2014/main" val="3867785289"/>
                  </a:ext>
                </a:extLst>
              </a:tr>
              <a:tr h="2313476">
                <a:tc>
                  <a:txBody>
                    <a:bodyPr/>
                    <a:lstStyle/>
                    <a:p>
                      <a:pPr marL="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K-D Test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King-Devick Test</a:t>
                      </a:r>
                    </a:p>
                    <a:p>
                      <a:pPr marL="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SCAT3</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Sports Concussion Assessment Tool 3</a:t>
                      </a:r>
                    </a:p>
                    <a:p>
                      <a:pPr marL="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ImPACT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Immediate Post-Concussion Assessment and Cognitive Testing</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VMS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Visual Motor Speed</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RT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Reaction Time</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VIS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Visual Memory</a:t>
                      </a:r>
                    </a:p>
                  </a:txBody>
                  <a:tcPr marL="68580" marR="68580" marT="0" marB="0"/>
                </a:tc>
                <a:tc>
                  <a:txBody>
                    <a:bodyPr/>
                    <a:lstStyle/>
                    <a:p>
                      <a:pPr marL="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PCSS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Post-Concussion Symptom Scale</a:t>
                      </a:r>
                    </a:p>
                    <a:p>
                      <a:pPr marL="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BESS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Balance Error Scoring System</a:t>
                      </a:r>
                    </a:p>
                    <a:p>
                      <a:pPr marL="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VOMS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Vestibular/Ocular-Motor Screening</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NPC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Near Point Convergence</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VOR</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Vestibular Ocular Reflex</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VMS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Visual Motion Sensitivity</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val="1382795095"/>
                  </a:ext>
                </a:extLst>
              </a:tr>
            </a:tbl>
          </a:graphicData>
        </a:graphic>
      </p:graphicFrame>
      <p:sp>
        <p:nvSpPr>
          <p:cNvPr id="52" name="Rectangle 51"/>
          <p:cNvSpPr/>
          <p:nvPr/>
        </p:nvSpPr>
        <p:spPr>
          <a:xfrm>
            <a:off x="18511266" y="9518898"/>
            <a:ext cx="14178535" cy="1640449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endParaRPr lang="en-US" sz="1200" b="1" dirty="0">
              <a:solidFill>
                <a:schemeClr val="tx1"/>
              </a:solidFill>
            </a:endParaRPr>
          </a:p>
          <a:p>
            <a:r>
              <a:rPr lang="en-US" sz="3800" b="1" dirty="0">
                <a:solidFill>
                  <a:schemeClr val="tx1"/>
                </a:solidFill>
              </a:rPr>
              <a:t>Anzalone</a:t>
            </a:r>
          </a:p>
          <a:p>
            <a:pPr marL="571500" indent="-571500">
              <a:buFont typeface="Wingdings" pitchFamily="2" charset="2"/>
              <a:buChar char="Ø"/>
            </a:pPr>
            <a:r>
              <a:rPr lang="en-US" sz="3400" dirty="0">
                <a:solidFill>
                  <a:schemeClr val="tx1"/>
                </a:solidFill>
              </a:rPr>
              <a:t>Investigated outcomes based on results of the VOMS test up to 14 days after the initial injury.</a:t>
            </a:r>
          </a:p>
          <a:p>
            <a:pPr marL="571500" indent="-571500">
              <a:buFont typeface="Wingdings" pitchFamily="2" charset="2"/>
              <a:buChar char="Ø"/>
            </a:pPr>
            <a:r>
              <a:rPr lang="en-US" sz="3400" dirty="0">
                <a:solidFill>
                  <a:schemeClr val="tx1"/>
                </a:solidFill>
              </a:rPr>
              <a:t>The longest recovery was observed in patients with deficits in vertical saccades and vertical vestibular ocular reflex. </a:t>
            </a:r>
          </a:p>
          <a:p>
            <a:pPr marL="571500" indent="-571500">
              <a:buFont typeface="Wingdings" pitchFamily="2" charset="2"/>
              <a:buChar char="Ø"/>
            </a:pPr>
            <a:r>
              <a:rPr lang="en-US" sz="3400" dirty="0">
                <a:solidFill>
                  <a:schemeClr val="tx1"/>
                </a:solidFill>
              </a:rPr>
              <a:t>Early identification of specific oculomotor or vestibular abnormalities may be useful for management and result in earlier return to function.</a:t>
            </a:r>
          </a:p>
          <a:p>
            <a:endParaRPr lang="en-US" sz="1600" dirty="0">
              <a:solidFill>
                <a:schemeClr val="tx1"/>
              </a:solidFill>
            </a:endParaRPr>
          </a:p>
          <a:p>
            <a:r>
              <a:rPr lang="en-US" sz="3800" b="1" dirty="0">
                <a:solidFill>
                  <a:schemeClr val="tx1"/>
                </a:solidFill>
              </a:rPr>
              <a:t>Mucha</a:t>
            </a:r>
          </a:p>
          <a:p>
            <a:pPr marL="571500" indent="-571500">
              <a:buFont typeface="Wingdings" pitchFamily="2" charset="2"/>
              <a:buChar char="Ø"/>
            </a:pPr>
            <a:r>
              <a:rPr lang="en-US" sz="3400" dirty="0">
                <a:solidFill>
                  <a:schemeClr val="tx1"/>
                </a:solidFill>
              </a:rPr>
              <a:t>Compared the results of VOMS and PCSS in concussed and healthy patients. </a:t>
            </a:r>
          </a:p>
          <a:p>
            <a:pPr marL="571500" indent="-571500">
              <a:buFont typeface="Wingdings" pitchFamily="2" charset="2"/>
              <a:buChar char="Ø"/>
            </a:pPr>
            <a:r>
              <a:rPr lang="en-US" sz="3400" dirty="0">
                <a:solidFill>
                  <a:schemeClr val="tx1"/>
                </a:solidFill>
              </a:rPr>
              <a:t>Oculomotor components such as VMS, VOR, </a:t>
            </a:r>
            <a:r>
              <a:rPr lang="en-US" sz="3400">
                <a:solidFill>
                  <a:schemeClr val="tx1"/>
                </a:solidFill>
              </a:rPr>
              <a:t>and NPC </a:t>
            </a:r>
            <a:r>
              <a:rPr lang="en-US" sz="3400" dirty="0">
                <a:solidFill>
                  <a:schemeClr val="tx1"/>
                </a:solidFill>
              </a:rPr>
              <a:t>distance are most useful to identify patients with a concussion.</a:t>
            </a:r>
          </a:p>
          <a:p>
            <a:endParaRPr lang="en-US" sz="1600" dirty="0">
              <a:solidFill>
                <a:schemeClr val="tx1"/>
              </a:solidFill>
            </a:endParaRPr>
          </a:p>
          <a:p>
            <a:r>
              <a:rPr lang="en-US" sz="3800" b="1" dirty="0">
                <a:solidFill>
                  <a:schemeClr val="tx1"/>
                </a:solidFill>
              </a:rPr>
              <a:t>Seidman</a:t>
            </a:r>
          </a:p>
          <a:p>
            <a:pPr marL="571500" indent="-571500">
              <a:buFont typeface="Wingdings" pitchFamily="2" charset="2"/>
              <a:buChar char="Ø"/>
            </a:pPr>
            <a:r>
              <a:rPr lang="en-US" sz="3400" dirty="0">
                <a:solidFill>
                  <a:schemeClr val="tx1"/>
                </a:solidFill>
              </a:rPr>
              <a:t>Compared the results of the King-Devick Test to those diagnosed with a concussion using SCAT3 and ImPACT.</a:t>
            </a:r>
          </a:p>
          <a:p>
            <a:pPr marL="571500" indent="-571500">
              <a:buFont typeface="Wingdings" pitchFamily="2" charset="2"/>
              <a:buChar char="Ø"/>
            </a:pPr>
            <a:r>
              <a:rPr lang="en-US" sz="3400" dirty="0">
                <a:solidFill>
                  <a:schemeClr val="tx1"/>
                </a:solidFill>
              </a:rPr>
              <a:t>Total time of completion and number of errors on the King-Devick Test were significantly worse when compared to baseline. These findings correlated with the results on the SCAT3 and ImPACT in concussed patients. </a:t>
            </a:r>
          </a:p>
          <a:p>
            <a:endParaRPr lang="en-US" sz="1600" dirty="0">
              <a:solidFill>
                <a:schemeClr val="tx1"/>
              </a:solidFill>
            </a:endParaRPr>
          </a:p>
          <a:p>
            <a:r>
              <a:rPr lang="en-US" sz="3800" b="1" dirty="0">
                <a:solidFill>
                  <a:schemeClr val="tx1"/>
                </a:solidFill>
              </a:rPr>
              <a:t>Tjarks</a:t>
            </a:r>
          </a:p>
          <a:p>
            <a:pPr marL="571500" indent="-571500">
              <a:buFont typeface="Wingdings" pitchFamily="2" charset="2"/>
              <a:buChar char="Ø"/>
            </a:pPr>
            <a:r>
              <a:rPr lang="en-US" sz="3400" dirty="0">
                <a:solidFill>
                  <a:schemeClr val="tx1"/>
                </a:solidFill>
              </a:rPr>
              <a:t>Compared the results of the King-Devick test to PCSS and ImPACT at an initial visit and three follow up visits in concussed patients. </a:t>
            </a:r>
          </a:p>
          <a:p>
            <a:pPr marL="571500" indent="-571500">
              <a:buFont typeface="Wingdings" pitchFamily="2" charset="2"/>
              <a:buChar char="Ø"/>
            </a:pPr>
            <a:r>
              <a:rPr lang="en-US" sz="3400" dirty="0">
                <a:solidFill>
                  <a:schemeClr val="tx1"/>
                </a:solidFill>
              </a:rPr>
              <a:t>King-Devick deficits were similar to the deficits of the visual portion of the ImPACT test but may be more favorable due to cost, efficiency, and accessibility.</a:t>
            </a:r>
          </a:p>
          <a:p>
            <a:endParaRPr lang="en-US" sz="1600" dirty="0">
              <a:solidFill>
                <a:schemeClr val="tx1"/>
              </a:solidFill>
            </a:endParaRPr>
          </a:p>
          <a:p>
            <a:r>
              <a:rPr lang="en-US" sz="3800" b="1" dirty="0">
                <a:solidFill>
                  <a:schemeClr val="tx1"/>
                </a:solidFill>
              </a:rPr>
              <a:t>Vernau</a:t>
            </a:r>
          </a:p>
          <a:p>
            <a:pPr marL="571500" indent="-571500">
              <a:buFont typeface="Wingdings" pitchFamily="2" charset="2"/>
              <a:buChar char="Ø"/>
            </a:pPr>
            <a:r>
              <a:rPr lang="en-US" sz="3400" dirty="0">
                <a:solidFill>
                  <a:schemeClr val="tx1"/>
                </a:solidFill>
              </a:rPr>
              <a:t>Looked at correlations between King-Devick Test, ImPACT, SCAT3, and NPC at baseline and post-concussion in youth hockey players.</a:t>
            </a:r>
            <a:endParaRPr lang="en-US" sz="3400" b="1" dirty="0">
              <a:solidFill>
                <a:schemeClr val="tx1"/>
              </a:solidFill>
            </a:endParaRPr>
          </a:p>
          <a:p>
            <a:pPr marL="571500" indent="-571500">
              <a:buFont typeface="Wingdings" pitchFamily="2" charset="2"/>
              <a:buChar char="Ø"/>
            </a:pPr>
            <a:r>
              <a:rPr lang="en-US" sz="3400" dirty="0">
                <a:solidFill>
                  <a:schemeClr val="tx1"/>
                </a:solidFill>
              </a:rPr>
              <a:t>Clinically significant correlations were made between slower King-Devick times with VMS and RT components of the ImPACT test. </a:t>
            </a:r>
          </a:p>
        </p:txBody>
      </p:sp>
      <p:sp>
        <p:nvSpPr>
          <p:cNvPr id="31" name="Rectangle 30">
            <a:extLst>
              <a:ext uri="{FF2B5EF4-FFF2-40B4-BE49-F238E27FC236}">
                <a16:creationId xmlns:a16="http://schemas.microsoft.com/office/drawing/2014/main" id="{326488B3-7419-604F-B9EA-57DD0C39820D}"/>
              </a:ext>
            </a:extLst>
          </p:cNvPr>
          <p:cNvSpPr/>
          <p:nvPr/>
        </p:nvSpPr>
        <p:spPr>
          <a:xfrm>
            <a:off x="33147000" y="9524583"/>
            <a:ext cx="16916400" cy="1381916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571500" indent="-571500">
              <a:buFont typeface="Wingdings" pitchFamily="2" charset="2"/>
              <a:buChar char="Ø"/>
            </a:pPr>
            <a:endParaRPr lang="en-US" sz="2000" dirty="0">
              <a:cs typeface="Arial" panose="020B0604020202020204" pitchFamily="34" charset="0"/>
            </a:endParaRPr>
          </a:p>
          <a:p>
            <a:pPr marL="571500" indent="-571500">
              <a:buFont typeface="Wingdings" pitchFamily="2" charset="2"/>
              <a:buChar char="Ø"/>
            </a:pPr>
            <a:r>
              <a:rPr lang="en-US" sz="3800" dirty="0">
                <a:cs typeface="Arial" panose="020B0604020202020204" pitchFamily="34" charset="0"/>
              </a:rPr>
              <a:t>The sample size in many of these studies have an initial sample size much larger than those included in the final sample size due to their own inclusion and exclusion criteria and only including those who sustain concussions in their prospective designs. </a:t>
            </a:r>
          </a:p>
          <a:p>
            <a:pPr marL="3131820" lvl="1" indent="-571500">
              <a:buFont typeface="Wingdings" pitchFamily="2" charset="2"/>
              <a:buChar char="Ø"/>
            </a:pPr>
            <a:r>
              <a:rPr lang="en-US" sz="3800" dirty="0">
                <a:cs typeface="Arial" panose="020B0604020202020204" pitchFamily="34" charset="0"/>
              </a:rPr>
              <a:t>Many had a sample size less than 100</a:t>
            </a:r>
          </a:p>
          <a:p>
            <a:pPr marL="3131820" lvl="1" indent="-571500">
              <a:buFont typeface="Wingdings" pitchFamily="2" charset="2"/>
              <a:buChar char="Ø"/>
            </a:pPr>
            <a:r>
              <a:rPr lang="en-US" sz="3800" dirty="0">
                <a:cs typeface="Arial" panose="020B0604020202020204" pitchFamily="34" charset="0"/>
              </a:rPr>
              <a:t>May be a flaw in these designs and provide inadequate evidence to provide clinical significance</a:t>
            </a:r>
          </a:p>
          <a:p>
            <a:pPr marL="571500" indent="-571500">
              <a:buFont typeface="Wingdings" pitchFamily="2" charset="2"/>
              <a:buChar char="Ø"/>
            </a:pPr>
            <a:endParaRPr lang="en-US" sz="2000" dirty="0">
              <a:cs typeface="Arial" panose="020B0604020202020204" pitchFamily="34" charset="0"/>
            </a:endParaRPr>
          </a:p>
          <a:p>
            <a:pPr marL="571500" indent="-571500">
              <a:buFont typeface="Wingdings" pitchFamily="2" charset="2"/>
              <a:buChar char="Ø"/>
            </a:pPr>
            <a:r>
              <a:rPr lang="en-US" sz="3800" dirty="0">
                <a:cs typeface="Arial" panose="020B0604020202020204" pitchFamily="34" charset="0"/>
              </a:rPr>
              <a:t>Most studies include some component of subjectivity through screening tools such as PCSS or SCAT3.</a:t>
            </a:r>
          </a:p>
          <a:p>
            <a:pPr marL="3131820" lvl="1" indent="-571500">
              <a:buFont typeface="Wingdings" pitchFamily="2" charset="2"/>
              <a:buChar char="Ø"/>
            </a:pPr>
            <a:r>
              <a:rPr lang="en-US" sz="3800" dirty="0">
                <a:cs typeface="Arial" panose="020B0604020202020204" pitchFamily="34" charset="0"/>
              </a:rPr>
              <a:t>Patients may perceive symptoms different than other participants.</a:t>
            </a:r>
          </a:p>
          <a:p>
            <a:pPr marL="571500" indent="-571500">
              <a:buFont typeface="Wingdings" pitchFamily="2" charset="2"/>
              <a:buChar char="Ø"/>
            </a:pPr>
            <a:endParaRPr lang="en-US" sz="2000" dirty="0">
              <a:cs typeface="Arial" panose="020B0604020202020204" pitchFamily="34" charset="0"/>
            </a:endParaRPr>
          </a:p>
          <a:p>
            <a:pPr marL="571500" indent="-571500">
              <a:buFont typeface="Wingdings" pitchFamily="2" charset="2"/>
              <a:buChar char="Ø"/>
            </a:pPr>
            <a:r>
              <a:rPr lang="en-US" sz="3800" dirty="0">
                <a:cs typeface="Arial" panose="020B0604020202020204" pitchFamily="34" charset="0"/>
              </a:rPr>
              <a:t>Many different screening tools were used across the five studies and it is difficult to compare them all directly. </a:t>
            </a:r>
          </a:p>
          <a:p>
            <a:pPr marL="3131820" lvl="1" indent="-571500">
              <a:buFont typeface="Wingdings" pitchFamily="2" charset="2"/>
              <a:buChar char="Ø"/>
            </a:pPr>
            <a:r>
              <a:rPr lang="en-US" sz="3800" dirty="0">
                <a:cs typeface="Arial" panose="020B0604020202020204" pitchFamily="34" charset="0"/>
              </a:rPr>
              <a:t>Anzalone: VOMS as it relates to recovery time</a:t>
            </a:r>
          </a:p>
          <a:p>
            <a:pPr marL="3131820" lvl="1" indent="-571500">
              <a:buFont typeface="Wingdings" pitchFamily="2" charset="2"/>
              <a:buChar char="Ø"/>
            </a:pPr>
            <a:r>
              <a:rPr lang="en-US" sz="3800" dirty="0">
                <a:cs typeface="Arial" panose="020B0604020202020204" pitchFamily="34" charset="0"/>
              </a:rPr>
              <a:t>Mucha: VOMS and PCSS in concussed vs. non-concussed patients</a:t>
            </a:r>
          </a:p>
          <a:p>
            <a:pPr marL="3131820" lvl="1" indent="-571500">
              <a:buFont typeface="Wingdings" pitchFamily="2" charset="2"/>
              <a:buChar char="Ø"/>
            </a:pPr>
            <a:r>
              <a:rPr lang="en-US" sz="3800" dirty="0">
                <a:cs typeface="Arial" panose="020B0604020202020204" pitchFamily="34" charset="0"/>
              </a:rPr>
              <a:t>Seidman: KD, SCAT3, and ImPACT pre and post concussion</a:t>
            </a:r>
          </a:p>
          <a:p>
            <a:pPr marL="3131820" lvl="1" indent="-571500">
              <a:buFont typeface="Wingdings" pitchFamily="2" charset="2"/>
              <a:buChar char="Ø"/>
            </a:pPr>
            <a:r>
              <a:rPr lang="en-US" sz="3800" dirty="0">
                <a:cs typeface="Arial" panose="020B0604020202020204" pitchFamily="34" charset="0"/>
              </a:rPr>
              <a:t>Tjarks: KD, PCSS, ImPACT through initial and follow-up visits</a:t>
            </a:r>
          </a:p>
          <a:p>
            <a:pPr marL="3131820" lvl="1" indent="-571500">
              <a:buFont typeface="Wingdings" pitchFamily="2" charset="2"/>
              <a:buChar char="Ø"/>
            </a:pPr>
            <a:r>
              <a:rPr lang="en-US" sz="3800" dirty="0">
                <a:cs typeface="Arial" panose="020B0604020202020204" pitchFamily="34" charset="0"/>
              </a:rPr>
              <a:t>Vernau: KD, ImPACT, SCAT3, NPC pre and post concussion</a:t>
            </a:r>
          </a:p>
          <a:p>
            <a:pPr lvl="1"/>
            <a:endParaRPr lang="en-US" sz="2000" dirty="0">
              <a:cs typeface="Arial" panose="020B0604020202020204" pitchFamily="34" charset="0"/>
            </a:endParaRPr>
          </a:p>
          <a:p>
            <a:pPr marL="571500" indent="-571500">
              <a:buFont typeface="Wingdings" pitchFamily="2" charset="2"/>
              <a:buChar char="Ø"/>
            </a:pPr>
            <a:r>
              <a:rPr lang="en-US" sz="3800" dirty="0">
                <a:cs typeface="Arial" panose="020B0604020202020204" pitchFamily="34" charset="0"/>
              </a:rPr>
              <a:t>All five studies analyzed the efficiency of the screening tools in a concussed population of adolescents. </a:t>
            </a:r>
          </a:p>
          <a:p>
            <a:pPr marL="3131820" lvl="1" indent="-571500">
              <a:buFont typeface="Wingdings" pitchFamily="2" charset="2"/>
              <a:buChar char="Ø"/>
            </a:pPr>
            <a:r>
              <a:rPr lang="en-US" sz="3800" dirty="0">
                <a:cs typeface="Arial" panose="020B0604020202020204" pitchFamily="34" charset="0"/>
              </a:rPr>
              <a:t>Tests that evaluate oculomotor function are a vital component to recognizing deficits in adolescent concussions.</a:t>
            </a:r>
          </a:p>
          <a:p>
            <a:pPr marL="3131820" lvl="1" indent="-571500">
              <a:buFont typeface="Wingdings" pitchFamily="2" charset="2"/>
              <a:buChar char="Ø"/>
            </a:pPr>
            <a:endParaRPr lang="en-US" sz="1400" dirty="0">
              <a:cs typeface="Arial" panose="020B0604020202020204" pitchFamily="34" charset="0"/>
            </a:endParaRPr>
          </a:p>
        </p:txBody>
      </p:sp>
      <p:sp>
        <p:nvSpPr>
          <p:cNvPr id="33" name="TextBox 32">
            <a:extLst>
              <a:ext uri="{FF2B5EF4-FFF2-40B4-BE49-F238E27FC236}">
                <a16:creationId xmlns:a16="http://schemas.microsoft.com/office/drawing/2014/main" id="{4DACE345-4A95-F243-AB76-062413D83609}"/>
              </a:ext>
            </a:extLst>
          </p:cNvPr>
          <p:cNvSpPr txBox="1"/>
          <p:nvPr/>
        </p:nvSpPr>
        <p:spPr>
          <a:xfrm>
            <a:off x="1066799" y="16478071"/>
            <a:ext cx="17005532" cy="1200329"/>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Introduction </a:t>
            </a:r>
          </a:p>
        </p:txBody>
      </p:sp>
      <p:pic>
        <p:nvPicPr>
          <p:cNvPr id="22" name="Picture 21">
            <a:extLst>
              <a:ext uri="{FF2B5EF4-FFF2-40B4-BE49-F238E27FC236}">
                <a16:creationId xmlns:a16="http://schemas.microsoft.com/office/drawing/2014/main" id="{39E1F378-DFDA-D24A-85CF-923A61F65B00}"/>
              </a:ext>
            </a:extLst>
          </p:cNvPr>
          <p:cNvPicPr>
            <a:picLocks noChangeAspect="1"/>
          </p:cNvPicPr>
          <p:nvPr/>
        </p:nvPicPr>
        <p:blipFill>
          <a:blip r:embed="rId3"/>
          <a:stretch>
            <a:fillRect/>
          </a:stretch>
        </p:blipFill>
        <p:spPr>
          <a:xfrm>
            <a:off x="33451800" y="24428693"/>
            <a:ext cx="5127855" cy="3720554"/>
          </a:xfrm>
          <a:prstGeom prst="rect">
            <a:avLst/>
          </a:prstGeom>
        </p:spPr>
      </p:pic>
      <p:pic>
        <p:nvPicPr>
          <p:cNvPr id="25" name="Picture 24">
            <a:extLst>
              <a:ext uri="{FF2B5EF4-FFF2-40B4-BE49-F238E27FC236}">
                <a16:creationId xmlns:a16="http://schemas.microsoft.com/office/drawing/2014/main" id="{B083769B-47C4-9144-99E4-0D98C14D5A37}"/>
              </a:ext>
            </a:extLst>
          </p:cNvPr>
          <p:cNvPicPr>
            <a:picLocks noChangeAspect="1"/>
          </p:cNvPicPr>
          <p:nvPr/>
        </p:nvPicPr>
        <p:blipFill>
          <a:blip r:embed="rId4"/>
          <a:stretch>
            <a:fillRect/>
          </a:stretch>
        </p:blipFill>
        <p:spPr>
          <a:xfrm>
            <a:off x="39060747" y="24428693"/>
            <a:ext cx="4925849" cy="3590885"/>
          </a:xfrm>
          <a:prstGeom prst="rect">
            <a:avLst/>
          </a:prstGeom>
        </p:spPr>
      </p:pic>
      <p:pic>
        <p:nvPicPr>
          <p:cNvPr id="28" name="Picture 27">
            <a:extLst>
              <a:ext uri="{FF2B5EF4-FFF2-40B4-BE49-F238E27FC236}">
                <a16:creationId xmlns:a16="http://schemas.microsoft.com/office/drawing/2014/main" id="{F7C4A519-4BEB-7E49-91AB-1C94ADA1302A}"/>
              </a:ext>
            </a:extLst>
          </p:cNvPr>
          <p:cNvPicPr>
            <a:picLocks noChangeAspect="1"/>
          </p:cNvPicPr>
          <p:nvPr/>
        </p:nvPicPr>
        <p:blipFill>
          <a:blip r:embed="rId5"/>
          <a:stretch>
            <a:fillRect/>
          </a:stretch>
        </p:blipFill>
        <p:spPr>
          <a:xfrm>
            <a:off x="44467689" y="24412899"/>
            <a:ext cx="5577447" cy="3628700"/>
          </a:xfrm>
          <a:prstGeom prst="rect">
            <a:avLst/>
          </a:prstGeom>
        </p:spPr>
      </p:pic>
      <p:sp>
        <p:nvSpPr>
          <p:cNvPr id="43" name="TextBox 42">
            <a:extLst>
              <a:ext uri="{FF2B5EF4-FFF2-40B4-BE49-F238E27FC236}">
                <a16:creationId xmlns:a16="http://schemas.microsoft.com/office/drawing/2014/main" id="{C7E0ECBD-5251-CF4F-8AB8-A1F64A3FD5C1}"/>
              </a:ext>
            </a:extLst>
          </p:cNvPr>
          <p:cNvSpPr txBox="1"/>
          <p:nvPr/>
        </p:nvSpPr>
        <p:spPr>
          <a:xfrm>
            <a:off x="33147000" y="23577954"/>
            <a:ext cx="16898136" cy="563231"/>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nSpc>
                <a:spcPct val="90000"/>
              </a:lnSpc>
            </a:pPr>
            <a:r>
              <a:rPr lang="en-US" sz="3400" dirty="0"/>
              <a:t>Figure 1. The King-Devick Test</a:t>
            </a:r>
          </a:p>
        </p:txBody>
      </p:sp>
      <p:sp>
        <p:nvSpPr>
          <p:cNvPr id="35" name="TextBox 34">
            <a:extLst>
              <a:ext uri="{FF2B5EF4-FFF2-40B4-BE49-F238E27FC236}">
                <a16:creationId xmlns:a16="http://schemas.microsoft.com/office/drawing/2014/main" id="{1FCDF17D-F05B-F544-81FB-C7D6185D77E8}"/>
              </a:ext>
            </a:extLst>
          </p:cNvPr>
          <p:cNvSpPr txBox="1"/>
          <p:nvPr/>
        </p:nvSpPr>
        <p:spPr>
          <a:xfrm>
            <a:off x="35433000" y="28019578"/>
            <a:ext cx="12954000" cy="637575"/>
          </a:xfrm>
          <a:prstGeom prst="rect">
            <a:avLst/>
          </a:prstGeom>
          <a:noFill/>
        </p:spPr>
        <p:txBody>
          <a:bodyPr wrap="square" rtlCol="0">
            <a:spAutoFit/>
          </a:bodyPr>
          <a:lstStyle/>
          <a:p>
            <a:r>
              <a:rPr lang="en-US" sz="3400" dirty="0"/>
              <a:t>Test 1	                               Test 2	                                    Test 3</a:t>
            </a:r>
          </a:p>
        </p:txBody>
      </p:sp>
    </p:spTree>
    <p:extLst>
      <p:ext uri="{BB962C8B-B14F-4D97-AF65-F5344CB8AC3E}">
        <p14:creationId xmlns:p14="http://schemas.microsoft.com/office/powerpoint/2010/main" val="1925272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33190</TotalTime>
  <Words>1219</Words>
  <Application>Microsoft Macintosh PowerPoint</Application>
  <PresentationFormat>Custom</PresentationFormat>
  <Paragraphs>158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Symbol</vt:lpstr>
      <vt:lpstr>Times New Roman</vt:lpstr>
      <vt:lpstr>Wingdings</vt:lpstr>
      <vt:lpstr>Office Theme</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Monica Giacomucci</dc:creator>
  <cp:keywords/>
  <dc:description/>
  <cp:lastModifiedBy>Microsoft Office User</cp:lastModifiedBy>
  <cp:revision>164</cp:revision>
  <cp:lastPrinted>2020-04-17T18:45:01Z</cp:lastPrinted>
  <dcterms:created xsi:type="dcterms:W3CDTF">2017-04-15T00:49:32Z</dcterms:created>
  <dcterms:modified xsi:type="dcterms:W3CDTF">2020-04-19T23:25:54Z</dcterms:modified>
  <cp:category/>
</cp:coreProperties>
</file>