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51206400" cy="38404800"/>
  <p:notesSz cx="9144000" cy="6858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84">
          <p15:clr>
            <a:srgbClr val="A4A3A4"/>
          </p15:clr>
        </p15:guide>
        <p15:guide id="2" pos="31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7B6"/>
    <a:srgbClr val="992A3D"/>
    <a:srgbClr val="00A1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776" autoAdjust="0"/>
  </p:normalViewPr>
  <p:slideViewPr>
    <p:cSldViewPr>
      <p:cViewPr>
        <p:scale>
          <a:sx n="19" d="100"/>
          <a:sy n="19" d="100"/>
        </p:scale>
        <p:origin x="352" y="-736"/>
      </p:cViewPr>
      <p:guideLst>
        <p:guide orient="horz" pos="5184"/>
        <p:guide pos="315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F614AD-F5A4-3940-87D4-1172031E7C61}"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7492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8746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58318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F614AD-F5A4-3940-87D4-1172031E7C61}"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23923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F614AD-F5A4-3940-87D4-1172031E7C61}" type="datetimeFigureOut">
              <a:rPr lang="en-US" smtClean="0"/>
              <a:t>4/13/20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148681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F614AD-F5A4-3940-87D4-1172031E7C61}"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5967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F614AD-F5A4-3940-87D4-1172031E7C61}" type="datetimeFigureOut">
              <a:rPr lang="en-US" smtClean="0"/>
              <a:t>4/13/20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9790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F614AD-F5A4-3940-87D4-1172031E7C61}" type="datetimeFigureOut">
              <a:rPr lang="en-US" smtClean="0"/>
              <a:t>4/13/20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87291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614AD-F5A4-3940-87D4-1172031E7C61}" type="datetimeFigureOut">
              <a:rPr lang="en-US" smtClean="0"/>
              <a:t>4/13/20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4146427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7931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C4F614AD-F5A4-3940-87D4-1172031E7C61}" type="datetimeFigureOut">
              <a:rPr lang="en-US" smtClean="0"/>
              <a:t>4/13/20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581D4-F1BD-9840-A13F-0578135BD8DE}" type="slidenum">
              <a:rPr lang="en-US" smtClean="0"/>
              <a:t>‹#›</a:t>
            </a:fld>
            <a:endParaRPr lang="en-US"/>
          </a:p>
        </p:txBody>
      </p:sp>
    </p:spTree>
    <p:extLst>
      <p:ext uri="{BB962C8B-B14F-4D97-AF65-F5344CB8AC3E}">
        <p14:creationId xmlns:p14="http://schemas.microsoft.com/office/powerpoint/2010/main" val="961480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C4F614AD-F5A4-3940-87D4-1172031E7C61}" type="datetimeFigureOut">
              <a:rPr lang="en-US" smtClean="0"/>
              <a:t>4/13/20</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43581D4-F1BD-9840-A13F-0578135BD8DE}" type="slidenum">
              <a:rPr lang="en-US" smtClean="0"/>
              <a:t>‹#›</a:t>
            </a:fld>
            <a:endParaRPr lang="en-US"/>
          </a:p>
        </p:txBody>
      </p:sp>
    </p:spTree>
    <p:extLst>
      <p:ext uri="{BB962C8B-B14F-4D97-AF65-F5344CB8AC3E}">
        <p14:creationId xmlns:p14="http://schemas.microsoft.com/office/powerpoint/2010/main" val="4178461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thealevelbiologist.co.uk/energy-reproduction-populations/the-effects-of-ageing-on-the-reproductive-syst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9EE1292-0A3D-6345-94F7-C9A0D0437006}"/>
              </a:ext>
            </a:extLst>
          </p:cNvPr>
          <p:cNvGrpSpPr/>
          <p:nvPr/>
        </p:nvGrpSpPr>
        <p:grpSpPr>
          <a:xfrm>
            <a:off x="1000027" y="7924800"/>
            <a:ext cx="16916400" cy="8529641"/>
            <a:chOff x="1000027" y="7924800"/>
            <a:chExt cx="16916400" cy="8529641"/>
          </a:xfrm>
        </p:grpSpPr>
        <p:sp>
          <p:nvSpPr>
            <p:cNvPr id="13" name="TextBox 12"/>
            <p:cNvSpPr txBox="1"/>
            <p:nvPr/>
          </p:nvSpPr>
          <p:spPr>
            <a:xfrm>
              <a:off x="1000027" y="7924800"/>
              <a:ext cx="16916400" cy="1190917"/>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Abstract</a:t>
              </a:r>
              <a:endParaRPr lang="en-US" sz="6000" b="1" dirty="0">
                <a:latin typeface="+mj-lt"/>
                <a:cs typeface="Arial"/>
              </a:endParaRPr>
            </a:p>
          </p:txBody>
        </p:sp>
        <p:sp>
          <p:nvSpPr>
            <p:cNvPr id="11" name="Rectangle 10"/>
            <p:cNvSpPr/>
            <p:nvPr/>
          </p:nvSpPr>
          <p:spPr>
            <a:xfrm>
              <a:off x="1000027" y="9067803"/>
              <a:ext cx="16916400" cy="738663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endParaRPr lang="en-US" sz="1400" dirty="0"/>
            </a:p>
            <a:p>
              <a:r>
                <a:rPr lang="en-US" sz="4400" dirty="0"/>
                <a:t>Benign Prostatic Hypertrophy (BPH) is a condition affecting adult males causing irritative voiding symptoms.  While first line treatment methods include lifestyle modifications and pharmacologic therapies, many patients elect for surgical procedures for symptomatic relief.  In patients with extremely large volume prostates the surgical method most used has been an open prostatectomy, which is associated with both long-term efficacy and more surgical complications than minimally invasive techniques. Therefore, this review analyzes Aquablation (I) for symptom management (O) in patients diagnosed with BPH (P) compared to open prostatectomy (C).</a:t>
              </a:r>
            </a:p>
            <a:p>
              <a:endParaRPr lang="en-US" sz="2000" dirty="0">
                <a:latin typeface="+mj-lt"/>
                <a:cs typeface="Arial" panose="020B0604020202020204" pitchFamily="34" charset="0"/>
              </a:endParaRPr>
            </a:p>
          </p:txBody>
        </p:sp>
      </p:grpSp>
      <p:sp>
        <p:nvSpPr>
          <p:cNvPr id="20" name="TextBox 19"/>
          <p:cNvSpPr txBox="1"/>
          <p:nvPr/>
        </p:nvSpPr>
        <p:spPr>
          <a:xfrm>
            <a:off x="17933580" y="4134922"/>
            <a:ext cx="32129820" cy="2646878"/>
          </a:xfrm>
          <a:prstGeom prst="rect">
            <a:avLst/>
          </a:prstGeom>
          <a:noFill/>
        </p:spPr>
        <p:txBody>
          <a:bodyPr wrap="square" rtlCol="0">
            <a:spAutoFit/>
          </a:bodyPr>
          <a:lstStyle/>
          <a:p>
            <a:pPr algn="ctr"/>
            <a:r>
              <a:rPr lang="en-US" sz="8800" b="1" dirty="0">
                <a:latin typeface="+mj-lt"/>
                <a:cs typeface="Arial"/>
              </a:rPr>
              <a:t>Jessica Greenwood, MMS (c)</a:t>
            </a:r>
          </a:p>
          <a:p>
            <a:pPr algn="ctr"/>
            <a:endParaRPr lang="en-US" sz="1200" b="1" dirty="0">
              <a:latin typeface="+mj-lt"/>
              <a:cs typeface="Arial"/>
            </a:endParaRPr>
          </a:p>
          <a:p>
            <a:pPr algn="ctr"/>
            <a:r>
              <a:rPr lang="en-US" sz="6600" b="1" dirty="0">
                <a:latin typeface="+mj-lt"/>
                <a:cs typeface="Arial"/>
              </a:rPr>
              <a:t>Faculty Advisor:  Lisa Murphy, PA-C, MSPAS;  Department of Medical Science</a:t>
            </a:r>
          </a:p>
        </p:txBody>
      </p:sp>
      <p:grpSp>
        <p:nvGrpSpPr>
          <p:cNvPr id="22" name="Group 21">
            <a:extLst>
              <a:ext uri="{FF2B5EF4-FFF2-40B4-BE49-F238E27FC236}">
                <a16:creationId xmlns:a16="http://schemas.microsoft.com/office/drawing/2014/main" id="{DFB353E6-F7BE-CD4E-8F01-DC6259D1B705}"/>
              </a:ext>
            </a:extLst>
          </p:cNvPr>
          <p:cNvGrpSpPr/>
          <p:nvPr/>
        </p:nvGrpSpPr>
        <p:grpSpPr>
          <a:xfrm>
            <a:off x="1000027" y="17075528"/>
            <a:ext cx="16916400" cy="12231051"/>
            <a:chOff x="1000027" y="16950034"/>
            <a:chExt cx="16916400" cy="12231051"/>
          </a:xfrm>
        </p:grpSpPr>
        <p:sp>
          <p:nvSpPr>
            <p:cNvPr id="37" name="TextBox 36"/>
            <p:cNvSpPr txBox="1"/>
            <p:nvPr/>
          </p:nvSpPr>
          <p:spPr>
            <a:xfrm>
              <a:off x="1000027" y="18395844"/>
              <a:ext cx="16916400" cy="10785241"/>
            </a:xfrm>
            <a:prstGeom prst="rect">
              <a:avLst/>
            </a:prstGeom>
          </p:spPr>
          <p:style>
            <a:lnRef idx="1">
              <a:schemeClr val="accent1"/>
            </a:lnRef>
            <a:fillRef idx="2">
              <a:schemeClr val="accent1"/>
            </a:fillRef>
            <a:effectRef idx="1">
              <a:schemeClr val="accent1"/>
            </a:effectRef>
            <a:fontRef idx="minor">
              <a:schemeClr val="dk1"/>
            </a:fontRef>
          </p:style>
          <p:txBody>
            <a:bodyPr wrap="square" tIns="0" rtlCol="0" anchor="t">
              <a:noAutofit/>
            </a:bodyPr>
            <a:lstStyle/>
            <a:p>
              <a:r>
                <a:rPr lang="en-US" sz="4400" u="sng" dirty="0"/>
                <a:t>Overview</a:t>
              </a:r>
            </a:p>
            <a:p>
              <a:pPr marL="571500" indent="-571500">
                <a:buFont typeface="Arial" panose="020B0604020202020204" pitchFamily="34" charset="0"/>
                <a:buChar char="•"/>
              </a:pPr>
              <a:r>
                <a:rPr lang="en-US" sz="4400" dirty="0"/>
                <a:t>Proliferation of smooth muscle and epithelial cells within prostate</a:t>
              </a:r>
            </a:p>
            <a:p>
              <a:pPr marL="571500" indent="-571500">
                <a:buFont typeface="Arial" panose="020B0604020202020204" pitchFamily="34" charset="0"/>
                <a:buChar char="•"/>
              </a:pPr>
              <a:r>
                <a:rPr lang="en-US" sz="4400" dirty="0"/>
                <a:t>Anatomically obstructs bladder outflow</a:t>
              </a:r>
            </a:p>
            <a:p>
              <a:pPr marL="571500" indent="-571500">
                <a:buFont typeface="Arial" panose="020B0604020202020204" pitchFamily="34" charset="0"/>
                <a:buChar char="•"/>
              </a:pPr>
              <a:r>
                <a:rPr lang="en-US" sz="4400" dirty="0"/>
                <a:t>Leads to lower urinary tract symptoms, urinary retention</a:t>
              </a:r>
            </a:p>
            <a:p>
              <a:r>
                <a:rPr lang="en-US" sz="4400" u="sng" dirty="0"/>
                <a:t>Symptoms</a:t>
              </a:r>
            </a:p>
            <a:p>
              <a:pPr marL="571500" indent="-571500">
                <a:buFont typeface="Arial" panose="020B0604020202020204" pitchFamily="34" charset="0"/>
                <a:buChar char="•"/>
              </a:pPr>
              <a:r>
                <a:rPr lang="en-US" sz="4400" dirty="0"/>
                <a:t>Urinary frequency, incomplete emptying, nocturia, decreased QOL</a:t>
              </a:r>
            </a:p>
            <a:p>
              <a:pPr marL="571500" indent="-571500">
                <a:buFont typeface="Arial" panose="020B0604020202020204" pitchFamily="34" charset="0"/>
                <a:buChar char="•"/>
              </a:pPr>
              <a:r>
                <a:rPr lang="en-US" sz="4400" dirty="0"/>
                <a:t>Amount of proliferation does not correlate with severity </a:t>
              </a:r>
            </a:p>
            <a:p>
              <a:pPr marL="571500" indent="-571500">
                <a:buFont typeface="Arial" panose="020B0604020202020204" pitchFamily="34" charset="0"/>
                <a:buChar char="•"/>
              </a:pPr>
              <a:r>
                <a:rPr lang="en-US" sz="4400" dirty="0"/>
                <a:t>Complications include UTIs, bladder stones, renal insufficiency</a:t>
              </a:r>
            </a:p>
            <a:p>
              <a:pPr marL="571500" indent="-571500">
                <a:buFont typeface="Arial" panose="020B0604020202020204" pitchFamily="34" charset="0"/>
                <a:buChar char="•"/>
              </a:pPr>
              <a:r>
                <a:rPr lang="en-US" sz="4400" dirty="0"/>
                <a:t>Diagnosed with IPSS, PVR, Qmax, QOL scores</a:t>
              </a:r>
            </a:p>
            <a:p>
              <a:r>
                <a:rPr lang="en-US" sz="4400" u="sng" dirty="0"/>
                <a:t>Treatment</a:t>
              </a:r>
            </a:p>
            <a:p>
              <a:pPr marL="571500" indent="-571500">
                <a:buFont typeface="Arial" panose="020B0604020202020204" pitchFamily="34" charset="0"/>
                <a:buChar char="•"/>
              </a:pPr>
              <a:r>
                <a:rPr lang="en-US" sz="4400" dirty="0"/>
                <a:t>Lifestyle changes </a:t>
              </a:r>
            </a:p>
            <a:p>
              <a:pPr marL="571500" indent="-571500">
                <a:buFont typeface="Arial" panose="020B0604020202020204" pitchFamily="34" charset="0"/>
                <a:buChar char="•"/>
              </a:pPr>
              <a:r>
                <a:rPr lang="en-US" sz="4400" dirty="0"/>
                <a:t>Pharmacologic treatment (alpha blockers, beta adrenergic agonists, 5-alpha reductase inhibitors, anticholinergics, PDE-5 inhibitors)</a:t>
              </a:r>
            </a:p>
            <a:p>
              <a:pPr marL="571500" indent="-571500">
                <a:buFont typeface="Arial" panose="020B0604020202020204" pitchFamily="34" charset="0"/>
                <a:buChar char="•"/>
              </a:pPr>
              <a:r>
                <a:rPr lang="en-US" sz="4400" dirty="0"/>
                <a:t>Surgical options: invasive (open prostatectomy) vs. non-invasive (TURP, Resume, Urethral Lift, Laser Enucleation)</a:t>
              </a:r>
            </a:p>
            <a:p>
              <a:pPr marL="571500" indent="-571500">
                <a:buFont typeface="Arial" panose="020B0604020202020204" pitchFamily="34" charset="0"/>
                <a:buChar char="•"/>
              </a:pPr>
              <a:r>
                <a:rPr lang="en-US" sz="4400" dirty="0"/>
                <a:t>Treatment for &gt;75g prostate is usually open prostatectomy </a:t>
              </a:r>
            </a:p>
          </p:txBody>
        </p:sp>
        <p:sp>
          <p:nvSpPr>
            <p:cNvPr id="36" name="TextBox 35"/>
            <p:cNvSpPr txBox="1"/>
            <p:nvPr/>
          </p:nvSpPr>
          <p:spPr>
            <a:xfrm>
              <a:off x="1000027" y="16950034"/>
              <a:ext cx="16916400" cy="1445810"/>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Introduction</a:t>
              </a:r>
            </a:p>
          </p:txBody>
        </p:sp>
      </p:grpSp>
      <p:grpSp>
        <p:nvGrpSpPr>
          <p:cNvPr id="24" name="Group 23">
            <a:extLst>
              <a:ext uri="{FF2B5EF4-FFF2-40B4-BE49-F238E27FC236}">
                <a16:creationId xmlns:a16="http://schemas.microsoft.com/office/drawing/2014/main" id="{F2571F84-D74B-6F42-8D5A-344433DDCD77}"/>
              </a:ext>
            </a:extLst>
          </p:cNvPr>
          <p:cNvGrpSpPr/>
          <p:nvPr/>
        </p:nvGrpSpPr>
        <p:grpSpPr>
          <a:xfrm>
            <a:off x="1000027" y="29927665"/>
            <a:ext cx="16916400" cy="7105535"/>
            <a:chOff x="1000027" y="29813071"/>
            <a:chExt cx="16916400" cy="7105535"/>
          </a:xfrm>
        </p:grpSpPr>
        <p:sp>
          <p:nvSpPr>
            <p:cNvPr id="41" name="TextBox 40"/>
            <p:cNvSpPr txBox="1"/>
            <p:nvPr/>
          </p:nvSpPr>
          <p:spPr>
            <a:xfrm>
              <a:off x="1000027" y="29813071"/>
              <a:ext cx="169164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Methods</a:t>
              </a:r>
            </a:p>
          </p:txBody>
        </p:sp>
        <p:sp>
          <p:nvSpPr>
            <p:cNvPr id="42" name="Rectangle 41"/>
            <p:cNvSpPr/>
            <p:nvPr/>
          </p:nvSpPr>
          <p:spPr>
            <a:xfrm>
              <a:off x="1000027" y="31013400"/>
              <a:ext cx="16916400" cy="5905206"/>
            </a:xfrm>
            <a:prstGeom prst="rect">
              <a:avLst/>
            </a:prstGeom>
          </p:spPr>
          <p:style>
            <a:lnRef idx="1">
              <a:schemeClr val="accent1"/>
            </a:lnRef>
            <a:fillRef idx="2">
              <a:schemeClr val="accent1"/>
            </a:fillRef>
            <a:effectRef idx="1">
              <a:schemeClr val="accent1"/>
            </a:effectRef>
            <a:fontRef idx="minor">
              <a:schemeClr val="dk1"/>
            </a:fontRef>
          </p:style>
          <p:txBody>
            <a:bodyPr wrap="square">
              <a:noAutofit/>
            </a:bodyPr>
            <a:lstStyle/>
            <a:p>
              <a:pPr marL="1143000" indent="-1143000">
                <a:buFont typeface="Arial" panose="020B0604020202020204" pitchFamily="34" charset="0"/>
                <a:buChar char="•"/>
              </a:pPr>
              <a:r>
                <a:rPr lang="en-US" sz="4400" dirty="0"/>
                <a:t>A literature search conducted in November 2018 using PubMed and Google Scholar</a:t>
              </a:r>
            </a:p>
            <a:p>
              <a:pPr marL="1143000" indent="-1143000">
                <a:buFont typeface="Arial" panose="020B0604020202020204" pitchFamily="34" charset="0"/>
                <a:buChar char="•"/>
              </a:pPr>
              <a:r>
                <a:rPr lang="en-US" sz="4400" dirty="0"/>
                <a:t>Search terms: “Aquablation AND BPH” and “open prostatectomy large volume prostate BPH”</a:t>
              </a:r>
            </a:p>
            <a:p>
              <a:pPr marL="1143000" indent="-1143000">
                <a:buFont typeface="Arial" panose="020B0604020202020204" pitchFamily="34" charset="0"/>
                <a:buChar char="•"/>
              </a:pPr>
              <a:r>
                <a:rPr lang="en-US" sz="4400" dirty="0"/>
                <a:t>Included 6 prospective, cohort, and randomized control trials</a:t>
              </a:r>
            </a:p>
            <a:p>
              <a:pPr marL="1143000" indent="-1143000">
                <a:buFont typeface="Arial" panose="020B0604020202020204" pitchFamily="34" charset="0"/>
                <a:buChar char="•"/>
              </a:pPr>
              <a:r>
                <a:rPr lang="en-US" sz="4400" dirty="0"/>
                <a:t>Compared symptomatic relief in from open prostatectomies and Aquablation interventions with prostate size &gt;60g</a:t>
              </a:r>
            </a:p>
            <a:p>
              <a:pPr marL="1143000" indent="-1143000">
                <a:buFont typeface="Arial" panose="020B0604020202020204" pitchFamily="34" charset="0"/>
                <a:buChar char="•"/>
              </a:pPr>
              <a:r>
                <a:rPr lang="en-US" sz="4400" dirty="0"/>
                <a:t>Study design, validity, and results were analyzed and compared</a:t>
              </a:r>
            </a:p>
            <a:p>
              <a:pPr marL="342900" marR="0" lvl="0" indent="-342900">
                <a:spcBef>
                  <a:spcPts val="0"/>
                </a:spcBef>
                <a:spcAft>
                  <a:spcPts val="0"/>
                </a:spcAft>
                <a:buFont typeface="Symbol"/>
                <a:buChar char=""/>
              </a:pPr>
              <a:endParaRPr lang="en-US" sz="4400" dirty="0"/>
            </a:p>
            <a:p>
              <a:pPr marL="342900" marR="0" lvl="0" indent="-342900">
                <a:spcBef>
                  <a:spcPts val="0"/>
                </a:spcBef>
                <a:spcAft>
                  <a:spcPts val="0"/>
                </a:spcAft>
                <a:buFont typeface="Symbol"/>
                <a:buChar char=""/>
              </a:pPr>
              <a:endParaRPr lang="en-US" sz="4400" dirty="0">
                <a:latin typeface="+mj-lt"/>
                <a:ea typeface="Calibri"/>
                <a:cs typeface="Arial" panose="020B0604020202020204" pitchFamily="34" charset="0"/>
              </a:endParaRPr>
            </a:p>
          </p:txBody>
        </p:sp>
      </p:grpSp>
      <p:grpSp>
        <p:nvGrpSpPr>
          <p:cNvPr id="28" name="Group 27">
            <a:extLst>
              <a:ext uri="{FF2B5EF4-FFF2-40B4-BE49-F238E27FC236}">
                <a16:creationId xmlns:a16="http://schemas.microsoft.com/office/drawing/2014/main" id="{B0605F06-B060-E444-93FA-30862A29722A}"/>
              </a:ext>
            </a:extLst>
          </p:cNvPr>
          <p:cNvGrpSpPr/>
          <p:nvPr/>
        </p:nvGrpSpPr>
        <p:grpSpPr>
          <a:xfrm>
            <a:off x="33142434" y="7924800"/>
            <a:ext cx="16916400" cy="5297987"/>
            <a:chOff x="33147000" y="7924800"/>
            <a:chExt cx="16916400" cy="5297987"/>
          </a:xfrm>
        </p:grpSpPr>
        <p:sp>
          <p:nvSpPr>
            <p:cNvPr id="49" name="TextBox 48"/>
            <p:cNvSpPr txBox="1"/>
            <p:nvPr/>
          </p:nvSpPr>
          <p:spPr>
            <a:xfrm>
              <a:off x="33147000" y="9067803"/>
              <a:ext cx="16916400" cy="415498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dirty="0"/>
                <a:t>All studies showed some symptomatic improvement after intervention, which is the ultimate goal of treatment modalities.  However, there were no studies directly comparing Aquablation to open prostatectomies.  Some of the Aquablation studies did not evaluate all outcome measurements and lacked long-term data.  Additionally, many studies were not double blinded, nor randomized control trials. </a:t>
              </a:r>
            </a:p>
          </p:txBody>
        </p:sp>
        <p:sp>
          <p:nvSpPr>
            <p:cNvPr id="58" name="TextBox 57"/>
            <p:cNvSpPr txBox="1"/>
            <p:nvPr/>
          </p:nvSpPr>
          <p:spPr>
            <a:xfrm>
              <a:off x="33147000" y="7924800"/>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Discussion </a:t>
              </a:r>
            </a:p>
          </p:txBody>
        </p:sp>
      </p:grpSp>
      <p:sp>
        <p:nvSpPr>
          <p:cNvPr id="55" name="Rectangle 54"/>
          <p:cNvSpPr/>
          <p:nvPr/>
        </p:nvSpPr>
        <p:spPr>
          <a:xfrm>
            <a:off x="33180534" y="17641669"/>
            <a:ext cx="16840200" cy="646331"/>
          </a:xfrm>
          <a:prstGeom prst="rect">
            <a:avLst/>
          </a:prstGeom>
        </p:spPr>
        <p:txBody>
          <a:bodyPr wrap="square">
            <a:spAutoFit/>
          </a:bodyPr>
          <a:lstStyle/>
          <a:p>
            <a:pPr lvl="0" algn="ctr"/>
            <a:r>
              <a:rPr lang="en-US" sz="3600" b="1" i="1" dirty="0">
                <a:solidFill>
                  <a:srgbClr val="000000"/>
                </a:solidFill>
              </a:rPr>
              <a:t>Figure 1</a:t>
            </a:r>
            <a:r>
              <a:rPr lang="en-US" sz="3600" i="1" dirty="0">
                <a:solidFill>
                  <a:srgbClr val="000000"/>
                </a:solidFill>
              </a:rPr>
              <a:t>. Left: typical prostate gland.  Right: Benign prostatic hypertrophy.</a:t>
            </a:r>
            <a:endParaRPr lang="en-US" sz="3600" dirty="0">
              <a:solidFill>
                <a:srgbClr val="000000"/>
              </a:solidFill>
            </a:endParaRPr>
          </a:p>
        </p:txBody>
      </p:sp>
      <p:pic>
        <p:nvPicPr>
          <p:cNvPr id="27" name="Picture 26" descr="au_logo_4C_castle_fn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657" y="1219200"/>
            <a:ext cx="13625141" cy="5304722"/>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3996498017"/>
              </p:ext>
            </p:extLst>
          </p:nvPr>
        </p:nvGraphicFramePr>
        <p:xfrm>
          <a:off x="18479351" y="17297400"/>
          <a:ext cx="14173201" cy="9453079"/>
        </p:xfrm>
        <a:graphic>
          <a:graphicData uri="http://schemas.openxmlformats.org/drawingml/2006/table">
            <a:tbl>
              <a:tblPr firstRow="1" firstCol="1" bandRow="1">
                <a:tableStyleId>{B301B821-A1FF-4177-AEE7-76D212191A09}</a:tableStyleId>
              </a:tblPr>
              <a:tblGrid>
                <a:gridCol w="4556389">
                  <a:extLst>
                    <a:ext uri="{9D8B030D-6E8A-4147-A177-3AD203B41FA5}">
                      <a16:colId xmlns:a16="http://schemas.microsoft.com/office/drawing/2014/main" val="20000"/>
                    </a:ext>
                  </a:extLst>
                </a:gridCol>
                <a:gridCol w="2682610">
                  <a:extLst>
                    <a:ext uri="{9D8B030D-6E8A-4147-A177-3AD203B41FA5}">
                      <a16:colId xmlns:a16="http://schemas.microsoft.com/office/drawing/2014/main" val="20001"/>
                    </a:ext>
                  </a:extLst>
                </a:gridCol>
                <a:gridCol w="2125796">
                  <a:extLst>
                    <a:ext uri="{9D8B030D-6E8A-4147-A177-3AD203B41FA5}">
                      <a16:colId xmlns:a16="http://schemas.microsoft.com/office/drawing/2014/main" val="20002"/>
                    </a:ext>
                  </a:extLst>
                </a:gridCol>
                <a:gridCol w="2404203">
                  <a:extLst>
                    <a:ext uri="{9D8B030D-6E8A-4147-A177-3AD203B41FA5}">
                      <a16:colId xmlns:a16="http://schemas.microsoft.com/office/drawing/2014/main" val="20003"/>
                    </a:ext>
                  </a:extLst>
                </a:gridCol>
                <a:gridCol w="2404203">
                  <a:extLst>
                    <a:ext uri="{9D8B030D-6E8A-4147-A177-3AD203B41FA5}">
                      <a16:colId xmlns:a16="http://schemas.microsoft.com/office/drawing/2014/main" val="20004"/>
                    </a:ext>
                  </a:extLst>
                </a:gridCol>
              </a:tblGrid>
              <a:tr h="700095">
                <a:tc>
                  <a:txBody>
                    <a:bodyPr/>
                    <a:lstStyle/>
                    <a:p>
                      <a:pPr marL="0" marR="0" algn="ctr">
                        <a:spcBef>
                          <a:spcPts val="0"/>
                        </a:spcBef>
                        <a:spcAft>
                          <a:spcPts val="0"/>
                        </a:spcAft>
                      </a:pPr>
                      <a:r>
                        <a:rPr lang="en-US" sz="4200" dirty="0">
                          <a:effectLst/>
                        </a:rPr>
                        <a:t>Study</a:t>
                      </a:r>
                      <a:endParaRPr lang="en-US" sz="4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IPSS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a:effectLst/>
                        </a:rPr>
                        <a:t>PVR</a:t>
                      </a:r>
                      <a:endParaRPr lang="en-US" sz="4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QMAX</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QOL</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79484">
                <a:tc>
                  <a:txBody>
                    <a:bodyPr/>
                    <a:lstStyle/>
                    <a:p>
                      <a:pPr marL="0" marR="0">
                        <a:spcBef>
                          <a:spcPts val="0"/>
                        </a:spcBef>
                        <a:spcAft>
                          <a:spcPts val="0"/>
                        </a:spcAft>
                      </a:pPr>
                      <a:r>
                        <a:rPr lang="en-US" sz="4200" dirty="0" err="1">
                          <a:effectLst/>
                        </a:rPr>
                        <a:t>Bhojani</a:t>
                      </a:r>
                      <a:r>
                        <a:rPr lang="en-US" sz="4200" dirty="0">
                          <a:effectLst/>
                        </a:rPr>
                        <a:t> N et al. (2018)</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NS: &lt;100cc</a:t>
                      </a:r>
                    </a:p>
                    <a:p>
                      <a:pPr marL="0" marR="0" algn="ctr">
                        <a:spcBef>
                          <a:spcPts val="0"/>
                        </a:spcBef>
                        <a:spcAft>
                          <a:spcPts val="0"/>
                        </a:spcAft>
                      </a:pPr>
                      <a:r>
                        <a:rPr lang="en-US" sz="4200" dirty="0">
                          <a:effectLst/>
                        </a:rPr>
                        <a:t>S: &gt;100cc</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p>
                    <a:p>
                      <a:pPr marL="0" marR="0" algn="ctr">
                        <a:spcBef>
                          <a:spcPts val="0"/>
                        </a:spcBef>
                        <a:spcAft>
                          <a:spcPts val="0"/>
                        </a:spcAft>
                      </a:pPr>
                      <a:r>
                        <a:rPr lang="en-US" sz="4200" dirty="0">
                          <a:effectLst/>
                        </a:rPr>
                        <a:t> </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a:effectLst/>
                        </a:rPr>
                        <a:t>S</a:t>
                      </a:r>
                      <a:endParaRPr lang="en-US" sz="42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005732"/>
                  </a:ext>
                </a:extLst>
              </a:tr>
              <a:tr h="1279484">
                <a:tc>
                  <a:txBody>
                    <a:bodyPr/>
                    <a:lstStyle/>
                    <a:p>
                      <a:pPr marL="0" marR="0">
                        <a:spcBef>
                          <a:spcPts val="0"/>
                        </a:spcBef>
                        <a:spcAft>
                          <a:spcPts val="0"/>
                        </a:spcAft>
                      </a:pPr>
                      <a:r>
                        <a:rPr lang="en-US" sz="4200" dirty="0">
                          <a:effectLst/>
                        </a:rPr>
                        <a:t>Gupta NP et al. (2007)</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NS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U</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8685513"/>
                  </a:ext>
                </a:extLst>
              </a:tr>
              <a:tr h="1279484">
                <a:tc>
                  <a:txBody>
                    <a:bodyPr/>
                    <a:lstStyle/>
                    <a:p>
                      <a:pPr marL="0" marR="0">
                        <a:spcBef>
                          <a:spcPts val="0"/>
                        </a:spcBef>
                        <a:spcAft>
                          <a:spcPts val="0"/>
                        </a:spcAft>
                      </a:pPr>
                      <a:r>
                        <a:rPr lang="en-US" sz="4200" dirty="0">
                          <a:effectLst/>
                        </a:rPr>
                        <a:t>Plante M et al. (2018)</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p>
                    <a:p>
                      <a:pPr marL="0" marR="0" algn="ctr">
                        <a:spcBef>
                          <a:spcPts val="0"/>
                        </a:spcBef>
                        <a:spcAft>
                          <a:spcPts val="0"/>
                        </a:spcAft>
                      </a:pPr>
                      <a:r>
                        <a:rPr lang="en-US" sz="4200" dirty="0">
                          <a:effectLst/>
                        </a:rPr>
                        <a:t> </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a:effectLst/>
                        </a:rPr>
                        <a:t>NS</a:t>
                      </a:r>
                      <a:endParaRPr lang="en-US" sz="4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NS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U</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756672"/>
                  </a:ext>
                </a:extLst>
              </a:tr>
              <a:tr h="700095">
                <a:tc>
                  <a:txBody>
                    <a:bodyPr/>
                    <a:lstStyle/>
                    <a:p>
                      <a:pPr marL="0" marR="0">
                        <a:spcBef>
                          <a:spcPts val="0"/>
                        </a:spcBef>
                        <a:spcAft>
                          <a:spcPts val="0"/>
                        </a:spcAft>
                      </a:pPr>
                      <a:r>
                        <a:rPr lang="en-US" sz="4200" dirty="0">
                          <a:effectLst/>
                        </a:rPr>
                        <a:t>Kuntz R et al. (2008)</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a:effectLst/>
                        </a:rPr>
                        <a:t>S</a:t>
                      </a:r>
                      <a:endParaRPr lang="en-US" sz="42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U</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816972"/>
                  </a:ext>
                </a:extLst>
              </a:tr>
              <a:tr h="864610">
                <a:tc>
                  <a:txBody>
                    <a:bodyPr/>
                    <a:lstStyle/>
                    <a:p>
                      <a:pPr marL="0" marR="0">
                        <a:spcBef>
                          <a:spcPts val="0"/>
                        </a:spcBef>
                        <a:spcAft>
                          <a:spcPts val="0"/>
                        </a:spcAft>
                      </a:pPr>
                      <a:r>
                        <a:rPr lang="en-US" sz="4200" dirty="0">
                          <a:effectLst/>
                        </a:rPr>
                        <a:t>Rao JM et al. (2013)</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79484">
                <a:tc>
                  <a:txBody>
                    <a:bodyPr/>
                    <a:lstStyle/>
                    <a:p>
                      <a:pPr marL="0" marR="0">
                        <a:spcBef>
                          <a:spcPts val="0"/>
                        </a:spcBef>
                        <a:spcAft>
                          <a:spcPts val="0"/>
                        </a:spcAft>
                      </a:pPr>
                      <a:r>
                        <a:rPr lang="en-US" sz="4200" dirty="0" err="1">
                          <a:effectLst/>
                        </a:rPr>
                        <a:t>Geavlete</a:t>
                      </a:r>
                      <a:r>
                        <a:rPr lang="en-US" sz="4200" dirty="0">
                          <a:effectLst/>
                        </a:rPr>
                        <a:t> B et al. (2013)</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4200" dirty="0">
                          <a:effectLst/>
                        </a:rPr>
                        <a:t>S</a:t>
                      </a:r>
                      <a:endParaRPr lang="en-US" sz="42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85589">
                <a:tc gridSpan="5">
                  <a:txBody>
                    <a:bodyPr/>
                    <a:lstStyle/>
                    <a:p>
                      <a:pPr marL="0" marR="0" lvl="0" indent="0" algn="l" defTabSz="2560320" rtl="0" eaLnBrk="1" fontAlgn="auto" latinLnBrk="0" hangingPunct="1">
                        <a:lnSpc>
                          <a:spcPct val="100000"/>
                        </a:lnSpc>
                        <a:spcBef>
                          <a:spcPts val="0"/>
                        </a:spcBef>
                        <a:spcAft>
                          <a:spcPts val="0"/>
                        </a:spcAft>
                        <a:buClrTx/>
                        <a:buSzTx/>
                        <a:buFontTx/>
                        <a:buNone/>
                        <a:tabLst/>
                        <a:defRPr/>
                      </a:pPr>
                      <a:r>
                        <a:rPr lang="en-US" sz="4200" u="sng" dirty="0">
                          <a:effectLst/>
                        </a:rPr>
                        <a:t>Key</a:t>
                      </a:r>
                      <a:r>
                        <a:rPr lang="en-US" sz="4200" u="none" dirty="0">
                          <a:effectLst/>
                        </a:rPr>
                        <a:t>:</a:t>
                      </a:r>
                      <a:r>
                        <a:rPr lang="en-US" sz="4200" dirty="0">
                          <a:effectLst/>
                        </a:rPr>
                        <a:t> </a:t>
                      </a:r>
                      <a:r>
                        <a:rPr lang="en-US" sz="4200" b="0" dirty="0">
                          <a:effectLst/>
                        </a:rPr>
                        <a:t>S = significant; NS = not significant; U = Unknown</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tc hMerge="1">
                  <a:txBody>
                    <a:bodyPr/>
                    <a:lstStyle/>
                    <a:p>
                      <a:pPr marL="0" marR="0" algn="ctr">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4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548508747"/>
                  </a:ext>
                </a:extLst>
              </a:tr>
            </a:tbl>
          </a:graphicData>
        </a:graphic>
      </p:graphicFrame>
      <p:sp>
        <p:nvSpPr>
          <p:cNvPr id="23" name="TextBox 22"/>
          <p:cNvSpPr txBox="1"/>
          <p:nvPr/>
        </p:nvSpPr>
        <p:spPr>
          <a:xfrm>
            <a:off x="18479351" y="16466403"/>
            <a:ext cx="14173200" cy="83099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4800" dirty="0"/>
              <a:t>Table 1. Comparison of Results</a:t>
            </a:r>
          </a:p>
        </p:txBody>
      </p:sp>
      <p:sp>
        <p:nvSpPr>
          <p:cNvPr id="19" name="TextBox 18"/>
          <p:cNvSpPr txBox="1"/>
          <p:nvPr/>
        </p:nvSpPr>
        <p:spPr>
          <a:xfrm>
            <a:off x="17916427" y="839212"/>
            <a:ext cx="32129820" cy="3200876"/>
          </a:xfrm>
          <a:prstGeom prst="rect">
            <a:avLst/>
          </a:prstGeom>
          <a:noFill/>
        </p:spPr>
        <p:txBody>
          <a:bodyPr wrap="square" rtlCol="0">
            <a:spAutoFit/>
          </a:bodyPr>
          <a:lstStyle/>
          <a:p>
            <a:pPr algn="ctr"/>
            <a:r>
              <a:rPr lang="en-US" dirty="0"/>
              <a:t>The Efficacy of Aquablation in the Treatment of Large Volume Benign Prostatic Hypertrophy</a:t>
            </a:r>
          </a:p>
        </p:txBody>
      </p:sp>
      <p:grpSp>
        <p:nvGrpSpPr>
          <p:cNvPr id="4" name="Group 3"/>
          <p:cNvGrpSpPr/>
          <p:nvPr/>
        </p:nvGrpSpPr>
        <p:grpSpPr>
          <a:xfrm>
            <a:off x="33137868" y="18516600"/>
            <a:ext cx="16925532" cy="7335888"/>
            <a:chOff x="33137868" y="26112192"/>
            <a:chExt cx="16925532" cy="7335888"/>
          </a:xfrm>
        </p:grpSpPr>
        <p:sp>
          <p:nvSpPr>
            <p:cNvPr id="38" name="TextBox 37"/>
            <p:cNvSpPr txBox="1"/>
            <p:nvPr/>
          </p:nvSpPr>
          <p:spPr>
            <a:xfrm>
              <a:off x="33147000" y="27200216"/>
              <a:ext cx="16916400" cy="62478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000" dirty="0"/>
                <a:t>Aquablation demonstrates some symptomatic improvement, but not every study had the same results or evaluated all outcome measures.  Additionally, the long-term symptomatic results were not assessed. Without a more thorough evaluation of all outcome measures, or direct comparison to open prostatectomy, a change in the standard treatment cannot be recommended.  While this specific analysis did not look at safety measures, minimally invasive techniques tend to be safer than surgery.  However, this statement also needs so be evaluated in a well-designed study.  Overall, further research is needed to investigate the best treatment for large-volume BPH and to address limitations of current studies.</a:t>
              </a:r>
            </a:p>
          </p:txBody>
        </p:sp>
        <p:sp>
          <p:nvSpPr>
            <p:cNvPr id="39" name="TextBox 38"/>
            <p:cNvSpPr txBox="1"/>
            <p:nvPr/>
          </p:nvSpPr>
          <p:spPr>
            <a:xfrm>
              <a:off x="33137868" y="26112192"/>
              <a:ext cx="16916400" cy="1091208"/>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Conclusion</a:t>
              </a:r>
            </a:p>
          </p:txBody>
        </p:sp>
      </p:grpSp>
      <p:grpSp>
        <p:nvGrpSpPr>
          <p:cNvPr id="10" name="Group 9">
            <a:extLst>
              <a:ext uri="{FF2B5EF4-FFF2-40B4-BE49-F238E27FC236}">
                <a16:creationId xmlns:a16="http://schemas.microsoft.com/office/drawing/2014/main" id="{026AC9DD-197F-1444-A784-A05FA4399425}"/>
              </a:ext>
            </a:extLst>
          </p:cNvPr>
          <p:cNvGrpSpPr/>
          <p:nvPr/>
        </p:nvGrpSpPr>
        <p:grpSpPr>
          <a:xfrm>
            <a:off x="18479351" y="7924800"/>
            <a:ext cx="14173200" cy="8138612"/>
            <a:chOff x="18516600" y="8305800"/>
            <a:chExt cx="14173200" cy="8138612"/>
          </a:xfrm>
        </p:grpSpPr>
        <p:sp>
          <p:nvSpPr>
            <p:cNvPr id="45" name="TextBox 44"/>
            <p:cNvSpPr txBox="1"/>
            <p:nvPr/>
          </p:nvSpPr>
          <p:spPr>
            <a:xfrm>
              <a:off x="18516600" y="8305800"/>
              <a:ext cx="14173200" cy="1200329"/>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Results </a:t>
              </a:r>
            </a:p>
          </p:txBody>
        </p:sp>
        <p:sp>
          <p:nvSpPr>
            <p:cNvPr id="52" name="Rectangle 51"/>
            <p:cNvSpPr/>
            <p:nvPr/>
          </p:nvSpPr>
          <p:spPr>
            <a:xfrm>
              <a:off x="18516600" y="9580995"/>
              <a:ext cx="14173200" cy="686341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400" dirty="0"/>
                <a:t>In two studies directly evaluating Aquablation, there was a statistically significant change in IPSS for the large volume prostates.  In one of these, PVR, QMAX, and QOL were significantly improved, whereas the other study found no improvement.  Another study that assessed a minimally invasive technique compatible to Aquablation found significant improvement in IPSS and Qmax.  The three studies evaluating open prostatectomies found significant improvements in IPSS, PVR, Qmax, and QOL.  All studies except one followed up for at least 6 months.</a:t>
              </a:r>
            </a:p>
          </p:txBody>
        </p:sp>
      </p:grpSp>
      <p:graphicFrame>
        <p:nvGraphicFramePr>
          <p:cNvPr id="5" name="Table 4">
            <a:extLst>
              <a:ext uri="{FF2B5EF4-FFF2-40B4-BE49-F238E27FC236}">
                <a16:creationId xmlns:a16="http://schemas.microsoft.com/office/drawing/2014/main" id="{852BB048-5B57-4C42-87B0-76B765D6EFA5}"/>
              </a:ext>
            </a:extLst>
          </p:cNvPr>
          <p:cNvGraphicFramePr>
            <a:graphicFrameLocks noGrp="1"/>
          </p:cNvGraphicFramePr>
          <p:nvPr>
            <p:extLst>
              <p:ext uri="{D42A27DB-BD31-4B8C-83A1-F6EECF244321}">
                <p14:modId xmlns:p14="http://schemas.microsoft.com/office/powerpoint/2010/main" val="3562563703"/>
              </p:ext>
            </p:extLst>
          </p:nvPr>
        </p:nvGraphicFramePr>
        <p:xfrm>
          <a:off x="18479350" y="28072080"/>
          <a:ext cx="14173203" cy="8961120"/>
        </p:xfrm>
        <a:graphic>
          <a:graphicData uri="http://schemas.openxmlformats.org/drawingml/2006/table">
            <a:tbl>
              <a:tblPr firstRow="1" bandRow="1">
                <a:tableStyleId>{B301B821-A1FF-4177-AEE7-76D212191A09}</a:tableStyleId>
              </a:tblPr>
              <a:tblGrid>
                <a:gridCol w="4542803">
                  <a:extLst>
                    <a:ext uri="{9D8B030D-6E8A-4147-A177-3AD203B41FA5}">
                      <a16:colId xmlns:a16="http://schemas.microsoft.com/office/drawing/2014/main" val="1981841584"/>
                    </a:ext>
                  </a:extLst>
                </a:gridCol>
                <a:gridCol w="2407600">
                  <a:extLst>
                    <a:ext uri="{9D8B030D-6E8A-4147-A177-3AD203B41FA5}">
                      <a16:colId xmlns:a16="http://schemas.microsoft.com/office/drawing/2014/main" val="2766731637"/>
                    </a:ext>
                  </a:extLst>
                </a:gridCol>
                <a:gridCol w="2407600">
                  <a:extLst>
                    <a:ext uri="{9D8B030D-6E8A-4147-A177-3AD203B41FA5}">
                      <a16:colId xmlns:a16="http://schemas.microsoft.com/office/drawing/2014/main" val="3142673005"/>
                    </a:ext>
                  </a:extLst>
                </a:gridCol>
                <a:gridCol w="2407600">
                  <a:extLst>
                    <a:ext uri="{9D8B030D-6E8A-4147-A177-3AD203B41FA5}">
                      <a16:colId xmlns:a16="http://schemas.microsoft.com/office/drawing/2014/main" val="168406039"/>
                    </a:ext>
                  </a:extLst>
                </a:gridCol>
                <a:gridCol w="2407600">
                  <a:extLst>
                    <a:ext uri="{9D8B030D-6E8A-4147-A177-3AD203B41FA5}">
                      <a16:colId xmlns:a16="http://schemas.microsoft.com/office/drawing/2014/main" val="3411656562"/>
                    </a:ext>
                  </a:extLst>
                </a:gridCol>
              </a:tblGrid>
              <a:tr h="0">
                <a:tc>
                  <a:txBody>
                    <a:bodyPr/>
                    <a:lstStyle/>
                    <a:p>
                      <a:pPr marL="0" marR="0" algn="ctr">
                        <a:spcBef>
                          <a:spcPts val="0"/>
                        </a:spcBef>
                        <a:spcAft>
                          <a:spcPts val="0"/>
                        </a:spcAft>
                      </a:pPr>
                      <a:r>
                        <a:rPr lang="en-US" sz="4200" dirty="0">
                          <a:effectLst/>
                        </a:rPr>
                        <a:t>Study</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Blinding</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Statistical Power</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Follow up Timeline</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Bias</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4082423"/>
                  </a:ext>
                </a:extLst>
              </a:tr>
              <a:tr h="1174513">
                <a:tc>
                  <a:txBody>
                    <a:bodyPr/>
                    <a:lstStyle/>
                    <a:p>
                      <a:pPr marL="0" marR="0">
                        <a:spcBef>
                          <a:spcPts val="0"/>
                        </a:spcBef>
                        <a:spcAft>
                          <a:spcPts val="600"/>
                        </a:spcAft>
                      </a:pPr>
                      <a:r>
                        <a:rPr lang="en-US" sz="4200" b="1" dirty="0" err="1">
                          <a:effectLst/>
                        </a:rPr>
                        <a:t>Bhojani</a:t>
                      </a:r>
                      <a:r>
                        <a:rPr lang="en-US" sz="4200" b="1" dirty="0">
                          <a:effectLst/>
                        </a:rPr>
                        <a:t> N et al. (2018)</a:t>
                      </a:r>
                      <a:endParaRPr lang="en-US" sz="4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I</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A</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M</a:t>
                      </a:r>
                    </a:p>
                    <a:p>
                      <a:pPr marL="0" marR="0" algn="ctr">
                        <a:spcBef>
                          <a:spcPts val="0"/>
                        </a:spcBef>
                        <a:spcAft>
                          <a:spcPts val="0"/>
                        </a:spcAft>
                      </a:pPr>
                      <a:r>
                        <a:rPr lang="en-US" sz="4200">
                          <a:effectLst/>
                        </a:rPr>
                        <a:t> </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I</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296639"/>
                  </a:ext>
                </a:extLst>
              </a:tr>
              <a:tr h="587257">
                <a:tc>
                  <a:txBody>
                    <a:bodyPr/>
                    <a:lstStyle/>
                    <a:p>
                      <a:pPr marL="0" marR="0">
                        <a:spcBef>
                          <a:spcPts val="0"/>
                        </a:spcBef>
                        <a:spcAft>
                          <a:spcPts val="600"/>
                        </a:spcAft>
                      </a:pPr>
                      <a:r>
                        <a:rPr lang="en-US" sz="4200" b="1" dirty="0">
                          <a:effectLst/>
                        </a:rPr>
                        <a:t>Gupta NP et al. (2007)</a:t>
                      </a:r>
                      <a:endParaRPr lang="en-US" sz="4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I</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M</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A</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I</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381836"/>
                  </a:ext>
                </a:extLst>
              </a:tr>
              <a:tr h="587257">
                <a:tc>
                  <a:txBody>
                    <a:bodyPr/>
                    <a:lstStyle/>
                    <a:p>
                      <a:pPr marL="0" marR="0">
                        <a:spcBef>
                          <a:spcPts val="0"/>
                        </a:spcBef>
                        <a:spcAft>
                          <a:spcPts val="600"/>
                        </a:spcAft>
                      </a:pPr>
                      <a:r>
                        <a:rPr lang="en-US" sz="4200" b="1" dirty="0">
                          <a:effectLst/>
                        </a:rPr>
                        <a:t>Plante M et al. (2018)</a:t>
                      </a:r>
                      <a:endParaRPr lang="en-US" sz="4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A</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A</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A</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A</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3686241"/>
                  </a:ext>
                </a:extLst>
              </a:tr>
              <a:tr h="1174513">
                <a:tc>
                  <a:txBody>
                    <a:bodyPr/>
                    <a:lstStyle/>
                    <a:p>
                      <a:pPr marL="0" marR="0">
                        <a:spcBef>
                          <a:spcPts val="0"/>
                        </a:spcBef>
                        <a:spcAft>
                          <a:spcPts val="600"/>
                        </a:spcAft>
                      </a:pPr>
                      <a:r>
                        <a:rPr lang="en-US" sz="4200" b="1" dirty="0">
                          <a:effectLst/>
                        </a:rPr>
                        <a:t>Kuntz R et al. (2008)</a:t>
                      </a:r>
                      <a:endParaRPr lang="en-US" sz="4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M</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A</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A</a:t>
                      </a:r>
                    </a:p>
                    <a:p>
                      <a:pPr marL="0" marR="0" algn="ctr">
                        <a:spcBef>
                          <a:spcPts val="0"/>
                        </a:spcBef>
                        <a:spcAft>
                          <a:spcPts val="0"/>
                        </a:spcAft>
                      </a:pPr>
                      <a:r>
                        <a:rPr lang="en-US" sz="4200" dirty="0">
                          <a:effectLst/>
                        </a:rPr>
                        <a:t> </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M</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688488"/>
                  </a:ext>
                </a:extLst>
              </a:tr>
              <a:tr h="587257">
                <a:tc>
                  <a:txBody>
                    <a:bodyPr/>
                    <a:lstStyle/>
                    <a:p>
                      <a:pPr marL="0" marR="0">
                        <a:spcBef>
                          <a:spcPts val="0"/>
                        </a:spcBef>
                        <a:spcAft>
                          <a:spcPts val="600"/>
                        </a:spcAft>
                      </a:pPr>
                      <a:r>
                        <a:rPr lang="en-US" sz="4200" b="1" dirty="0">
                          <a:effectLst/>
                        </a:rPr>
                        <a:t>Rao JM et al. (2013)</a:t>
                      </a:r>
                      <a:endParaRPr lang="en-US" sz="4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M</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M</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A</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M</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3838110"/>
                  </a:ext>
                </a:extLst>
              </a:tr>
              <a:tr h="587257">
                <a:tc>
                  <a:txBody>
                    <a:bodyPr/>
                    <a:lstStyle/>
                    <a:p>
                      <a:pPr marL="0" marR="0">
                        <a:spcBef>
                          <a:spcPts val="0"/>
                        </a:spcBef>
                        <a:spcAft>
                          <a:spcPts val="600"/>
                        </a:spcAft>
                      </a:pPr>
                      <a:r>
                        <a:rPr lang="en-US" sz="4200" b="1" dirty="0" err="1">
                          <a:effectLst/>
                        </a:rPr>
                        <a:t>Geavlete</a:t>
                      </a:r>
                      <a:r>
                        <a:rPr lang="en-US" sz="4200" b="1" dirty="0">
                          <a:effectLst/>
                        </a:rPr>
                        <a:t> B et al. (2013)</a:t>
                      </a:r>
                      <a:endParaRPr lang="en-US" sz="4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M</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A</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a:effectLst/>
                        </a:rPr>
                        <a:t>A</a:t>
                      </a:r>
                      <a:endParaRPr lang="en-US" sz="4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4200" dirty="0">
                          <a:effectLst/>
                        </a:rPr>
                        <a:t>M</a:t>
                      </a:r>
                      <a:endParaRPr lang="en-US" sz="4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296658"/>
                  </a:ext>
                </a:extLst>
              </a:tr>
              <a:tr h="587257">
                <a:tc gridSpan="5">
                  <a:txBody>
                    <a:bodyPr/>
                    <a:lstStyle/>
                    <a:p>
                      <a:pPr marL="0" marR="0" lvl="0" indent="0" algn="l" defTabSz="2560320" rtl="0" eaLnBrk="1" fontAlgn="auto" latinLnBrk="0" hangingPunct="1">
                        <a:lnSpc>
                          <a:spcPct val="100000"/>
                        </a:lnSpc>
                        <a:spcBef>
                          <a:spcPts val="0"/>
                        </a:spcBef>
                        <a:spcAft>
                          <a:spcPts val="600"/>
                        </a:spcAft>
                        <a:buClrTx/>
                        <a:buSzTx/>
                        <a:buFontTx/>
                        <a:buNone/>
                        <a:tabLst/>
                        <a:defRPr/>
                      </a:pPr>
                      <a:r>
                        <a:rPr lang="en-US" sz="4200" u="sng" dirty="0"/>
                        <a:t>Key</a:t>
                      </a:r>
                      <a:r>
                        <a:rPr lang="en-US" sz="4200" dirty="0"/>
                        <a:t>:  A = Adequate; M = Marginal; I = Inadequate evidence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spcBef>
                          <a:spcPts val="0"/>
                        </a:spcBef>
                        <a:spcAft>
                          <a:spcPts val="0"/>
                        </a:spcAft>
                      </a:pPr>
                      <a:endParaRPr lang="en-US"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3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2593170"/>
                  </a:ext>
                </a:extLst>
              </a:tr>
            </a:tbl>
          </a:graphicData>
        </a:graphic>
      </p:graphicFrame>
      <p:sp>
        <p:nvSpPr>
          <p:cNvPr id="31" name="TextBox 30">
            <a:extLst>
              <a:ext uri="{FF2B5EF4-FFF2-40B4-BE49-F238E27FC236}">
                <a16:creationId xmlns:a16="http://schemas.microsoft.com/office/drawing/2014/main" id="{F80DF90F-EC49-754C-BAB5-849DFC07AB55}"/>
              </a:ext>
            </a:extLst>
          </p:cNvPr>
          <p:cNvSpPr txBox="1"/>
          <p:nvPr/>
        </p:nvSpPr>
        <p:spPr>
          <a:xfrm>
            <a:off x="18479351" y="27241083"/>
            <a:ext cx="14173200" cy="830997"/>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4800" dirty="0"/>
              <a:t>Table 2. Validity Assessment</a:t>
            </a:r>
          </a:p>
        </p:txBody>
      </p:sp>
      <p:grpSp>
        <p:nvGrpSpPr>
          <p:cNvPr id="26" name="Group 25">
            <a:extLst>
              <a:ext uri="{FF2B5EF4-FFF2-40B4-BE49-F238E27FC236}">
                <a16:creationId xmlns:a16="http://schemas.microsoft.com/office/drawing/2014/main" id="{B32A7D2E-7031-CC4E-91AC-FD413D5D12AA}"/>
              </a:ext>
            </a:extLst>
          </p:cNvPr>
          <p:cNvGrpSpPr/>
          <p:nvPr/>
        </p:nvGrpSpPr>
        <p:grpSpPr>
          <a:xfrm>
            <a:off x="33147000" y="26137909"/>
            <a:ext cx="16916400" cy="10895291"/>
            <a:chOff x="33212314" y="26079271"/>
            <a:chExt cx="16916400" cy="10895291"/>
          </a:xfrm>
        </p:grpSpPr>
        <p:sp>
          <p:nvSpPr>
            <p:cNvPr id="86" name="TextBox 85"/>
            <p:cNvSpPr txBox="1"/>
            <p:nvPr/>
          </p:nvSpPr>
          <p:spPr>
            <a:xfrm>
              <a:off x="33212314" y="27279600"/>
              <a:ext cx="16916400" cy="969496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en-US" sz="2400" dirty="0"/>
                <a:t>Benign Prostatic Hyperplasia (BPH) Guideline - American Urological Association. https://</a:t>
              </a:r>
              <a:r>
                <a:rPr lang="en-US" sz="2400" dirty="0" err="1"/>
                <a:t>www.auanet.org</a:t>
              </a:r>
              <a:r>
                <a:rPr lang="en-US" sz="2400" dirty="0"/>
                <a:t>/guidelines/benign-prostatic-hyperplasia-(</a:t>
              </a:r>
              <a:r>
                <a:rPr lang="en-US" sz="2400" dirty="0" err="1"/>
                <a:t>bph</a:t>
              </a:r>
              <a:r>
                <a:rPr lang="en-US" sz="2400" dirty="0"/>
                <a:t>)-guideline. </a:t>
              </a:r>
            </a:p>
            <a:p>
              <a:pPr lvl="0"/>
              <a:r>
                <a:rPr lang="en-US" sz="2400" dirty="0"/>
                <a:t>Parsons J, Patel N. Epidemiology and etiology of benign prostatic hyperplasia and bladder outlet obstruction. </a:t>
              </a:r>
              <a:r>
                <a:rPr lang="en-US" sz="2400" i="1" dirty="0"/>
                <a:t>Indian Journal of Urology</a:t>
              </a:r>
              <a:r>
                <a:rPr lang="en-US" sz="2400" dirty="0"/>
                <a:t>. 2014;30(2):170. doi:10.4103/0970-1591.126900.</a:t>
              </a:r>
            </a:p>
            <a:p>
              <a:pPr lvl="0"/>
              <a:r>
                <a:rPr lang="en-US" sz="2400" dirty="0"/>
                <a:t>Lim KB. Epidemiology of clinical benign prostatic hyperplasia. </a:t>
              </a:r>
              <a:r>
                <a:rPr lang="en-US" sz="2400" i="1" dirty="0"/>
                <a:t>Asian Journal of Urology</a:t>
              </a:r>
              <a:r>
                <a:rPr lang="en-US" sz="2400" dirty="0"/>
                <a:t>. 2017;4(3):148-151. doi:10.1016/j.ajur.2017.06.004.</a:t>
              </a:r>
            </a:p>
            <a:p>
              <a:pPr lvl="0"/>
              <a:r>
                <a:rPr lang="en-US" sz="2400" dirty="0"/>
                <a:t>Berry S, Coffey D, Walsh P, et al. The Development of Human Benign Prostatic Hyperplasia with Age. </a:t>
              </a:r>
              <a:r>
                <a:rPr lang="en-US" sz="2400" i="1" dirty="0"/>
                <a:t>Journal of Urology</a:t>
              </a:r>
              <a:r>
                <a:rPr lang="en-US" sz="2400" dirty="0"/>
                <a:t>. 1984;(3):474-479. </a:t>
              </a:r>
              <a:r>
                <a:rPr lang="en-US" sz="2400" dirty="0" err="1"/>
                <a:t>doi:https</a:t>
              </a:r>
              <a:r>
                <a:rPr lang="en-US" sz="2400" dirty="0"/>
                <a:t>://</a:t>
              </a:r>
              <a:r>
                <a:rPr lang="en-US" sz="2400" dirty="0" err="1"/>
                <a:t>doi.org</a:t>
              </a:r>
              <a:r>
                <a:rPr lang="en-US" sz="2400" dirty="0"/>
                <a:t>/10.1016/S0022-5347(17)49698-4.</a:t>
              </a:r>
            </a:p>
            <a:p>
              <a:pPr lvl="0"/>
              <a:r>
                <a:rPr lang="en-US" sz="2400" dirty="0"/>
                <a:t>Carneiro A, </a:t>
              </a:r>
              <a:r>
                <a:rPr lang="en-US" sz="2400" dirty="0" err="1"/>
                <a:t>Sakuramoto</a:t>
              </a:r>
              <a:r>
                <a:rPr lang="en-US" sz="2400" dirty="0"/>
                <a:t> P, </a:t>
              </a:r>
              <a:r>
                <a:rPr lang="en-US" sz="2400" dirty="0" err="1"/>
                <a:t>Wroclawski</a:t>
              </a:r>
              <a:r>
                <a:rPr lang="en-US" sz="2400" dirty="0"/>
                <a:t> ML, et al. Open suprapubic versus retropubic prostatectomy in the treatment of benign prostatic hyperplasia during residents learning curve: a randomized controlled trial. </a:t>
              </a:r>
              <a:r>
                <a:rPr lang="en-US" sz="2400" i="1" dirty="0"/>
                <a:t>International </a:t>
              </a:r>
              <a:r>
                <a:rPr lang="en-US" sz="2400" i="1" dirty="0" err="1"/>
                <a:t>braz</a:t>
              </a:r>
              <a:r>
                <a:rPr lang="en-US" sz="2400" i="1" dirty="0"/>
                <a:t> j urol</a:t>
              </a:r>
              <a:r>
                <a:rPr lang="en-US" sz="2400" dirty="0"/>
                <a:t>. 2016;42(2):284-292. doi:10.1590/s1677-5538.ibju.2014.0517.</a:t>
              </a:r>
            </a:p>
            <a:p>
              <a:pPr lvl="0"/>
              <a:r>
                <a:rPr lang="en-US" sz="2400" dirty="0"/>
                <a:t>Heat-Free Water Jet Powered Aquablation Therapy. PROCEPT. https://</a:t>
              </a:r>
              <a:r>
                <a:rPr lang="en-US" sz="2400" dirty="0" err="1"/>
                <a:t>www.procept-biorobotics.com</a:t>
              </a:r>
              <a:r>
                <a:rPr lang="en-US" sz="2400" dirty="0"/>
                <a:t>/</a:t>
              </a:r>
              <a:r>
                <a:rPr lang="en-US" sz="2400" dirty="0" err="1"/>
                <a:t>aquablation</a:t>
              </a:r>
              <a:r>
                <a:rPr lang="en-US" sz="2400" dirty="0"/>
                <a:t>-therapy/. </a:t>
              </a:r>
            </a:p>
            <a:p>
              <a:pPr lvl="0"/>
              <a:r>
                <a:rPr lang="en-US" sz="2400" dirty="0" err="1"/>
                <a:t>Bhojani</a:t>
              </a:r>
              <a:r>
                <a:rPr lang="en-US" sz="2400" dirty="0"/>
                <a:t> N, Nguyen DD, Kaufman RP, et al.  Comparison of &lt;100 cc prostates and &gt;100 cc prostates undergoing </a:t>
              </a:r>
              <a:r>
                <a:rPr lang="en-US" sz="2400" dirty="0" err="1"/>
                <a:t>aquablation</a:t>
              </a:r>
              <a:r>
                <a:rPr lang="en-US" sz="2400" dirty="0"/>
                <a:t> for benign prostatic hyperplasia.  World J Urol. 2018 Oct 28.  </a:t>
              </a:r>
              <a:r>
                <a:rPr lang="en-US" sz="2400" dirty="0" err="1"/>
                <a:t>doi</a:t>
              </a:r>
              <a:r>
                <a:rPr lang="en-US" sz="2400" dirty="0"/>
                <a:t>:  10.1007/s00345-018-2535-9.   </a:t>
              </a:r>
            </a:p>
            <a:p>
              <a:pPr lvl="0"/>
              <a:r>
                <a:rPr lang="en-US" sz="2400" dirty="0"/>
                <a:t>Gupta NP, Singh A, Kumar R.  Transurethral vapor resection of prostate is a good alternative for prostates &gt;70g. J </a:t>
              </a:r>
              <a:r>
                <a:rPr lang="en-US" sz="2400" dirty="0" err="1"/>
                <a:t>Endourol</a:t>
              </a:r>
              <a:r>
                <a:rPr lang="en-US" sz="2400" dirty="0"/>
                <a:t> 2007 Dec; 21(12): 1543-6.  Doi: 1089/end.2006.0285.  </a:t>
              </a:r>
            </a:p>
            <a:p>
              <a:pPr lvl="0"/>
              <a:r>
                <a:rPr lang="en-US" sz="2400" dirty="0"/>
                <a:t>Plante M, Gilling P, Barber N, et al.  Symptom relief and anejaculation after </a:t>
              </a:r>
              <a:r>
                <a:rPr lang="en-US" sz="2400" dirty="0" err="1"/>
                <a:t>aquablation</a:t>
              </a:r>
              <a:r>
                <a:rPr lang="en-US" sz="2400" dirty="0"/>
                <a:t> or transurethral resection of the prostate: subgroup analysis from a blinded randomized trial. BJU Int. 2018 Jun 4. </a:t>
              </a:r>
              <a:r>
                <a:rPr lang="en-US" sz="2400" dirty="0" err="1"/>
                <a:t>doi</a:t>
              </a:r>
              <a:r>
                <a:rPr lang="en-US" sz="2400" dirty="0"/>
                <a:t>: 10.1111/bju.14426.</a:t>
              </a:r>
            </a:p>
            <a:p>
              <a:pPr lvl="0"/>
              <a:r>
                <a:rPr lang="en-US" sz="2400" dirty="0"/>
                <a:t>Kuntz R, </a:t>
              </a:r>
              <a:r>
                <a:rPr lang="en-US" sz="2400" dirty="0" err="1"/>
                <a:t>Lehrich</a:t>
              </a:r>
              <a:r>
                <a:rPr lang="en-US" sz="2400" dirty="0"/>
                <a:t> K, </a:t>
              </a:r>
              <a:r>
                <a:rPr lang="en-US" sz="2400" dirty="0" err="1"/>
                <a:t>Ahyai</a:t>
              </a:r>
              <a:r>
                <a:rPr lang="en-US" sz="2400" dirty="0"/>
                <a:t> S.  Holmium Laser Enucleation of the Prostate versus Open Prostatectomy for Prostates Greater than 100 Grams:  5-Year Follow-Up Results of a </a:t>
              </a:r>
              <a:r>
                <a:rPr lang="en-US" sz="2400" dirty="0" err="1"/>
                <a:t>Randomised</a:t>
              </a:r>
              <a:r>
                <a:rPr lang="en-US" sz="2400" dirty="0"/>
                <a:t> Clinical Trial.  European Association of Urology.  2008; 53.  Doi: 10.1016/j.eururo.2007.08.036.</a:t>
              </a:r>
            </a:p>
            <a:p>
              <a:pPr lvl="0"/>
              <a:r>
                <a:rPr lang="en-US" sz="2400" dirty="0"/>
                <a:t>Rao JM, Yang JR, Ren YX, et al.  </a:t>
              </a:r>
              <a:r>
                <a:rPr lang="en-US" sz="2400" dirty="0" err="1"/>
                <a:t>Plasmakinetic</a:t>
              </a:r>
              <a:r>
                <a:rPr lang="en-US" sz="2400" dirty="0"/>
                <a:t> enucleation of the prostate versus </a:t>
              </a:r>
              <a:r>
                <a:rPr lang="en-US" sz="2400" dirty="0" err="1"/>
                <a:t>transvesical</a:t>
              </a:r>
              <a:r>
                <a:rPr lang="en-US" sz="2400" dirty="0"/>
                <a:t> open prostatectomy for benign prostatic hyperplasia &gt;80 mL: 12-month follow-up results of a randomized clinical trial.  Urology. 2013 Jul; 82(1): 176-81. Doi: 10.1016/j.urology.2013.02/032. </a:t>
              </a:r>
            </a:p>
            <a:p>
              <a:pPr lvl="0"/>
              <a:r>
                <a:rPr lang="en-US" sz="2400" dirty="0" err="1"/>
                <a:t>Geavlete</a:t>
              </a:r>
              <a:r>
                <a:rPr lang="en-US" sz="2400" dirty="0"/>
                <a:t> B, Stanescu F, </a:t>
              </a:r>
              <a:r>
                <a:rPr lang="en-US" sz="2400" dirty="0" err="1"/>
                <a:t>Iacoboaie</a:t>
              </a:r>
              <a:r>
                <a:rPr lang="en-US" sz="2400" dirty="0"/>
                <a:t> C, et al.  Bipolar plasma enucleation of the prostate vs open prostatectomy in large benign prostatic cases – a medium term, prospective, randomized comparison.  BJU Int. 2013.  Doi: 10.1111/j.1464-410X.2012.11730.x. </a:t>
              </a:r>
            </a:p>
          </p:txBody>
        </p:sp>
        <p:sp>
          <p:nvSpPr>
            <p:cNvPr id="43" name="TextBox 42">
              <a:extLst>
                <a:ext uri="{FF2B5EF4-FFF2-40B4-BE49-F238E27FC236}">
                  <a16:creationId xmlns:a16="http://schemas.microsoft.com/office/drawing/2014/main" id="{3D55400B-610E-5743-B3CC-4B0FC1244CD0}"/>
                </a:ext>
              </a:extLst>
            </p:cNvPr>
            <p:cNvSpPr txBox="1"/>
            <p:nvPr/>
          </p:nvSpPr>
          <p:spPr>
            <a:xfrm>
              <a:off x="33212314" y="26079271"/>
              <a:ext cx="16916400" cy="1200329"/>
            </a:xfrm>
            <a:prstGeom prst="rect">
              <a:avLst/>
            </a:prstGeom>
            <a:solidFill>
              <a:srgbClr val="95B3D7"/>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7200" b="1" dirty="0">
                  <a:latin typeface="+mj-lt"/>
                  <a:cs typeface="Arial"/>
                </a:rPr>
                <a:t>References</a:t>
              </a:r>
            </a:p>
          </p:txBody>
        </p:sp>
      </p:grpSp>
      <p:pic>
        <p:nvPicPr>
          <p:cNvPr id="48" name="Picture 47" descr="A picture containing game&#10;&#10;Description automatically generated">
            <a:extLst>
              <a:ext uri="{FF2B5EF4-FFF2-40B4-BE49-F238E27FC236}">
                <a16:creationId xmlns:a16="http://schemas.microsoft.com/office/drawing/2014/main" id="{2C112BE1-5ADB-0D41-A3F5-5DF5B09BFF9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6422" b="7212"/>
          <a:stretch/>
        </p:blipFill>
        <p:spPr>
          <a:xfrm>
            <a:off x="36996426" y="13449917"/>
            <a:ext cx="9208416" cy="3963151"/>
          </a:xfrm>
          <a:prstGeom prst="rect">
            <a:avLst/>
          </a:prstGeom>
        </p:spPr>
      </p:pic>
    </p:spTree>
    <p:extLst>
      <p:ext uri="{BB962C8B-B14F-4D97-AF65-F5344CB8AC3E}">
        <p14:creationId xmlns:p14="http://schemas.microsoft.com/office/powerpoint/2010/main" val="1925272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20921</TotalTime>
  <Words>1313</Words>
  <Application>Microsoft Macintosh PowerPoint</Application>
  <PresentationFormat>Custom</PresentationFormat>
  <Paragraphs>127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Symbol</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Monica Giacomucci</dc:creator>
  <cp:keywords/>
  <dc:description/>
  <cp:lastModifiedBy>jesse greenwood</cp:lastModifiedBy>
  <cp:revision>144</cp:revision>
  <dcterms:created xsi:type="dcterms:W3CDTF">2017-04-15T00:49:32Z</dcterms:created>
  <dcterms:modified xsi:type="dcterms:W3CDTF">2020-04-19T21:29:06Z</dcterms:modified>
  <cp:category/>
</cp:coreProperties>
</file>