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776" autoAdjust="0"/>
  </p:normalViewPr>
  <p:slideViewPr>
    <p:cSldViewPr>
      <p:cViewPr>
        <p:scale>
          <a:sx n="24" d="100"/>
          <a:sy n="24" d="100"/>
        </p:scale>
        <p:origin x="1728" y="-608"/>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r"/>
      <c:overlay val="0"/>
      <c:txPr>
        <a:bodyPr/>
        <a:lstStyle/>
        <a:p>
          <a:pPr>
            <a:defRPr sz="3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3/11/20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3/11/20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3/11/20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3/11/20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3/11/20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3/11/20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3/11/20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800" y="8305800"/>
            <a:ext cx="1623060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Abstract</a:t>
            </a:r>
            <a:endParaRPr lang="en-US" sz="6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66800" y="9525000"/>
            <a:ext cx="16230600" cy="68634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a:latin typeface="Times New Roman" panose="02020603050405020304" pitchFamily="18" charset="0"/>
                <a:cs typeface="Times New Roman" panose="02020603050405020304" pitchFamily="18" charset="0"/>
              </a:rPr>
              <a:t>Neonatal Abstinence Syndrome (NAS) is a condition that affects newborn infants exposed to opioids in utero. NAS is becoming increasingly more prevalent due to the ongoing opioid epidemic. Current treatment for NAS is primarily morphine or buprenorphine. Even on these treatments, infants with NAS often still have symptoms of withdrawal, requiring high doses of medication and extended hospital stays. Acupuncture therapy has been shown to decrease withdrawal symptoms in adults, so this review analyzes the use of acupuncture for neonates with Neonatal Abstinence Syndrome to decrease severity of symptoms and length of hospital stay compared to pharmacological treatment alone. </a:t>
            </a:r>
            <a:endParaRPr lang="en-US" sz="4000" dirty="0">
              <a:solidFill>
                <a:schemeClr val="tx1"/>
              </a:solidFill>
              <a:latin typeface="Times New Roman" panose="02020603050405020304" pitchFamily="18" charset="0"/>
              <a:cs typeface="Times New Roman" panose="02020603050405020304" pitchFamily="18" charset="0"/>
            </a:endParaRPr>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p:txBody>
      </p:sp>
      <p:sp>
        <p:nvSpPr>
          <p:cNvPr id="20" name="TextBox 19"/>
          <p:cNvSpPr txBox="1"/>
          <p:nvPr/>
        </p:nvSpPr>
        <p:spPr>
          <a:xfrm>
            <a:off x="11608981" y="3886200"/>
            <a:ext cx="27988438" cy="4875181"/>
          </a:xfrm>
          <a:prstGeom prst="rect">
            <a:avLst/>
          </a:prstGeom>
          <a:noFill/>
        </p:spPr>
        <p:txBody>
          <a:bodyPr wrap="square" rtlCol="0">
            <a:spAutoFit/>
          </a:bodyPr>
          <a:lstStyle/>
          <a:p>
            <a:pPr algn="ctr"/>
            <a:r>
              <a:rPr lang="en-US" sz="9000" b="1" dirty="0">
                <a:latin typeface="Times New Roman" panose="02020603050405020304" pitchFamily="18" charset="0"/>
                <a:cs typeface="Times New Roman" panose="02020603050405020304" pitchFamily="18" charset="0"/>
              </a:rPr>
              <a:t>Kali Thibault, MMS (c), PA-S </a:t>
            </a:r>
          </a:p>
          <a:p>
            <a:pPr algn="ctr"/>
            <a:endParaRPr lang="en-US" sz="1400" b="1" dirty="0">
              <a:latin typeface="Times New Roman" panose="02020603050405020304" pitchFamily="18" charset="0"/>
              <a:cs typeface="Times New Roman" panose="02020603050405020304" pitchFamily="18" charset="0"/>
            </a:endParaRPr>
          </a:p>
          <a:p>
            <a:pPr algn="ctr">
              <a:lnSpc>
                <a:spcPct val="80000"/>
              </a:lnSpc>
            </a:pPr>
            <a:r>
              <a:rPr lang="en-US" sz="8000" b="1" dirty="0">
                <a:latin typeface="Times New Roman" panose="02020603050405020304" pitchFamily="18" charset="0"/>
                <a:cs typeface="Times New Roman" panose="02020603050405020304" pitchFamily="18" charset="0"/>
              </a:rPr>
              <a:t>Faculty Advisor:  Jodi Freeman MMS, PA-C</a:t>
            </a:r>
          </a:p>
          <a:p>
            <a:pPr algn="ctr">
              <a:lnSpc>
                <a:spcPct val="80000"/>
              </a:lnSpc>
            </a:pPr>
            <a:endParaRPr lang="en-US" sz="2400" b="1" dirty="0">
              <a:latin typeface="Times New Roman" panose="02020603050405020304" pitchFamily="18" charset="0"/>
              <a:cs typeface="Times New Roman" panose="02020603050405020304" pitchFamily="18" charset="0"/>
            </a:endParaRPr>
          </a:p>
          <a:p>
            <a:pPr algn="ctr">
              <a:lnSpc>
                <a:spcPct val="80000"/>
              </a:lnSpc>
            </a:pPr>
            <a:r>
              <a:rPr lang="en-US" sz="7200" b="1" dirty="0">
                <a:latin typeface="Times New Roman" panose="02020603050405020304" pitchFamily="18" charset="0"/>
                <a:cs typeface="Times New Roman" panose="02020603050405020304" pitchFamily="18" charset="0"/>
              </a:rPr>
              <a:t>Department of Medical Science</a:t>
            </a:r>
          </a:p>
          <a:p>
            <a:endParaRPr lang="en-US" sz="6600" b="1" dirty="0">
              <a:latin typeface="+mj-lt"/>
              <a:cs typeface="Arial"/>
            </a:endParaRPr>
          </a:p>
        </p:txBody>
      </p:sp>
      <p:grpSp>
        <p:nvGrpSpPr>
          <p:cNvPr id="2" name="Group 1"/>
          <p:cNvGrpSpPr/>
          <p:nvPr/>
        </p:nvGrpSpPr>
        <p:grpSpPr>
          <a:xfrm>
            <a:off x="968166" y="15932537"/>
            <a:ext cx="16329234" cy="9439251"/>
            <a:chOff x="883863" y="17507551"/>
            <a:chExt cx="17175537" cy="7836581"/>
          </a:xfrm>
        </p:grpSpPr>
        <p:sp>
          <p:nvSpPr>
            <p:cNvPr id="37" name="TextBox 36"/>
            <p:cNvSpPr txBox="1"/>
            <p:nvPr/>
          </p:nvSpPr>
          <p:spPr>
            <a:xfrm>
              <a:off x="1031507" y="18561960"/>
              <a:ext cx="17027893" cy="67821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4000" b="1" dirty="0">
                  <a:latin typeface="Times New Roman" panose="02020603050405020304" pitchFamily="18" charset="0"/>
                  <a:cs typeface="Times New Roman" panose="02020603050405020304" pitchFamily="18" charset="0"/>
                </a:rPr>
                <a:t>Overview of Opioid use disorder </a:t>
              </a:r>
            </a:p>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In 2016, 2.1 million people in the United States had a diagnosis of opioid use disorder.</a:t>
              </a:r>
              <a:r>
                <a:rPr lang="en-US" sz="4000" baseline="30000" dirty="0">
                  <a:latin typeface="Times New Roman" panose="02020603050405020304" pitchFamily="18" charset="0"/>
                  <a:cs typeface="Times New Roman" panose="02020603050405020304" pitchFamily="18" charset="0"/>
                </a:rPr>
                <a:t>2</a:t>
              </a:r>
            </a:p>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Opioid Use disorder, as described in the Diagnostic and Statistical Management of Mental Disorders: 5</a:t>
              </a:r>
              <a:r>
                <a:rPr lang="en-US" sz="4000" baseline="30000" dirty="0">
                  <a:latin typeface="Times New Roman" panose="02020603050405020304" pitchFamily="18" charset="0"/>
                  <a:cs typeface="Times New Roman" panose="02020603050405020304" pitchFamily="18" charset="0"/>
                </a:rPr>
                <a:t>th</a:t>
              </a:r>
              <a:r>
                <a:rPr lang="en-US" sz="4000" dirty="0">
                  <a:latin typeface="Times New Roman" panose="02020603050405020304" pitchFamily="18" charset="0"/>
                  <a:cs typeface="Times New Roman" panose="02020603050405020304" pitchFamily="18" charset="0"/>
                </a:rPr>
                <a:t> edition, occurs when a person has a pattern of opioid use that causes significant impairment in a person’s life for more than 12 months. </a:t>
              </a:r>
            </a:p>
            <a:p>
              <a:pPr>
                <a:buSzPct val="100000"/>
                <a:defRPr/>
              </a:pPr>
              <a:r>
                <a:rPr lang="en-US" sz="4000" b="1" kern="0" dirty="0">
                  <a:solidFill>
                    <a:srgbClr val="222222"/>
                  </a:solidFill>
                  <a:latin typeface="Times New Roman" panose="02020603050405020304" pitchFamily="18" charset="0"/>
                  <a:ea typeface="Verdana" panose="020B0604030504040204" pitchFamily="34" charset="0"/>
                  <a:cs typeface="Times New Roman" panose="02020603050405020304" pitchFamily="18" charset="0"/>
                  <a:sym typeface="Arial"/>
                </a:rPr>
                <a:t>Overview of NAS </a:t>
              </a:r>
            </a:p>
            <a:p>
              <a:pPr marL="571500" indent="-571500">
                <a:buSzPct val="100000"/>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300% increase in the incidence of NAS from 1999 to 2013 </a:t>
              </a:r>
            </a:p>
            <a:p>
              <a:pPr marL="571500" indent="-571500">
                <a:buSzPct val="100000"/>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NAS is characterized by withdrawal-like symptoms such as hyperirritability, diarrhea, vomiting, hyperalgesia, tremors, hypertension, tachycardia, and sleep deprivation. </a:t>
              </a:r>
            </a:p>
            <a:p>
              <a:pPr marL="571500" indent="-571500">
                <a:buSzPct val="100000"/>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The most commonly used medication is morphine, but buprenorphine, clonidine, phenobarbital, and methadone are also used. </a:t>
              </a:r>
            </a:p>
            <a:p>
              <a:pPr marL="285750" indent="-285750">
                <a:buFont typeface="Arial" panose="020B0604020202020204" pitchFamily="34" charset="0"/>
                <a:buChar char="•"/>
              </a:pPr>
              <a:endParaRPr lang="en-US" sz="1500" dirty="0"/>
            </a:p>
          </p:txBody>
        </p:sp>
        <p:sp>
          <p:nvSpPr>
            <p:cNvPr id="36" name="TextBox 35"/>
            <p:cNvSpPr txBox="1"/>
            <p:nvPr/>
          </p:nvSpPr>
          <p:spPr>
            <a:xfrm>
              <a:off x="883863" y="17507551"/>
              <a:ext cx="17175537" cy="996528"/>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Introduction</a:t>
              </a:r>
            </a:p>
          </p:txBody>
        </p:sp>
      </p:grpSp>
      <p:sp>
        <p:nvSpPr>
          <p:cNvPr id="41" name="TextBox 40"/>
          <p:cNvSpPr txBox="1"/>
          <p:nvPr/>
        </p:nvSpPr>
        <p:spPr>
          <a:xfrm>
            <a:off x="1143001" y="25441506"/>
            <a:ext cx="16154399"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Methods</a:t>
            </a:r>
          </a:p>
        </p:txBody>
      </p:sp>
      <p:sp>
        <p:nvSpPr>
          <p:cNvPr id="42" name="Rectangle 41"/>
          <p:cNvSpPr/>
          <p:nvPr/>
        </p:nvSpPr>
        <p:spPr>
          <a:xfrm>
            <a:off x="1092269" y="26711554"/>
            <a:ext cx="16205131" cy="9833192"/>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spcBef>
                <a:spcPts val="0"/>
              </a:spcBef>
              <a:spcAft>
                <a:spcPts val="0"/>
              </a:spcAft>
            </a:pPr>
            <a:r>
              <a:rPr lang="en-US" sz="4000" b="1" dirty="0">
                <a:latin typeface="Times New Roman" panose="02020603050405020304" pitchFamily="18" charset="0"/>
                <a:cs typeface="Times New Roman" panose="02020603050405020304" pitchFamily="18" charset="0"/>
              </a:rPr>
              <a:t>Literature Search</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Performed in November of 2018</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Google Scholar</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PubMed</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EBSCOhost </a:t>
            </a: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Search Criteria</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“Neonatal abstinence syndrome AND acupuncture.” </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“Withdrawal AND acupuncture.” </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“Acupuncture AND withdrawal AND GABA” </a:t>
            </a:r>
          </a:p>
          <a:p>
            <a:pPr marL="130302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“Acupuncture AND withdrawal AND dopamine” </a:t>
            </a:r>
          </a:p>
          <a:p>
            <a:pPr marL="571500" marR="0" lvl="0" indent="-57150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Exclusion Criteria</a:t>
            </a:r>
          </a:p>
          <a:p>
            <a:pPr marL="1291590" marR="0" lvl="0" indent="-74295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Any article elucidating the effects of acupuncture on other infantile     conditions other than NAS. </a:t>
            </a:r>
          </a:p>
          <a:p>
            <a:pPr marL="1291590" marR="0" lvl="0" indent="-74295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 Articles focused on the treatment of the mother</a:t>
            </a:r>
          </a:p>
          <a:p>
            <a:pPr marL="1291590" marR="0" lvl="0" indent="-74295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Review articles. </a:t>
            </a:r>
          </a:p>
          <a:p>
            <a:pPr marL="1291590" marR="0" lvl="0" indent="-742950">
              <a:spcBef>
                <a:spcPts val="0"/>
              </a:spcBef>
              <a:spcAft>
                <a:spcPts val="0"/>
              </a:spcAf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 Articles that did not involve the treatment of acupuncture. </a:t>
            </a:r>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sp>
        <p:nvSpPr>
          <p:cNvPr id="49" name="TextBox 48"/>
          <p:cNvSpPr txBox="1"/>
          <p:nvPr/>
        </p:nvSpPr>
        <p:spPr>
          <a:xfrm>
            <a:off x="35584573" y="9477466"/>
            <a:ext cx="14570161" cy="2326790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z="3200" b="1" dirty="0">
                <a:latin typeface="Times New Roman" panose="02020603050405020304" pitchFamily="18" charset="0"/>
                <a:cs typeface="Times New Roman" panose="02020603050405020304" pitchFamily="18" charset="0"/>
              </a:rPr>
              <a:t>Significance</a:t>
            </a:r>
          </a:p>
          <a:p>
            <a:pPr marL="571500" lvl="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Shortened length of hospital stay was statistically significant in the laser acupuncture group in the study conducted by </a:t>
            </a:r>
            <a:r>
              <a:rPr lang="en-US" sz="3200" dirty="0" err="1">
                <a:latin typeface="Times New Roman" panose="02020603050405020304" pitchFamily="18" charset="0"/>
                <a:cs typeface="Times New Roman" panose="02020603050405020304" pitchFamily="18" charset="0"/>
              </a:rPr>
              <a:t>Raith</a:t>
            </a:r>
            <a:r>
              <a:rPr lang="en-US" sz="3200" dirty="0">
                <a:latin typeface="Times New Roman" panose="02020603050405020304" pitchFamily="18" charset="0"/>
                <a:cs typeface="Times New Roman" panose="02020603050405020304" pitchFamily="18" charset="0"/>
              </a:rPr>
              <a:t> et al. </a:t>
            </a:r>
          </a:p>
          <a:p>
            <a:pPr marL="571500" lvl="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 was a significant difference in the maximum Finnegan score/withdrawal score in studies conducted by Ma et al., and Liu et al.</a:t>
            </a:r>
          </a:p>
          <a:p>
            <a:pPr marL="571500" lvl="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study conducted by </a:t>
            </a:r>
            <a:r>
              <a:rPr lang="en-US" sz="3200" dirty="0" err="1">
                <a:latin typeface="Times New Roman" panose="02020603050405020304" pitchFamily="18" charset="0"/>
                <a:cs typeface="Times New Roman" panose="02020603050405020304" pitchFamily="18" charset="0"/>
              </a:rPr>
              <a:t>Kurath-Kolley</a:t>
            </a:r>
            <a:r>
              <a:rPr lang="en-US" sz="3200" dirty="0">
                <a:latin typeface="Times New Roman" panose="02020603050405020304" pitchFamily="18" charset="0"/>
                <a:cs typeface="Times New Roman" panose="02020603050405020304" pitchFamily="18" charset="0"/>
              </a:rPr>
              <a:t> et al. demonstrated that there are active ear acupuncture points.</a:t>
            </a:r>
            <a:endParaRPr lang="en-US" sz="3200" b="1" dirty="0">
              <a:latin typeface="Times New Roman" panose="02020603050405020304" pitchFamily="18" charset="0"/>
              <a:cs typeface="Times New Roman" panose="02020603050405020304" pitchFamily="18" charset="0"/>
            </a:endParaRPr>
          </a:p>
          <a:p>
            <a:pPr lvl="0"/>
            <a:endParaRPr lang="en-US" sz="3200" b="1" dirty="0">
              <a:latin typeface="Times New Roman" panose="02020603050405020304" pitchFamily="18" charset="0"/>
              <a:cs typeface="Times New Roman" panose="02020603050405020304" pitchFamily="18" charset="0"/>
            </a:endParaRPr>
          </a:p>
          <a:p>
            <a:pPr lvl="0"/>
            <a:r>
              <a:rPr lang="en-US" sz="3200" b="1" dirty="0">
                <a:latin typeface="Times New Roman" panose="02020603050405020304" pitchFamily="18" charset="0"/>
                <a:cs typeface="Times New Roman" panose="02020603050405020304" pitchFamily="18" charset="0"/>
              </a:rPr>
              <a:t>Strengths </a:t>
            </a:r>
          </a:p>
          <a:p>
            <a:pPr marL="571500" lvl="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No significant negative outcomes were noted in any study </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Multiple studies explored in this literature review found statistically significant results.</a:t>
            </a:r>
          </a:p>
          <a:p>
            <a:pPr lvl="0"/>
            <a:endParaRPr lang="en-US" sz="3200" b="1" dirty="0">
              <a:latin typeface="Times New Roman" panose="02020603050405020304" pitchFamily="18" charset="0"/>
              <a:cs typeface="Times New Roman" panose="02020603050405020304" pitchFamily="18" charset="0"/>
            </a:endParaRPr>
          </a:p>
          <a:p>
            <a:pPr lvl="0"/>
            <a:r>
              <a:rPr lang="en-US" sz="3200" b="1" dirty="0">
                <a:latin typeface="Times New Roman" panose="02020603050405020304" pitchFamily="18" charset="0"/>
                <a:cs typeface="Times New Roman" panose="02020603050405020304" pitchFamily="18" charset="0"/>
              </a:rPr>
              <a:t>Weaknesses:</a:t>
            </a:r>
          </a:p>
          <a:p>
            <a:pPr marL="457200" lvl="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Only 3/7 studies were RCTs. Others were case series, meta analysis and prospective study </a:t>
            </a:r>
          </a:p>
          <a:p>
            <a:pPr marL="457200" lvl="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Subjective outcome measurements including Finnegan score and length of hospital stay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Different types of acupuncture (laser, transcutaneous electrical acupoint stimulation, acupressure, and needle acupuncture)</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Small sample size (only one had sample size greater than 100 people)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The age range for the studies included is wide, specifically for the study conducted by Schwartz et al. with a range of 33.5-41 weeks.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Possibility for bias, especially in the study conducted by Schwartz et al, that was unblinded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Convenient sampling </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Future Research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Larger sample size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RCT with proper controls</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Ideal placement of acupuncture probes, type of acupuncture, and length of treatment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Diverse sample population </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Elucidate the mechanism of action of acupuncture for the treatment of NAS </a:t>
            </a:r>
          </a:p>
          <a:p>
            <a:endParaRPr lang="en-US" altLang="en-US" sz="4400" b="1" u="sng" dirty="0"/>
          </a:p>
          <a:p>
            <a:pPr marL="571500" marR="0" lvl="0" indent="-571500">
              <a:spcBef>
                <a:spcPts val="0"/>
              </a:spcBef>
              <a:spcAft>
                <a:spcPts val="0"/>
              </a:spcAft>
              <a:buFont typeface="Arial"/>
              <a:buChar char="•"/>
            </a:pPr>
            <a:endParaRPr lang="en-US" altLang="en-US" sz="4400" b="1" u="sng" dirty="0"/>
          </a:p>
          <a:p>
            <a:pPr lvl="0"/>
            <a:endParaRPr lang="en-US" sz="4400" dirty="0"/>
          </a:p>
          <a:p>
            <a:pPr marL="571500" lvl="0" indent="-571500">
              <a:buFont typeface="Arial"/>
              <a:buChar char="•"/>
            </a:pPr>
            <a:endParaRPr lang="en-US" sz="4400" dirty="0"/>
          </a:p>
          <a:p>
            <a:pPr lvl="0"/>
            <a:endParaRPr lang="en-US" sz="4400" dirty="0"/>
          </a:p>
          <a:p>
            <a:pPr marL="571500" lvl="0" indent="-571500">
              <a:buFont typeface="Arial"/>
              <a:buChar char="•"/>
            </a:pPr>
            <a:endParaRPr lang="en-US" sz="4400" dirty="0"/>
          </a:p>
          <a:p>
            <a:pPr lvl="0"/>
            <a:endParaRPr lang="en-US" sz="4400" dirty="0"/>
          </a:p>
          <a:p>
            <a:pPr marL="571500" lvl="0" indent="-571500">
              <a:buFont typeface="Arial"/>
              <a:buChar char="•"/>
            </a:pPr>
            <a:endParaRPr lang="en-US" sz="4400" dirty="0"/>
          </a:p>
          <a:p>
            <a:pPr lvl="0"/>
            <a:endParaRPr lang="en-US" sz="4400" dirty="0"/>
          </a:p>
          <a:p>
            <a:pPr lvl="0"/>
            <a:endParaRPr lang="en-US" sz="5400" dirty="0"/>
          </a:p>
        </p:txBody>
      </p:sp>
      <p:sp>
        <p:nvSpPr>
          <p:cNvPr id="58" name="TextBox 57"/>
          <p:cNvSpPr txBox="1"/>
          <p:nvPr/>
        </p:nvSpPr>
        <p:spPr>
          <a:xfrm>
            <a:off x="35638713" y="8277137"/>
            <a:ext cx="14424687"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Discussion</a:t>
            </a:r>
            <a:r>
              <a:rPr lang="en-US" sz="7200" b="1" dirty="0">
                <a:latin typeface="+mj-lt"/>
                <a:cs typeface="Arial"/>
              </a:rPr>
              <a:t> </a:t>
            </a:r>
          </a:p>
        </p:txBody>
      </p:sp>
      <p:graphicFrame>
        <p:nvGraphicFramePr>
          <p:cNvPr id="47" name="Chart 46"/>
          <p:cNvGraphicFramePr/>
          <p:nvPr>
            <p:extLst>
              <p:ext uri="{D42A27DB-BD31-4B8C-83A1-F6EECF244321}">
                <p14:modId xmlns:p14="http://schemas.microsoft.com/office/powerpoint/2010/main" val="367828433"/>
              </p:ext>
            </p:extLst>
          </p:nvPr>
        </p:nvGraphicFramePr>
        <p:xfrm flipV="1">
          <a:off x="35737800" y="23622000"/>
          <a:ext cx="50075" cy="152400"/>
        </p:xfrm>
        <a:graphic>
          <a:graphicData uri="http://schemas.openxmlformats.org/drawingml/2006/chart">
            <c:chart xmlns:c="http://schemas.openxmlformats.org/drawingml/2006/chart" xmlns:r="http://schemas.openxmlformats.org/officeDocument/2006/relationships" r:id="rId2"/>
          </a:graphicData>
        </a:graphic>
      </p:graphicFrame>
      <p:pic>
        <p:nvPicPr>
          <p:cNvPr id="27" name="Picture 26" descr="au_logo_4C_castle_f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466" y="3428989"/>
            <a:ext cx="10287000" cy="4005072"/>
          </a:xfrm>
          <a:prstGeom prst="rect">
            <a:avLst/>
          </a:prstGeom>
        </p:spPr>
      </p:pic>
      <p:sp>
        <p:nvSpPr>
          <p:cNvPr id="23" name="TextBox 22"/>
          <p:cNvSpPr txBox="1"/>
          <p:nvPr/>
        </p:nvSpPr>
        <p:spPr>
          <a:xfrm>
            <a:off x="17433284" y="20751655"/>
            <a:ext cx="18151287" cy="5355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200" dirty="0">
                <a:latin typeface="Times New Roman" panose="02020603050405020304" pitchFamily="18" charset="0"/>
                <a:cs typeface="Times New Roman" panose="02020603050405020304" pitchFamily="18" charset="0"/>
              </a:rPr>
              <a:t>Table 1. Comparison of study design for acupuncture vs standard pharmacological treatment   </a:t>
            </a:r>
          </a:p>
        </p:txBody>
      </p:sp>
      <p:sp>
        <p:nvSpPr>
          <p:cNvPr id="25" name="TextBox 24"/>
          <p:cNvSpPr txBox="1"/>
          <p:nvPr/>
        </p:nvSpPr>
        <p:spPr>
          <a:xfrm>
            <a:off x="18545797" y="28995469"/>
            <a:ext cx="2859301" cy="646331"/>
          </a:xfrm>
          <a:prstGeom prst="rect">
            <a:avLst/>
          </a:prstGeom>
          <a:noFill/>
        </p:spPr>
        <p:txBody>
          <a:bodyPr wrap="none" rtlCol="0">
            <a:spAutoFit/>
          </a:bodyPr>
          <a:lstStyle/>
          <a:p>
            <a:r>
              <a:rPr lang="en-US" sz="3600" i="1" dirty="0"/>
              <a:t>Note: </a:t>
            </a:r>
            <a:r>
              <a:rPr lang="en-US" sz="3600" dirty="0"/>
              <a:t>*p=.005</a:t>
            </a:r>
          </a:p>
        </p:txBody>
      </p:sp>
      <p:sp>
        <p:nvSpPr>
          <p:cNvPr id="45" name="TextBox 44"/>
          <p:cNvSpPr txBox="1"/>
          <p:nvPr/>
        </p:nvSpPr>
        <p:spPr>
          <a:xfrm>
            <a:off x="17450627" y="8379284"/>
            <a:ext cx="18133946"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Results</a:t>
            </a:r>
            <a:r>
              <a:rPr lang="en-US" sz="7200" b="1" dirty="0">
                <a:latin typeface="+mj-lt"/>
                <a:cs typeface="Arial"/>
              </a:rPr>
              <a:t> </a:t>
            </a:r>
          </a:p>
        </p:txBody>
      </p:sp>
      <p:sp>
        <p:nvSpPr>
          <p:cNvPr id="19" name="TextBox 18"/>
          <p:cNvSpPr txBox="1"/>
          <p:nvPr/>
        </p:nvSpPr>
        <p:spPr>
          <a:xfrm>
            <a:off x="3749430" y="502355"/>
            <a:ext cx="45186600" cy="8971687"/>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Efficacy of adjunct acupuncture (insertive and non-insertive) in the treatment of neonates with Neonatal Abstinence Syndrome</a:t>
            </a:r>
          </a:p>
          <a:p>
            <a:r>
              <a:rPr lang="en-US" dirty="0"/>
              <a:t> </a:t>
            </a:r>
          </a:p>
          <a:p>
            <a:r>
              <a:rPr lang="en-US" dirty="0"/>
              <a:t> </a:t>
            </a:r>
          </a:p>
          <a:p>
            <a:r>
              <a:rPr lang="en-US" dirty="0"/>
              <a:t> </a:t>
            </a:r>
          </a:p>
          <a:p>
            <a:pPr algn="ctr"/>
            <a:endParaRPr lang="en-US" sz="72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5692821" y="27081015"/>
            <a:ext cx="14461914" cy="9161145"/>
            <a:chOff x="35781588" y="27179675"/>
            <a:chExt cx="14461914" cy="8371617"/>
          </a:xfrm>
        </p:grpSpPr>
        <p:sp>
          <p:nvSpPr>
            <p:cNvPr id="38" name="TextBox 37"/>
            <p:cNvSpPr txBox="1"/>
            <p:nvPr/>
          </p:nvSpPr>
          <p:spPr>
            <a:xfrm>
              <a:off x="35788891" y="28323123"/>
              <a:ext cx="14454611" cy="72281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No conclusions can be drawn from the data collected from these studies regarding the efficacy of acupuncture as a treatment for NAS due to the lack of statistically significant results and poor study designs. However, the results are promising and yielded many positive results. </a:t>
              </a:r>
            </a:p>
            <a:p>
              <a:r>
                <a:rPr lang="en-US" sz="3600" dirty="0">
                  <a:latin typeface="Times New Roman" panose="02020603050405020304" pitchFamily="18" charset="0"/>
                  <a:cs typeface="Times New Roman" panose="02020603050405020304" pitchFamily="18" charset="0"/>
                </a:rPr>
                <a:t>          No adverse effects were noted in any of the studies, except for one subject in the control group in the study conducted by Ma et al. who vomited and had diarrhea. No studies found any instances of skin break down, cellulitis, or skin irritation.</a:t>
              </a:r>
              <a:r>
                <a:rPr lang="en-US" sz="3600" baseline="30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This suggests that acupuncture can be safe and minimally invasive.</a:t>
              </a:r>
            </a:p>
            <a:p>
              <a:r>
                <a:rPr lang="en-US" sz="3600" dirty="0">
                  <a:latin typeface="Times New Roman" panose="02020603050405020304" pitchFamily="18" charset="0"/>
                  <a:cs typeface="Times New Roman" panose="02020603050405020304" pitchFamily="18" charset="0"/>
                </a:rPr>
                <a:t>         More research is indicated to elucidate the efficacy and mechanism of action of acupuncture as a treatment for NAS. They need to be randomized controlled studies that have proper blinding. The studies need to include a large sample size. The subjects should be diverse to reflect the population that this treatment would be used on. </a:t>
              </a:r>
            </a:p>
          </p:txBody>
        </p:sp>
        <p:sp>
          <p:nvSpPr>
            <p:cNvPr id="39" name="TextBox 38"/>
            <p:cNvSpPr txBox="1"/>
            <p:nvPr/>
          </p:nvSpPr>
          <p:spPr>
            <a:xfrm>
              <a:off x="35781588" y="27179675"/>
              <a:ext cx="14461913" cy="1096882"/>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Conclusion</a:t>
              </a:r>
            </a:p>
          </p:txBody>
        </p:sp>
      </p:grpSp>
      <p:sp>
        <p:nvSpPr>
          <p:cNvPr id="52" name="Rectangle 51"/>
          <p:cNvSpPr/>
          <p:nvPr/>
        </p:nvSpPr>
        <p:spPr>
          <a:xfrm>
            <a:off x="17433285" y="9644721"/>
            <a:ext cx="18151286" cy="111069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err="1">
                <a:latin typeface="Times New Roman" panose="02020603050405020304" pitchFamily="18" charset="0"/>
                <a:cs typeface="Times New Roman" panose="02020603050405020304" pitchFamily="18" charset="0"/>
              </a:rPr>
              <a:t>Filippelli</a:t>
            </a:r>
            <a:r>
              <a:rPr lang="en-US" sz="2100" b="1" dirty="0">
                <a:latin typeface="Times New Roman" panose="02020603050405020304" pitchFamily="18" charset="0"/>
                <a:cs typeface="Times New Roman" panose="02020603050405020304" pitchFamily="18" charset="0"/>
              </a:rPr>
              <a:t> A, White L, Spellman L et al. </a:t>
            </a:r>
            <a:r>
              <a:rPr lang="en-US" sz="2100" b="1" dirty="0" err="1">
                <a:latin typeface="Times New Roman" panose="02020603050405020304" pitchFamily="18" charset="0"/>
                <a:cs typeface="Times New Roman" panose="02020603050405020304" pitchFamily="18" charset="0"/>
              </a:rPr>
              <a:t>Noninsertive</a:t>
            </a:r>
            <a:r>
              <a:rPr lang="en-US" sz="2100" b="1" dirty="0">
                <a:latin typeface="Times New Roman" panose="02020603050405020304" pitchFamily="18" charset="0"/>
                <a:cs typeface="Times New Roman" panose="02020603050405020304" pitchFamily="18" charset="0"/>
              </a:rPr>
              <a:t> Acupuncture and Neonatal Abstinence Syndrome: a Case Series from an Inner-city Safety Net Hospital. Glob Adv Health Med. 2012;1(4):48-52. doi:10.7453/gahmj.2012.1.4.007</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 A chart review was conducted on one hundred and fifty-seven newborns who were diagnosed with NAS between 5/26/2009-10/30/2010 at the BMC Pediatric Ward in Boston, Massachusetts. Fifty-four newborns were treated with non-insertive acupuncture (NIA).</a:t>
            </a:r>
          </a:p>
          <a:p>
            <a:r>
              <a:rPr lang="en-US" sz="2100" dirty="0">
                <a:latin typeface="Times New Roman" panose="02020603050405020304" pitchFamily="18" charset="0"/>
                <a:cs typeface="Times New Roman" panose="02020603050405020304" pitchFamily="18" charset="0"/>
              </a:rPr>
              <a:t> </a:t>
            </a:r>
          </a:p>
          <a:p>
            <a:r>
              <a:rPr lang="en-US" sz="2100" b="1" dirty="0" err="1">
                <a:latin typeface="Times New Roman" panose="02020603050405020304" pitchFamily="18" charset="0"/>
                <a:cs typeface="Times New Roman" panose="02020603050405020304" pitchFamily="18" charset="0"/>
              </a:rPr>
              <a:t>Kurath</a:t>
            </a:r>
            <a:r>
              <a:rPr lang="en-US" sz="2100" b="1" dirty="0">
                <a:latin typeface="Times New Roman" panose="02020603050405020304" pitchFamily="18" charset="0"/>
                <a:cs typeface="Times New Roman" panose="02020603050405020304" pitchFamily="18" charset="0"/>
              </a:rPr>
              <a:t>-Koller S, Pansy J, </a:t>
            </a:r>
            <a:r>
              <a:rPr lang="en-US" sz="2100" b="1" dirty="0" err="1">
                <a:latin typeface="Times New Roman" panose="02020603050405020304" pitchFamily="18" charset="0"/>
                <a:cs typeface="Times New Roman" panose="02020603050405020304" pitchFamily="18" charset="0"/>
              </a:rPr>
              <a:t>Mileder</a:t>
            </a:r>
            <a:r>
              <a:rPr lang="en-US" sz="2100" b="1" dirty="0">
                <a:latin typeface="Times New Roman" panose="02020603050405020304" pitchFamily="18" charset="0"/>
                <a:cs typeface="Times New Roman" panose="02020603050405020304" pitchFamily="18" charset="0"/>
              </a:rPr>
              <a:t> LP, </a:t>
            </a:r>
            <a:r>
              <a:rPr lang="en-US" sz="2100" b="1" dirty="0" err="1">
                <a:latin typeface="Times New Roman" panose="02020603050405020304" pitchFamily="18" charset="0"/>
                <a:cs typeface="Times New Roman" panose="02020603050405020304" pitchFamily="18" charset="0"/>
              </a:rPr>
              <a:t>Schmölzer</a:t>
            </a:r>
            <a:r>
              <a:rPr lang="en-US" sz="2100" b="1" dirty="0">
                <a:latin typeface="Times New Roman" panose="02020603050405020304" pitchFamily="18" charset="0"/>
                <a:cs typeface="Times New Roman" panose="02020603050405020304" pitchFamily="18" charset="0"/>
              </a:rPr>
              <a:t> GM, </a:t>
            </a:r>
            <a:r>
              <a:rPr lang="en-US" sz="2100" b="1" dirty="0" err="1">
                <a:latin typeface="Times New Roman" panose="02020603050405020304" pitchFamily="18" charset="0"/>
                <a:cs typeface="Times New Roman" panose="02020603050405020304" pitchFamily="18" charset="0"/>
              </a:rPr>
              <a:t>Urlesberger</a:t>
            </a:r>
            <a:r>
              <a:rPr lang="en-US" sz="2100" b="1" dirty="0">
                <a:latin typeface="Times New Roman" panose="02020603050405020304" pitchFamily="18" charset="0"/>
                <a:cs typeface="Times New Roman" panose="02020603050405020304" pitchFamily="18" charset="0"/>
              </a:rPr>
              <a:t> B, </a:t>
            </a:r>
            <a:r>
              <a:rPr lang="en-US" sz="2100" b="1" dirty="0" err="1">
                <a:latin typeface="Times New Roman" panose="02020603050405020304" pitchFamily="18" charset="0"/>
                <a:cs typeface="Times New Roman" panose="02020603050405020304" pitchFamily="18" charset="0"/>
              </a:rPr>
              <a:t>Raith</a:t>
            </a:r>
            <a:r>
              <a:rPr lang="en-US" sz="2100" b="1" dirty="0">
                <a:latin typeface="Times New Roman" panose="02020603050405020304" pitchFamily="18" charset="0"/>
                <a:cs typeface="Times New Roman" panose="02020603050405020304" pitchFamily="18" charset="0"/>
              </a:rPr>
              <a:t> W. Active Somatic and Psychic Ear Acupuncture Points in Newborn Infants with Neonatal Abstinence Syndrome. The Journal of Alternative and Complementary Medicine. 2016;22(10):788-793. doi:10.1089/acm.2016.0075.</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This 30-neonate study conducted at University Hospital of Graz looked to determine whether there were active somatic or psychic points present in infants with NAS, whether these points were specific to infants with NAS, and to determine where presence or number of points correlated to the severity of illness. </a:t>
            </a:r>
          </a:p>
          <a:p>
            <a:r>
              <a:rPr lang="en-US" sz="2100" dirty="0">
                <a:latin typeface="Times New Roman" panose="02020603050405020304" pitchFamily="18" charset="0"/>
                <a:cs typeface="Times New Roman" panose="02020603050405020304" pitchFamily="18" charset="0"/>
              </a:rPr>
              <a:t> </a:t>
            </a:r>
          </a:p>
          <a:p>
            <a:r>
              <a:rPr lang="en-US" sz="2100" b="1" dirty="0">
                <a:latin typeface="Times New Roman" panose="02020603050405020304" pitchFamily="18" charset="0"/>
                <a:cs typeface="Times New Roman" panose="02020603050405020304" pitchFamily="18" charset="0"/>
              </a:rPr>
              <a:t>Liu T-T, Shi J, Epstein DH, Bao Y-P, Lu L. A Meta-Analysis of Acupuncture Combined with Opioid Receptor Agonists for Treatment of Opiate-Withdrawal Symptoms. Cellular and Molecular Neurobiology. 2008;29(4):449-454. doi:10.1007/s10571-008-9336-4.</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 This meta-analysis of 21 RCTs with a total of 1,105 subjects between 1990-2008  looked to gain a better understanding of the effectiveness of needle acupuncture as an adjuvant treatment for withdrawal symptoms. </a:t>
            </a:r>
          </a:p>
          <a:p>
            <a:r>
              <a:rPr lang="en-US" sz="2100" dirty="0">
                <a:latin typeface="Times New Roman" panose="02020603050405020304" pitchFamily="18" charset="0"/>
                <a:cs typeface="Times New Roman" panose="02020603050405020304" pitchFamily="18" charset="0"/>
              </a:rPr>
              <a:t> </a:t>
            </a:r>
          </a:p>
          <a:p>
            <a:r>
              <a:rPr lang="en-US" sz="2100" b="1" dirty="0">
                <a:latin typeface="Times New Roman" panose="02020603050405020304" pitchFamily="18" charset="0"/>
                <a:cs typeface="Times New Roman" panose="02020603050405020304" pitchFamily="18" charset="0"/>
              </a:rPr>
              <a:t>Ma D, Han J, </a:t>
            </a:r>
            <a:r>
              <a:rPr lang="en-US" sz="2100" b="1" dirty="0" err="1">
                <a:latin typeface="Times New Roman" panose="02020603050405020304" pitchFamily="18" charset="0"/>
                <a:cs typeface="Times New Roman" panose="02020603050405020304" pitchFamily="18" charset="0"/>
              </a:rPr>
              <a:t>Diao</a:t>
            </a:r>
            <a:r>
              <a:rPr lang="en-US" sz="2100" b="1" dirty="0">
                <a:latin typeface="Times New Roman" panose="02020603050405020304" pitchFamily="18" charset="0"/>
                <a:cs typeface="Times New Roman" panose="02020603050405020304" pitchFamily="18" charset="0"/>
              </a:rPr>
              <a:t> Q et al. Transcutaneous Electrical Acupoint Stimulation for the Treatment of Withdrawal Syndrome in Heroin Addicts. Pain Medicine. 2015;16(5):839-848. doi:10.1111/pme.12738</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This study of 63 males with drug addiction suffering from withdrawal symptoms from the Guangdong </a:t>
            </a:r>
            <a:r>
              <a:rPr lang="en-US" sz="2100" dirty="0" err="1">
                <a:latin typeface="Times New Roman" panose="02020603050405020304" pitchFamily="18" charset="0"/>
                <a:cs typeface="Times New Roman" panose="02020603050405020304" pitchFamily="18" charset="0"/>
              </a:rPr>
              <a:t>Zhongshan</a:t>
            </a:r>
            <a:r>
              <a:rPr lang="en-US" sz="2100" dirty="0">
                <a:latin typeface="Times New Roman" panose="02020603050405020304" pitchFamily="18" charset="0"/>
                <a:cs typeface="Times New Roman" panose="02020603050405020304" pitchFamily="18" charset="0"/>
              </a:rPr>
              <a:t> Detoxification center from June 2010 to September 2010 aims to create a well-designed experiment to test the effect of TEAS in the treatment of withdrawal. </a:t>
            </a:r>
          </a:p>
          <a:p>
            <a:r>
              <a:rPr lang="en-US" sz="2100" dirty="0">
                <a:latin typeface="Times New Roman" panose="02020603050405020304" pitchFamily="18" charset="0"/>
                <a:cs typeface="Times New Roman" panose="02020603050405020304" pitchFamily="18" charset="0"/>
              </a:rPr>
              <a:t> </a:t>
            </a:r>
          </a:p>
          <a:p>
            <a:r>
              <a:rPr lang="en-US" sz="2100" b="1" dirty="0" err="1">
                <a:latin typeface="Times New Roman" panose="02020603050405020304" pitchFamily="18" charset="0"/>
                <a:cs typeface="Times New Roman" panose="02020603050405020304" pitchFamily="18" charset="0"/>
              </a:rPr>
              <a:t>Raith</a:t>
            </a:r>
            <a:r>
              <a:rPr lang="en-US" sz="2100" b="1" dirty="0">
                <a:latin typeface="Times New Roman" panose="02020603050405020304" pitchFamily="18" charset="0"/>
                <a:cs typeface="Times New Roman" panose="02020603050405020304" pitchFamily="18" charset="0"/>
              </a:rPr>
              <a:t> W, </a:t>
            </a:r>
            <a:r>
              <a:rPr lang="en-US" sz="2100" b="1" dirty="0" err="1">
                <a:latin typeface="Times New Roman" panose="02020603050405020304" pitchFamily="18" charset="0"/>
                <a:cs typeface="Times New Roman" panose="02020603050405020304" pitchFamily="18" charset="0"/>
              </a:rPr>
              <a:t>Schmolzer</a:t>
            </a:r>
            <a:r>
              <a:rPr lang="en-US" sz="2100" b="1" dirty="0">
                <a:latin typeface="Times New Roman" panose="02020603050405020304" pitchFamily="18" charset="0"/>
                <a:cs typeface="Times New Roman" panose="02020603050405020304" pitchFamily="18" charset="0"/>
              </a:rPr>
              <a:t> G, Resch B et al. Laser Acupuncture for Neonatal Abstinence Syndrome: A Randomized Controlled Trial. Pediatrics. 2015;136(5):876-884. doi:10.1542/peds.20150676</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 This 40 neonate study at the University of Hospital of Graz between March 2009-November 2014 aimed to determine the efficacy of laser acupuncture treatment with pharmacological therapy in the treatment of infants with NAS.</a:t>
            </a:r>
          </a:p>
          <a:p>
            <a:r>
              <a:rPr lang="en-US" sz="2100" b="1"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r>
              <a:rPr lang="en-US" sz="2100" b="1" dirty="0">
                <a:latin typeface="Times New Roman" panose="02020603050405020304" pitchFamily="18" charset="0"/>
                <a:cs typeface="Times New Roman" panose="02020603050405020304" pitchFamily="18" charset="0"/>
              </a:rPr>
              <a:t>Schwartz L, Xiao R, Brown E, Sommers E. Auricular Acupressure Augmentation of Standard Medical Management of the Neonatal Narcotic Abstinence Syndrome. Med </a:t>
            </a:r>
            <a:r>
              <a:rPr lang="en-US" sz="2100" b="1" dirty="0" err="1">
                <a:latin typeface="Times New Roman" panose="02020603050405020304" pitchFamily="18" charset="0"/>
                <a:cs typeface="Times New Roman" panose="02020603050405020304" pitchFamily="18" charset="0"/>
              </a:rPr>
              <a:t>Acupunct</a:t>
            </a:r>
            <a:r>
              <a:rPr lang="en-US" sz="2100" b="1" dirty="0">
                <a:latin typeface="Times New Roman" panose="02020603050405020304" pitchFamily="18" charset="0"/>
                <a:cs typeface="Times New Roman" panose="02020603050405020304" pitchFamily="18" charset="0"/>
              </a:rPr>
              <a:t>. 2011;23(3):175-186. doi:10.1089/acu.2011.0818</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This RCT of 79 neonates with NAS who were admitted to Boston City Hospital between March 1992 and May 1996 evaluated the effectiveness of acupressure in the treatment of NAS compared to standard medical treatment of DTO or phenobarbital.</a:t>
            </a:r>
          </a:p>
          <a:p>
            <a:r>
              <a:rPr lang="en-US" sz="2100" dirty="0">
                <a:latin typeface="Times New Roman" panose="02020603050405020304" pitchFamily="18" charset="0"/>
                <a:cs typeface="Times New Roman" panose="02020603050405020304" pitchFamily="18" charset="0"/>
              </a:rPr>
              <a:t> </a:t>
            </a:r>
          </a:p>
          <a:p>
            <a:r>
              <a:rPr lang="en-US" sz="2100" b="1" dirty="0">
                <a:latin typeface="Times New Roman" panose="02020603050405020304" pitchFamily="18" charset="0"/>
                <a:cs typeface="Times New Roman" panose="02020603050405020304" pitchFamily="18" charset="0"/>
              </a:rPr>
              <a:t>Weathers L, Driver K, </a:t>
            </a:r>
            <a:r>
              <a:rPr lang="en-US" sz="2100" b="1" dirty="0" err="1">
                <a:latin typeface="Times New Roman" panose="02020603050405020304" pitchFamily="18" charset="0"/>
                <a:cs typeface="Times New Roman" panose="02020603050405020304" pitchFamily="18" charset="0"/>
              </a:rPr>
              <a:t>Zaritt</a:t>
            </a:r>
            <a:r>
              <a:rPr lang="en-US" sz="2100" b="1" dirty="0">
                <a:latin typeface="Times New Roman" panose="02020603050405020304" pitchFamily="18" charset="0"/>
                <a:cs typeface="Times New Roman" panose="02020603050405020304" pitchFamily="18" charset="0"/>
              </a:rPr>
              <a:t> J, et al. Safety, Acceptability, and Feasibility of Auricular Acupuncture in Neonatal Abstinence Syndrome: A Pilot Study. Medical Acupuncture. 2015;27(6):453-460. doi:10.1089/acu.2015.1133.</a:t>
            </a: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This prospective study of 20  neonates was conducted to determine the safety, feasibility, and acceptability of press needle acupuncture. The study was conducted from March 14</a:t>
            </a:r>
            <a:r>
              <a:rPr lang="en-US" sz="2100" baseline="30000" dirty="0">
                <a:latin typeface="Times New Roman" panose="02020603050405020304" pitchFamily="18" charset="0"/>
                <a:cs typeface="Times New Roman" panose="02020603050405020304" pitchFamily="18" charset="0"/>
              </a:rPr>
              <a:t>th</a:t>
            </a:r>
            <a:r>
              <a:rPr lang="en-US" sz="2100" dirty="0">
                <a:latin typeface="Times New Roman" panose="02020603050405020304" pitchFamily="18" charset="0"/>
                <a:cs typeface="Times New Roman" panose="02020603050405020304" pitchFamily="18" charset="0"/>
              </a:rPr>
              <a:t>, 2014-April 9, 2015 in Jennifer Leigh Muma NICU. </a:t>
            </a:r>
          </a:p>
        </p:txBody>
      </p:sp>
      <p:graphicFrame>
        <p:nvGraphicFramePr>
          <p:cNvPr id="3" name="Table 2">
            <a:extLst>
              <a:ext uri="{FF2B5EF4-FFF2-40B4-BE49-F238E27FC236}">
                <a16:creationId xmlns:a16="http://schemas.microsoft.com/office/drawing/2014/main" id="{23C6DEA1-96E2-8948-A3FE-0E166F69A6A9}"/>
              </a:ext>
            </a:extLst>
          </p:cNvPr>
          <p:cNvGraphicFramePr>
            <a:graphicFrameLocks noGrp="1"/>
          </p:cNvGraphicFramePr>
          <p:nvPr>
            <p:extLst>
              <p:ext uri="{D42A27DB-BD31-4B8C-83A1-F6EECF244321}">
                <p14:modId xmlns:p14="http://schemas.microsoft.com/office/powerpoint/2010/main" val="3948393988"/>
              </p:ext>
            </p:extLst>
          </p:nvPr>
        </p:nvGraphicFramePr>
        <p:xfrm>
          <a:off x="17450627" y="21287186"/>
          <a:ext cx="18188086" cy="11936044"/>
        </p:xfrm>
        <a:graphic>
          <a:graphicData uri="http://schemas.openxmlformats.org/drawingml/2006/table">
            <a:tbl>
              <a:tblPr firstRow="1" firstCol="1" bandRow="1">
                <a:tableStyleId>{5C22544A-7EE6-4342-B048-85BDC9FD1C3A}</a:tableStyleId>
              </a:tblPr>
              <a:tblGrid>
                <a:gridCol w="1383419">
                  <a:extLst>
                    <a:ext uri="{9D8B030D-6E8A-4147-A177-3AD203B41FA5}">
                      <a16:colId xmlns:a16="http://schemas.microsoft.com/office/drawing/2014/main" val="2974155994"/>
                    </a:ext>
                  </a:extLst>
                </a:gridCol>
                <a:gridCol w="1764760">
                  <a:extLst>
                    <a:ext uri="{9D8B030D-6E8A-4147-A177-3AD203B41FA5}">
                      <a16:colId xmlns:a16="http://schemas.microsoft.com/office/drawing/2014/main" val="2175345039"/>
                    </a:ext>
                  </a:extLst>
                </a:gridCol>
                <a:gridCol w="1347807">
                  <a:extLst>
                    <a:ext uri="{9D8B030D-6E8A-4147-A177-3AD203B41FA5}">
                      <a16:colId xmlns:a16="http://schemas.microsoft.com/office/drawing/2014/main" val="2781379080"/>
                    </a:ext>
                  </a:extLst>
                </a:gridCol>
                <a:gridCol w="1522987">
                  <a:extLst>
                    <a:ext uri="{9D8B030D-6E8A-4147-A177-3AD203B41FA5}">
                      <a16:colId xmlns:a16="http://schemas.microsoft.com/office/drawing/2014/main" val="2735777300"/>
                    </a:ext>
                  </a:extLst>
                </a:gridCol>
                <a:gridCol w="2895600">
                  <a:extLst>
                    <a:ext uri="{9D8B030D-6E8A-4147-A177-3AD203B41FA5}">
                      <a16:colId xmlns:a16="http://schemas.microsoft.com/office/drawing/2014/main" val="2058440882"/>
                    </a:ext>
                  </a:extLst>
                </a:gridCol>
                <a:gridCol w="1676400">
                  <a:extLst>
                    <a:ext uri="{9D8B030D-6E8A-4147-A177-3AD203B41FA5}">
                      <a16:colId xmlns:a16="http://schemas.microsoft.com/office/drawing/2014/main" val="2246352847"/>
                    </a:ext>
                  </a:extLst>
                </a:gridCol>
                <a:gridCol w="2133600">
                  <a:extLst>
                    <a:ext uri="{9D8B030D-6E8A-4147-A177-3AD203B41FA5}">
                      <a16:colId xmlns:a16="http://schemas.microsoft.com/office/drawing/2014/main" val="255422196"/>
                    </a:ext>
                  </a:extLst>
                </a:gridCol>
                <a:gridCol w="3584540">
                  <a:extLst>
                    <a:ext uri="{9D8B030D-6E8A-4147-A177-3AD203B41FA5}">
                      <a16:colId xmlns:a16="http://schemas.microsoft.com/office/drawing/2014/main" val="3597870662"/>
                    </a:ext>
                  </a:extLst>
                </a:gridCol>
                <a:gridCol w="1878973">
                  <a:extLst>
                    <a:ext uri="{9D8B030D-6E8A-4147-A177-3AD203B41FA5}">
                      <a16:colId xmlns:a16="http://schemas.microsoft.com/office/drawing/2014/main" val="477225010"/>
                    </a:ext>
                  </a:extLst>
                </a:gridCol>
              </a:tblGrid>
              <a:tr h="1076416">
                <a:tc>
                  <a:txBody>
                    <a:bodyPr/>
                    <a:lstStyle/>
                    <a:p>
                      <a:pPr marL="0" marR="0">
                        <a:spcBef>
                          <a:spcPts val="0"/>
                        </a:spcBef>
                        <a:spcAft>
                          <a:spcPts val="0"/>
                        </a:spcAft>
                      </a:pPr>
                      <a:r>
                        <a:rPr lang="en-US" sz="1800">
                          <a:effectLst/>
                        </a:rPr>
                        <a:t>Study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Design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Total N population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Average age of subjects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Outcome measurements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Type of acupuncture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Duration of treatment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Acupuncture sites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Standard pharmacological treatment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069585"/>
                  </a:ext>
                </a:extLst>
              </a:tr>
              <a:tr h="1944198">
                <a:tc>
                  <a:txBody>
                    <a:bodyPr/>
                    <a:lstStyle/>
                    <a:p>
                      <a:pPr marL="0" marR="0">
                        <a:spcBef>
                          <a:spcPts val="0"/>
                        </a:spcBef>
                        <a:spcAft>
                          <a:spcPts val="0"/>
                        </a:spcAft>
                      </a:pPr>
                      <a:r>
                        <a:rPr lang="en-US" sz="1800">
                          <a:effectLst/>
                        </a:rPr>
                        <a:t>Raith et 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Randomized control trial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28</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Not specified (6 were premature)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Finnegan Score; length of hospital stay; active ear acupuncture sites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Laser</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344805" algn="l"/>
                        </a:tabLst>
                      </a:pPr>
                      <a:r>
                        <a:rPr lang="en-US" sz="2000">
                          <a:effectLst/>
                          <a:latin typeface="Times New Roman" panose="02020603050405020304" pitchFamily="18" charset="0"/>
                          <a:cs typeface="Times New Roman" panose="02020603050405020304" pitchFamily="18" charset="0"/>
                        </a:rPr>
                        <a:t>1 session daily until decreased Finnegan score (sessions= 30 min)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344805" algn="l"/>
                        </a:tabLst>
                      </a:pPr>
                      <a:r>
                        <a:rPr lang="en-US" sz="2000" dirty="0">
                          <a:effectLst/>
                          <a:latin typeface="Times New Roman" panose="02020603050405020304" pitchFamily="18" charset="0"/>
                          <a:cs typeface="Times New Roman" panose="02020603050405020304" pitchFamily="18" charset="0"/>
                        </a:rPr>
                        <a:t>sympathetic point, (point 51), Shen Men (point 55), kidney point 95, liver point 97, lung point 101, LR 3, large intestine 4 (LI 4; He Gu), kidney 3 (Tai Xi), and heart 7 (Shen Men)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Morphine and phenobarbital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753069"/>
                  </a:ext>
                </a:extLst>
              </a:tr>
              <a:tr h="1524000">
                <a:tc>
                  <a:txBody>
                    <a:bodyPr/>
                    <a:lstStyle/>
                    <a:p>
                      <a:pPr marL="0" marR="0">
                        <a:spcBef>
                          <a:spcPts val="0"/>
                        </a:spcBef>
                        <a:spcAft>
                          <a:spcPts val="0"/>
                        </a:spcAft>
                      </a:pPr>
                      <a:r>
                        <a:rPr lang="en-US" sz="1800">
                          <a:effectLst/>
                        </a:rPr>
                        <a:t>Schwartz et 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Randomized, prospective, unblinded study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76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38 weeks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Length of stay; Finnegan Score; average dose of morphine and phenobarbital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Acupressure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Session every 4 hours for 30-60 seconds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Lung, </a:t>
                      </a:r>
                      <a:r>
                        <a:rPr lang="en-US" sz="2000" dirty="0" err="1">
                          <a:effectLst/>
                          <a:latin typeface="Times New Roman" panose="02020603050405020304" pitchFamily="18" charset="0"/>
                          <a:cs typeface="Times New Roman" panose="02020603050405020304" pitchFamily="18" charset="0"/>
                        </a:rPr>
                        <a:t>Shenmen</a:t>
                      </a:r>
                      <a:r>
                        <a:rPr lang="en-US" sz="2000" dirty="0">
                          <a:effectLst/>
                          <a:latin typeface="Times New Roman" panose="02020603050405020304" pitchFamily="18" charset="0"/>
                          <a:cs typeface="Times New Roman" panose="02020603050405020304" pitchFamily="18" charset="0"/>
                        </a:rPr>
                        <a:t>, Sympathetic, Kidney, Liver points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diluted deodorized tincture of opium (DTO) or phenobarbital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263575"/>
                  </a:ext>
                </a:extLst>
              </a:tr>
              <a:tr h="1524000">
                <a:tc>
                  <a:txBody>
                    <a:bodyPr/>
                    <a:lstStyle/>
                    <a:p>
                      <a:pPr marL="0" marR="0">
                        <a:spcBef>
                          <a:spcPts val="0"/>
                        </a:spcBef>
                        <a:spcAft>
                          <a:spcPts val="0"/>
                        </a:spcAft>
                      </a:pPr>
                      <a:r>
                        <a:rPr lang="en-US" sz="1800">
                          <a:effectLst/>
                        </a:rPr>
                        <a:t>Ma et 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Randomized control trial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63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34 years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Total score withdrawal symptoms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Transcutaneous electrical acupoint stimulation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3 times a day for 5 days and 2 times a day for the next 5 days. (session = 30 min)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Hegu (Li-4), Laogong (PC-8), Neiguan (PC-6) and Waiguan (SJ-5).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Buprenorphine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7484761"/>
                  </a:ext>
                </a:extLst>
              </a:tr>
              <a:tr h="1545462">
                <a:tc>
                  <a:txBody>
                    <a:bodyPr/>
                    <a:lstStyle/>
                    <a:p>
                      <a:pPr marL="0" marR="0">
                        <a:spcBef>
                          <a:spcPts val="0"/>
                        </a:spcBef>
                        <a:spcAft>
                          <a:spcPts val="0"/>
                        </a:spcAft>
                      </a:pPr>
                      <a:r>
                        <a:rPr lang="en-US" sz="1800">
                          <a:effectLst/>
                        </a:rPr>
                        <a:t>Filippelli et 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Case series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54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38 weeks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Infant behavior; tolerance of treatment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Non-insertive acupuncture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1-6 sessions (Pressure was applied to each point for 5-10 seconds)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Baihui, Yintang, Hegu, Neiguan, Zusanli, Sanyingio, and Yongquan.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Non-specified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380740"/>
                  </a:ext>
                </a:extLst>
              </a:tr>
              <a:tr h="1213278">
                <a:tc>
                  <a:txBody>
                    <a:bodyPr/>
                    <a:lstStyle/>
                    <a:p>
                      <a:pPr marL="0" marR="0">
                        <a:spcBef>
                          <a:spcPts val="0"/>
                        </a:spcBef>
                        <a:spcAft>
                          <a:spcPts val="0"/>
                        </a:spcAft>
                      </a:pPr>
                      <a:r>
                        <a:rPr lang="en-US" sz="1800">
                          <a:effectLst/>
                        </a:rPr>
                        <a:t>Kurath-Kolley et 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Case series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30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Not specified (6 were premature)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Presence of acupuncture points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err="1">
                          <a:effectLst/>
                          <a:latin typeface="Times New Roman" panose="02020603050405020304" pitchFamily="18" charset="0"/>
                          <a:cs typeface="Times New Roman" panose="02020603050405020304" pitchFamily="18" charset="0"/>
                        </a:rPr>
                        <a:t>Psychovegetative</a:t>
                      </a:r>
                      <a:r>
                        <a:rPr lang="en-US" sz="2000" dirty="0">
                          <a:effectLst/>
                          <a:latin typeface="Times New Roman" panose="02020603050405020304" pitchFamily="18" charset="0"/>
                          <a:cs typeface="Times New Roman" panose="02020603050405020304" pitchFamily="18" charset="0"/>
                        </a:rPr>
                        <a:t> rim, R point, Frustration point, PTI, Esophagus, Shen Men,  Lung, </a:t>
                      </a:r>
                      <a:r>
                        <a:rPr lang="en-US" sz="2000" dirty="0" err="1">
                          <a:effectLst/>
                          <a:latin typeface="Times New Roman" panose="02020603050405020304" pitchFamily="18" charset="0"/>
                          <a:cs typeface="Times New Roman" panose="02020603050405020304" pitchFamily="18" charset="0"/>
                        </a:rPr>
                        <a:t>Mout</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Morphine and phenobarbital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9877677"/>
                  </a:ext>
                </a:extLst>
              </a:tr>
              <a:tr h="1308741">
                <a:tc>
                  <a:txBody>
                    <a:bodyPr/>
                    <a:lstStyle/>
                    <a:p>
                      <a:pPr marL="0" marR="0">
                        <a:spcBef>
                          <a:spcPts val="0"/>
                        </a:spcBef>
                        <a:spcAft>
                          <a:spcPts val="0"/>
                        </a:spcAft>
                      </a:pPr>
                      <a:r>
                        <a:rPr lang="en-US" sz="1800">
                          <a:effectLst/>
                        </a:rPr>
                        <a:t>Liu et 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Meta-Analysis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11 studies; 1105 subjects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24.0 to 34.2 years</a:t>
                      </a:r>
                    </a:p>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Total withdrawal symptom score, pharmacological dose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Needle acupuncture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1-2 per day (average duration of needle insertion: 20–50 min)</a:t>
                      </a: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Neiguan, zusanli, shenmen, hegu, and sanyinjiao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opioid agonists</a:t>
                      </a:r>
                    </a:p>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424615"/>
                  </a:ext>
                </a:extLst>
              </a:tr>
              <a:tr h="1794027">
                <a:tc>
                  <a:txBody>
                    <a:bodyPr/>
                    <a:lstStyle/>
                    <a:p>
                      <a:pPr marL="0" marR="0">
                        <a:spcBef>
                          <a:spcPts val="0"/>
                        </a:spcBef>
                        <a:spcAft>
                          <a:spcPts val="0"/>
                        </a:spcAft>
                      </a:pPr>
                      <a:r>
                        <a:rPr lang="en-US" sz="1800" dirty="0">
                          <a:effectLst/>
                        </a:rPr>
                        <a:t>Weathers et 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Prospective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20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Not specified (all were &gt;37 weeks)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Finnegan score; percentage of dislodged needles; survey results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Needle acupuncture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2 sessions: Needles remained in place for 3+/- 1 day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Shen Men, Sympathetic, Lung, Kidney, Liver, Frustration, R-point, and </a:t>
                      </a:r>
                      <a:r>
                        <a:rPr lang="en-US" sz="2000" dirty="0" err="1">
                          <a:effectLst/>
                          <a:latin typeface="Times New Roman" panose="02020603050405020304" pitchFamily="18" charset="0"/>
                          <a:cs typeface="Times New Roman" panose="02020603050405020304" pitchFamily="18" charset="0"/>
                        </a:rPr>
                        <a:t>Psychovegetative</a:t>
                      </a:r>
                      <a:r>
                        <a:rPr lang="en-US" sz="2000" dirty="0">
                          <a:effectLst/>
                          <a:latin typeface="Times New Roman" panose="02020603050405020304" pitchFamily="18" charset="0"/>
                          <a:cs typeface="Times New Roman" panose="02020603050405020304" pitchFamily="18" charset="0"/>
                        </a:rPr>
                        <a:t> rim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Methadone and clonidine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936126"/>
                  </a:ext>
                </a:extLst>
              </a:tr>
            </a:tbl>
          </a:graphicData>
        </a:graphic>
      </p:graphicFrame>
      <p:graphicFrame>
        <p:nvGraphicFramePr>
          <p:cNvPr id="6" name="Table 5">
            <a:extLst>
              <a:ext uri="{FF2B5EF4-FFF2-40B4-BE49-F238E27FC236}">
                <a16:creationId xmlns:a16="http://schemas.microsoft.com/office/drawing/2014/main" id="{B311B2B0-D026-F74D-B55C-A81F7FC582FE}"/>
              </a:ext>
            </a:extLst>
          </p:cNvPr>
          <p:cNvGraphicFramePr>
            <a:graphicFrameLocks noGrp="1"/>
          </p:cNvGraphicFramePr>
          <p:nvPr>
            <p:extLst>
              <p:ext uri="{D42A27DB-BD31-4B8C-83A1-F6EECF244321}">
                <p14:modId xmlns:p14="http://schemas.microsoft.com/office/powerpoint/2010/main" val="3650520711"/>
              </p:ext>
            </p:extLst>
          </p:nvPr>
        </p:nvGraphicFramePr>
        <p:xfrm>
          <a:off x="17450627" y="33271982"/>
          <a:ext cx="18160900" cy="3044123"/>
        </p:xfrm>
        <a:graphic>
          <a:graphicData uri="http://schemas.openxmlformats.org/drawingml/2006/table">
            <a:tbl>
              <a:tblPr firstRow="1" firstCol="1" bandRow="1">
                <a:tableStyleId>{5C22544A-7EE6-4342-B048-85BDC9FD1C3A}</a:tableStyleId>
              </a:tblPr>
              <a:tblGrid>
                <a:gridCol w="2700719">
                  <a:extLst>
                    <a:ext uri="{9D8B030D-6E8A-4147-A177-3AD203B41FA5}">
                      <a16:colId xmlns:a16="http://schemas.microsoft.com/office/drawing/2014/main" val="972628210"/>
                    </a:ext>
                  </a:extLst>
                </a:gridCol>
                <a:gridCol w="1902377">
                  <a:extLst>
                    <a:ext uri="{9D8B030D-6E8A-4147-A177-3AD203B41FA5}">
                      <a16:colId xmlns:a16="http://schemas.microsoft.com/office/drawing/2014/main" val="646978090"/>
                    </a:ext>
                  </a:extLst>
                </a:gridCol>
                <a:gridCol w="4121817">
                  <a:extLst>
                    <a:ext uri="{9D8B030D-6E8A-4147-A177-3AD203B41FA5}">
                      <a16:colId xmlns:a16="http://schemas.microsoft.com/office/drawing/2014/main" val="2769358324"/>
                    </a:ext>
                  </a:extLst>
                </a:gridCol>
                <a:gridCol w="3725488">
                  <a:extLst>
                    <a:ext uri="{9D8B030D-6E8A-4147-A177-3AD203B41FA5}">
                      <a16:colId xmlns:a16="http://schemas.microsoft.com/office/drawing/2014/main" val="846065159"/>
                    </a:ext>
                  </a:extLst>
                </a:gridCol>
                <a:gridCol w="4359614">
                  <a:extLst>
                    <a:ext uri="{9D8B030D-6E8A-4147-A177-3AD203B41FA5}">
                      <a16:colId xmlns:a16="http://schemas.microsoft.com/office/drawing/2014/main" val="1385957087"/>
                    </a:ext>
                  </a:extLst>
                </a:gridCol>
                <a:gridCol w="1350885">
                  <a:extLst>
                    <a:ext uri="{9D8B030D-6E8A-4147-A177-3AD203B41FA5}">
                      <a16:colId xmlns:a16="http://schemas.microsoft.com/office/drawing/2014/main" val="981959329"/>
                    </a:ext>
                  </a:extLst>
                </a:gridCol>
              </a:tblGrid>
              <a:tr h="451341">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Study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616585" algn="ctr"/>
                        </a:tabLst>
                      </a:pPr>
                      <a:r>
                        <a:rPr lang="en-US" sz="2000" dirty="0">
                          <a:effectLst/>
                          <a:latin typeface="Times New Roman" panose="02020603050405020304" pitchFamily="18" charset="0"/>
                          <a:cs typeface="Times New Roman" panose="02020603050405020304" pitchFamily="18" charset="0"/>
                        </a:rPr>
                        <a:t> Length of stay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Maximum Finnegan score (Or withdrawal score)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Active ear acupuncture points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Max amount of pharmacological treatment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Safety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529614"/>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Raith et 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25926"/>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Schwartz et 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635655"/>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Ma et 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370761"/>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Filippelli et 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080344"/>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Kurath-Kolley et 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086286"/>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Liu et 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38463"/>
                  </a:ext>
                </a:extLst>
              </a:tr>
              <a:tr h="347789">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Weathers et al.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9620718"/>
                  </a:ext>
                </a:extLst>
              </a:tr>
            </a:tbl>
          </a:graphicData>
        </a:graphic>
      </p:graphicFrame>
      <p:sp>
        <p:nvSpPr>
          <p:cNvPr id="32" name="TextBox 31">
            <a:extLst>
              <a:ext uri="{FF2B5EF4-FFF2-40B4-BE49-F238E27FC236}">
                <a16:creationId xmlns:a16="http://schemas.microsoft.com/office/drawing/2014/main" id="{4B68C352-B989-2841-9FD8-195CEFCFA1F4}"/>
              </a:ext>
            </a:extLst>
          </p:cNvPr>
          <p:cNvSpPr txBox="1"/>
          <p:nvPr/>
        </p:nvSpPr>
        <p:spPr>
          <a:xfrm>
            <a:off x="17433283" y="32681051"/>
            <a:ext cx="18151287" cy="5909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600" dirty="0">
                <a:latin typeface="Times New Roman" panose="02020603050405020304" pitchFamily="18" charset="0"/>
                <a:cs typeface="Times New Roman" panose="02020603050405020304" pitchFamily="18" charset="0"/>
              </a:rPr>
              <a:t>Table 2. Summary of results for acupuncture vs standard pharmacological treatment   </a:t>
            </a:r>
          </a:p>
        </p:txBody>
      </p:sp>
      <p:sp>
        <p:nvSpPr>
          <p:cNvPr id="8" name="TextBox 7">
            <a:extLst>
              <a:ext uri="{FF2B5EF4-FFF2-40B4-BE49-F238E27FC236}">
                <a16:creationId xmlns:a16="http://schemas.microsoft.com/office/drawing/2014/main" id="{D50DB8B1-FDD4-BB4A-8F34-E2692166A6F3}"/>
              </a:ext>
            </a:extLst>
          </p:cNvPr>
          <p:cNvSpPr txBox="1"/>
          <p:nvPr/>
        </p:nvSpPr>
        <p:spPr>
          <a:xfrm>
            <a:off x="18135869" y="36284851"/>
            <a:ext cx="8206861" cy="1954381"/>
          </a:xfrm>
          <a:prstGeom prst="rect">
            <a:avLst/>
          </a:prstGeom>
          <a:noFill/>
        </p:spPr>
        <p:txBody>
          <a:bodyPr wrap="square" rtlCol="0">
            <a:spAutoFit/>
          </a:bodyPr>
          <a:lstStyle/>
          <a:p>
            <a:r>
              <a:rPr lang="en-US" sz="2000" dirty="0"/>
              <a:t>Key: S= Significant; NS= not significant; NA; results not applicable </a:t>
            </a:r>
          </a:p>
          <a:p>
            <a:endParaRPr lang="en-US" dirty="0"/>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65796</TotalTime>
  <Words>1271</Words>
  <Application>Microsoft Macintosh PowerPoint</Application>
  <PresentationFormat>Custom</PresentationFormat>
  <Paragraphs>221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Verdana</vt:lpstr>
      <vt:lpstr>Office Theme</vt:lpstr>
      <vt:lpstr>PowerPoint Presentation</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Kali Thibault</cp:lastModifiedBy>
  <cp:revision>149</cp:revision>
  <dcterms:created xsi:type="dcterms:W3CDTF">2017-04-15T00:49:32Z</dcterms:created>
  <dcterms:modified xsi:type="dcterms:W3CDTF">2020-04-17T21:55:32Z</dcterms:modified>
  <cp:category/>
</cp:coreProperties>
</file>