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32500B-BCDC-433A-8234-07583AD1B0A0}" v="19" dt="2020-04-06T19:54:02.848"/>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776" autoAdjust="0"/>
  </p:normalViewPr>
  <p:slideViewPr>
    <p:cSldViewPr>
      <p:cViewPr>
        <p:scale>
          <a:sx n="19" d="100"/>
          <a:sy n="19" d="100"/>
        </p:scale>
        <p:origin x="1299" y="54"/>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Rochowiak" userId="5b6ad46c22e4f7c0" providerId="LiveId" clId="{6632500B-BCDC-433A-8234-07583AD1B0A0}"/>
    <pc:docChg chg="custSel modSld">
      <pc:chgData name="Rebecca Rochowiak" userId="5b6ad46c22e4f7c0" providerId="LiveId" clId="{6632500B-BCDC-433A-8234-07583AD1B0A0}" dt="2020-04-06T19:55:38.104" v="1421" actId="14100"/>
      <pc:docMkLst>
        <pc:docMk/>
      </pc:docMkLst>
      <pc:sldChg chg="addSp delSp modSp mod">
        <pc:chgData name="Rebecca Rochowiak" userId="5b6ad46c22e4f7c0" providerId="LiveId" clId="{6632500B-BCDC-433A-8234-07583AD1B0A0}" dt="2020-04-06T19:55:38.104" v="1421" actId="14100"/>
        <pc:sldMkLst>
          <pc:docMk/>
          <pc:sldMk cId="1925272742" sldId="256"/>
        </pc:sldMkLst>
        <pc:spChg chg="add mod">
          <ac:chgData name="Rebecca Rochowiak" userId="5b6ad46c22e4f7c0" providerId="LiveId" clId="{6632500B-BCDC-433A-8234-07583AD1B0A0}" dt="2020-04-06T17:51:10.023" v="42" actId="767"/>
          <ac:spMkLst>
            <pc:docMk/>
            <pc:sldMk cId="1925272742" sldId="256"/>
            <ac:spMk id="3" creationId="{F0432948-E56C-4D2F-9026-38F7DD7581FD}"/>
          </ac:spMkLst>
        </pc:spChg>
        <pc:spChg chg="add del mod">
          <ac:chgData name="Rebecca Rochowiak" userId="5b6ad46c22e4f7c0" providerId="LiveId" clId="{6632500B-BCDC-433A-8234-07583AD1B0A0}" dt="2020-04-06T18:39:58.340" v="785" actId="478"/>
          <ac:spMkLst>
            <pc:docMk/>
            <pc:sldMk cId="1925272742" sldId="256"/>
            <ac:spMk id="5" creationId="{26BB5BC8-113E-46DA-89FB-5B3CF32E11BB}"/>
          </ac:spMkLst>
        </pc:spChg>
        <pc:spChg chg="add mod">
          <ac:chgData name="Rebecca Rochowiak" userId="5b6ad46c22e4f7c0" providerId="LiveId" clId="{6632500B-BCDC-433A-8234-07583AD1B0A0}" dt="2020-04-06T19:51:40.880" v="1349" actId="1076"/>
          <ac:spMkLst>
            <pc:docMk/>
            <pc:sldMk cId="1925272742" sldId="256"/>
            <ac:spMk id="8" creationId="{9DF7902E-D52E-4BCF-A929-B6DB43A7E196}"/>
          </ac:spMkLst>
        </pc:spChg>
        <pc:spChg chg="del mod">
          <ac:chgData name="Rebecca Rochowiak" userId="5b6ad46c22e4f7c0" providerId="LiveId" clId="{6632500B-BCDC-433A-8234-07583AD1B0A0}" dt="2020-04-06T18:40:42.862" v="809" actId="478"/>
          <ac:spMkLst>
            <pc:docMk/>
            <pc:sldMk cId="1925272742" sldId="256"/>
            <ac:spMk id="11" creationId="{00000000-0000-0000-0000-000000000000}"/>
          </ac:spMkLst>
        </pc:spChg>
        <pc:spChg chg="del">
          <ac:chgData name="Rebecca Rochowiak" userId="5b6ad46c22e4f7c0" providerId="LiveId" clId="{6632500B-BCDC-433A-8234-07583AD1B0A0}" dt="2020-04-06T18:40:49.242" v="810" actId="478"/>
          <ac:spMkLst>
            <pc:docMk/>
            <pc:sldMk cId="1925272742" sldId="256"/>
            <ac:spMk id="13" creationId="{00000000-0000-0000-0000-000000000000}"/>
          </ac:spMkLst>
        </pc:spChg>
        <pc:spChg chg="mod">
          <ac:chgData name="Rebecca Rochowiak" userId="5b6ad46c22e4f7c0" providerId="LiveId" clId="{6632500B-BCDC-433A-8234-07583AD1B0A0}" dt="2020-04-06T17:49:55.705" v="0" actId="1076"/>
          <ac:spMkLst>
            <pc:docMk/>
            <pc:sldMk cId="1925272742" sldId="256"/>
            <ac:spMk id="19" creationId="{00000000-0000-0000-0000-000000000000}"/>
          </ac:spMkLst>
        </pc:spChg>
        <pc:spChg chg="mod">
          <ac:chgData name="Rebecca Rochowiak" userId="5b6ad46c22e4f7c0" providerId="LiveId" clId="{6632500B-BCDC-433A-8234-07583AD1B0A0}" dt="2020-04-06T17:49:59.735" v="1" actId="1076"/>
          <ac:spMkLst>
            <pc:docMk/>
            <pc:sldMk cId="1925272742" sldId="256"/>
            <ac:spMk id="20" creationId="{00000000-0000-0000-0000-000000000000}"/>
          </ac:spMkLst>
        </pc:spChg>
        <pc:spChg chg="mod">
          <ac:chgData name="Rebecca Rochowiak" userId="5b6ad46c22e4f7c0" providerId="LiveId" clId="{6632500B-BCDC-433A-8234-07583AD1B0A0}" dt="2020-04-06T19:28:26.551" v="980" actId="14100"/>
          <ac:spMkLst>
            <pc:docMk/>
            <pc:sldMk cId="1925272742" sldId="256"/>
            <ac:spMk id="32" creationId="{30D3BA33-A34C-4451-8F72-669C383362F2}"/>
          </ac:spMkLst>
        </pc:spChg>
        <pc:spChg chg="mod">
          <ac:chgData name="Rebecca Rochowiak" userId="5b6ad46c22e4f7c0" providerId="LiveId" clId="{6632500B-BCDC-433A-8234-07583AD1B0A0}" dt="2020-04-06T19:28:44.536" v="983" actId="14100"/>
          <ac:spMkLst>
            <pc:docMk/>
            <pc:sldMk cId="1925272742" sldId="256"/>
            <ac:spMk id="33" creationId="{5057ECEA-56BC-498F-A89A-6F6AE4B4731D}"/>
          </ac:spMkLst>
        </pc:spChg>
        <pc:spChg chg="mod">
          <ac:chgData name="Rebecca Rochowiak" userId="5b6ad46c22e4f7c0" providerId="LiveId" clId="{6632500B-BCDC-433A-8234-07583AD1B0A0}" dt="2020-04-06T19:52:20.768" v="1350" actId="20577"/>
          <ac:spMkLst>
            <pc:docMk/>
            <pc:sldMk cId="1925272742" sldId="256"/>
            <ac:spMk id="35" creationId="{235CAF72-308E-4848-819B-A010B9F948EE}"/>
          </ac:spMkLst>
        </pc:spChg>
        <pc:spChg chg="del mod topLvl">
          <ac:chgData name="Rebecca Rochowiak" userId="5b6ad46c22e4f7c0" providerId="LiveId" clId="{6632500B-BCDC-433A-8234-07583AD1B0A0}" dt="2020-04-06T18:40:01.804" v="786" actId="478"/>
          <ac:spMkLst>
            <pc:docMk/>
            <pc:sldMk cId="1925272742" sldId="256"/>
            <ac:spMk id="36" creationId="{00000000-0000-0000-0000-000000000000}"/>
          </ac:spMkLst>
        </pc:spChg>
        <pc:spChg chg="del mod topLvl">
          <ac:chgData name="Rebecca Rochowiak" userId="5b6ad46c22e4f7c0" providerId="LiveId" clId="{6632500B-BCDC-433A-8234-07583AD1B0A0}" dt="2020-04-06T17:50:58.424" v="41" actId="478"/>
          <ac:spMkLst>
            <pc:docMk/>
            <pc:sldMk cId="1925272742" sldId="256"/>
            <ac:spMk id="37" creationId="{00000000-0000-0000-0000-000000000000}"/>
          </ac:spMkLst>
        </pc:spChg>
        <pc:spChg chg="mod">
          <ac:chgData name="Rebecca Rochowiak" userId="5b6ad46c22e4f7c0" providerId="LiveId" clId="{6632500B-BCDC-433A-8234-07583AD1B0A0}" dt="2020-04-06T19:28:33.001" v="981" actId="255"/>
          <ac:spMkLst>
            <pc:docMk/>
            <pc:sldMk cId="1925272742" sldId="256"/>
            <ac:spMk id="38" creationId="{00000000-0000-0000-0000-000000000000}"/>
          </ac:spMkLst>
        </pc:spChg>
        <pc:spChg chg="mod">
          <ac:chgData name="Rebecca Rochowiak" userId="5b6ad46c22e4f7c0" providerId="LiveId" clId="{6632500B-BCDC-433A-8234-07583AD1B0A0}" dt="2020-04-06T18:41:51.498" v="847" actId="14100"/>
          <ac:spMkLst>
            <pc:docMk/>
            <pc:sldMk cId="1925272742" sldId="256"/>
            <ac:spMk id="39" creationId="{00000000-0000-0000-0000-000000000000}"/>
          </ac:spMkLst>
        </pc:spChg>
        <pc:spChg chg="del mod ord">
          <ac:chgData name="Rebecca Rochowiak" userId="5b6ad46c22e4f7c0" providerId="LiveId" clId="{6632500B-BCDC-433A-8234-07583AD1B0A0}" dt="2020-04-06T18:43:06.689" v="875" actId="478"/>
          <ac:spMkLst>
            <pc:docMk/>
            <pc:sldMk cId="1925272742" sldId="256"/>
            <ac:spMk id="41" creationId="{00000000-0000-0000-0000-000000000000}"/>
          </ac:spMkLst>
        </pc:spChg>
        <pc:spChg chg="del mod">
          <ac:chgData name="Rebecca Rochowiak" userId="5b6ad46c22e4f7c0" providerId="LiveId" clId="{6632500B-BCDC-433A-8234-07583AD1B0A0}" dt="2020-04-06T18:42:53.251" v="874" actId="478"/>
          <ac:spMkLst>
            <pc:docMk/>
            <pc:sldMk cId="1925272742" sldId="256"/>
            <ac:spMk id="42" creationId="{00000000-0000-0000-0000-000000000000}"/>
          </ac:spMkLst>
        </pc:spChg>
        <pc:spChg chg="mod">
          <ac:chgData name="Rebecca Rochowiak" userId="5b6ad46c22e4f7c0" providerId="LiveId" clId="{6632500B-BCDC-433A-8234-07583AD1B0A0}" dt="2020-04-06T19:55:38.104" v="1421" actId="14100"/>
          <ac:spMkLst>
            <pc:docMk/>
            <pc:sldMk cId="1925272742" sldId="256"/>
            <ac:spMk id="43" creationId="{4E23CB3B-2500-4750-9EEE-23617CF22DF3}"/>
          </ac:spMkLst>
        </pc:spChg>
        <pc:spChg chg="del mod">
          <ac:chgData name="Rebecca Rochowiak" userId="5b6ad46c22e4f7c0" providerId="LiveId" clId="{6632500B-BCDC-433A-8234-07583AD1B0A0}" dt="2020-04-06T19:14:47.214" v="915" actId="478"/>
          <ac:spMkLst>
            <pc:docMk/>
            <pc:sldMk cId="1925272742" sldId="256"/>
            <ac:spMk id="45" creationId="{00000000-0000-0000-0000-000000000000}"/>
          </ac:spMkLst>
        </pc:spChg>
        <pc:spChg chg="mod">
          <ac:chgData name="Rebecca Rochowiak" userId="5b6ad46c22e4f7c0" providerId="LiveId" clId="{6632500B-BCDC-433A-8234-07583AD1B0A0}" dt="2020-04-06T19:28:50.178" v="984" actId="1076"/>
          <ac:spMkLst>
            <pc:docMk/>
            <pc:sldMk cId="1925272742" sldId="256"/>
            <ac:spMk id="48" creationId="{81B77F29-BBE4-49ED-92BA-F7D1CB683B17}"/>
          </ac:spMkLst>
        </pc:spChg>
        <pc:spChg chg="del mod">
          <ac:chgData name="Rebecca Rochowiak" userId="5b6ad46c22e4f7c0" providerId="LiveId" clId="{6632500B-BCDC-433A-8234-07583AD1B0A0}" dt="2020-04-06T19:12:06.356" v="888" actId="478"/>
          <ac:spMkLst>
            <pc:docMk/>
            <pc:sldMk cId="1925272742" sldId="256"/>
            <ac:spMk id="49" creationId="{00000000-0000-0000-0000-000000000000}"/>
          </ac:spMkLst>
        </pc:spChg>
        <pc:spChg chg="mod">
          <ac:chgData name="Rebecca Rochowiak" userId="5b6ad46c22e4f7c0" providerId="LiveId" clId="{6632500B-BCDC-433A-8234-07583AD1B0A0}" dt="2020-04-06T19:29:01.381" v="987" actId="1076"/>
          <ac:spMkLst>
            <pc:docMk/>
            <pc:sldMk cId="1925272742" sldId="256"/>
            <ac:spMk id="50" creationId="{867B489F-A3B7-425D-B39A-F2DA7EABFC6F}"/>
          </ac:spMkLst>
        </pc:spChg>
        <pc:spChg chg="del mod">
          <ac:chgData name="Rebecca Rochowiak" userId="5b6ad46c22e4f7c0" providerId="LiveId" clId="{6632500B-BCDC-433A-8234-07583AD1B0A0}" dt="2020-04-06T19:14:43.885" v="914" actId="478"/>
          <ac:spMkLst>
            <pc:docMk/>
            <pc:sldMk cId="1925272742" sldId="256"/>
            <ac:spMk id="52" creationId="{00000000-0000-0000-0000-000000000000}"/>
          </ac:spMkLst>
        </pc:spChg>
        <pc:spChg chg="mod">
          <ac:chgData name="Rebecca Rochowiak" userId="5b6ad46c22e4f7c0" providerId="LiveId" clId="{6632500B-BCDC-433A-8234-07583AD1B0A0}" dt="2020-04-06T19:31:26.722" v="989" actId="1076"/>
          <ac:spMkLst>
            <pc:docMk/>
            <pc:sldMk cId="1925272742" sldId="256"/>
            <ac:spMk id="54" creationId="{A1A82BA0-B1E8-411D-BE5C-2FD9611522FE}"/>
          </ac:spMkLst>
        </pc:spChg>
        <pc:spChg chg="mod">
          <ac:chgData name="Rebecca Rochowiak" userId="5b6ad46c22e4f7c0" providerId="LiveId" clId="{6632500B-BCDC-433A-8234-07583AD1B0A0}" dt="2020-04-06T19:16:28.751" v="942" actId="14100"/>
          <ac:spMkLst>
            <pc:docMk/>
            <pc:sldMk cId="1925272742" sldId="256"/>
            <ac:spMk id="56" creationId="{D99C80F5-AA67-420F-B526-DF6C57CFDF7B}"/>
          </ac:spMkLst>
        </pc:spChg>
        <pc:spChg chg="del mod">
          <ac:chgData name="Rebecca Rochowiak" userId="5b6ad46c22e4f7c0" providerId="LiveId" clId="{6632500B-BCDC-433A-8234-07583AD1B0A0}" dt="2020-04-06T19:14:00.192" v="909" actId="478"/>
          <ac:spMkLst>
            <pc:docMk/>
            <pc:sldMk cId="1925272742" sldId="256"/>
            <ac:spMk id="58" creationId="{00000000-0000-0000-0000-000000000000}"/>
          </ac:spMkLst>
        </pc:spChg>
        <pc:spChg chg="mod">
          <ac:chgData name="Rebecca Rochowiak" userId="5b6ad46c22e4f7c0" providerId="LiveId" clId="{6632500B-BCDC-433A-8234-07583AD1B0A0}" dt="2020-04-06T19:27:21.388" v="970" actId="255"/>
          <ac:spMkLst>
            <pc:docMk/>
            <pc:sldMk cId="1925272742" sldId="256"/>
            <ac:spMk id="59" creationId="{D36CC738-9D54-43CE-98E0-2DFA8BC9DB79}"/>
          </ac:spMkLst>
        </pc:spChg>
        <pc:spChg chg="mod">
          <ac:chgData name="Rebecca Rochowiak" userId="5b6ad46c22e4f7c0" providerId="LiveId" clId="{6632500B-BCDC-433A-8234-07583AD1B0A0}" dt="2020-04-06T19:22:30.441" v="961" actId="14100"/>
          <ac:spMkLst>
            <pc:docMk/>
            <pc:sldMk cId="1925272742" sldId="256"/>
            <ac:spMk id="60" creationId="{F776E6F1-5DCA-4550-8ED2-FFE80F9AB897}"/>
          </ac:spMkLst>
        </pc:spChg>
        <pc:spChg chg="mod">
          <ac:chgData name="Rebecca Rochowiak" userId="5b6ad46c22e4f7c0" providerId="LiveId" clId="{6632500B-BCDC-433A-8234-07583AD1B0A0}" dt="2020-04-06T19:55:03.666" v="1420" actId="1076"/>
          <ac:spMkLst>
            <pc:docMk/>
            <pc:sldMk cId="1925272742" sldId="256"/>
            <ac:spMk id="86" creationId="{00000000-0000-0000-0000-000000000000}"/>
          </ac:spMkLst>
        </pc:spChg>
        <pc:grpChg chg="del">
          <ac:chgData name="Rebecca Rochowiak" userId="5b6ad46c22e4f7c0" providerId="LiveId" clId="{6632500B-BCDC-433A-8234-07583AD1B0A0}" dt="2020-04-06T17:50:58.424" v="41" actId="478"/>
          <ac:grpSpMkLst>
            <pc:docMk/>
            <pc:sldMk cId="1925272742" sldId="256"/>
            <ac:grpSpMk id="2" creationId="{00000000-0000-0000-0000-000000000000}"/>
          </ac:grpSpMkLst>
        </pc:grpChg>
        <pc:grpChg chg="mod">
          <ac:chgData name="Rebecca Rochowiak" userId="5b6ad46c22e4f7c0" providerId="LiveId" clId="{6632500B-BCDC-433A-8234-07583AD1B0A0}" dt="2020-04-06T19:28:38.347" v="982" actId="14100"/>
          <ac:grpSpMkLst>
            <pc:docMk/>
            <pc:sldMk cId="1925272742" sldId="256"/>
            <ac:grpSpMk id="4" creationId="{00000000-0000-0000-0000-000000000000}"/>
          </ac:grpSpMkLst>
        </pc:grpChg>
        <pc:grpChg chg="add mod">
          <ac:chgData name="Rebecca Rochowiak" userId="5b6ad46c22e4f7c0" providerId="LiveId" clId="{6632500B-BCDC-433A-8234-07583AD1B0A0}" dt="2020-04-06T19:28:55.139" v="985" actId="14100"/>
          <ac:grpSpMkLst>
            <pc:docMk/>
            <pc:sldMk cId="1925272742" sldId="256"/>
            <ac:grpSpMk id="31" creationId="{780246F2-8824-48D7-985E-FB532062DE6C}"/>
          </ac:grpSpMkLst>
        </pc:grpChg>
        <pc:grpChg chg="add mod">
          <ac:chgData name="Rebecca Rochowiak" userId="5b6ad46c22e4f7c0" providerId="LiveId" clId="{6632500B-BCDC-433A-8234-07583AD1B0A0}" dt="2020-04-06T19:44:31.280" v="1294" actId="1076"/>
          <ac:grpSpMkLst>
            <pc:docMk/>
            <pc:sldMk cId="1925272742" sldId="256"/>
            <ac:grpSpMk id="34" creationId="{8F7DE5E3-00A9-434E-B232-286222B52EBF}"/>
          </ac:grpSpMkLst>
        </pc:grpChg>
        <pc:grpChg chg="add mod">
          <ac:chgData name="Rebecca Rochowiak" userId="5b6ad46c22e4f7c0" providerId="LiveId" clId="{6632500B-BCDC-433A-8234-07583AD1B0A0}" dt="2020-04-06T19:28:57.675" v="986" actId="1076"/>
          <ac:grpSpMkLst>
            <pc:docMk/>
            <pc:sldMk cId="1925272742" sldId="256"/>
            <ac:grpSpMk id="44" creationId="{43CB8A02-B9FE-4E02-8444-4D9929CD9960}"/>
          </ac:grpSpMkLst>
        </pc:grpChg>
        <pc:grpChg chg="add mod">
          <ac:chgData name="Rebecca Rochowiak" userId="5b6ad46c22e4f7c0" providerId="LiveId" clId="{6632500B-BCDC-433A-8234-07583AD1B0A0}" dt="2020-04-06T19:44:25.115" v="1293" actId="1076"/>
          <ac:grpSpMkLst>
            <pc:docMk/>
            <pc:sldMk cId="1925272742" sldId="256"/>
            <ac:grpSpMk id="53" creationId="{26F58C5C-EF8F-46B9-802B-0CAB491E1A4A}"/>
          </ac:grpSpMkLst>
        </pc:grpChg>
        <pc:grpChg chg="add mod">
          <ac:chgData name="Rebecca Rochowiak" userId="5b6ad46c22e4f7c0" providerId="LiveId" clId="{6632500B-BCDC-433A-8234-07583AD1B0A0}" dt="2020-04-06T19:27:31.497" v="972" actId="14100"/>
          <ac:grpSpMkLst>
            <pc:docMk/>
            <pc:sldMk cId="1925272742" sldId="256"/>
            <ac:grpSpMk id="57" creationId="{B5B57641-CAE3-46D4-8863-F1D0DF0062C6}"/>
          </ac:grpSpMkLst>
        </pc:grpChg>
        <pc:graphicFrameChg chg="add mod modGraphic">
          <ac:chgData name="Rebecca Rochowiak" userId="5b6ad46c22e4f7c0" providerId="LiveId" clId="{6632500B-BCDC-433A-8234-07583AD1B0A0}" dt="2020-04-06T19:45:16.535" v="1299" actId="14100"/>
          <ac:graphicFrameMkLst>
            <pc:docMk/>
            <pc:sldMk cId="1925272742" sldId="256"/>
            <ac:graphicFrameMk id="6" creationId="{1C4F1EE8-5F9F-4861-8272-A96340CAAF0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3/30/2020</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12292054" y="4355631"/>
            <a:ext cx="27988438" cy="3416320"/>
          </a:xfrm>
          <a:prstGeom prst="rect">
            <a:avLst/>
          </a:prstGeom>
          <a:noFill/>
        </p:spPr>
        <p:txBody>
          <a:bodyPr wrap="square" rtlCol="0">
            <a:spAutoFit/>
          </a:bodyPr>
          <a:lstStyle/>
          <a:p>
            <a:pPr algn="ctr"/>
            <a:r>
              <a:rPr lang="en-US" sz="5000" b="1" dirty="0"/>
              <a:t>Rebecca Rochowiak PA Student, MMS</a:t>
            </a:r>
            <a:endParaRPr lang="en-US" sz="5000" dirty="0"/>
          </a:p>
          <a:p>
            <a:pPr algn="ctr"/>
            <a:r>
              <a:rPr lang="en-US" sz="5000" b="1" dirty="0"/>
              <a:t>Faculty Advisor: Sadie </a:t>
            </a:r>
            <a:r>
              <a:rPr lang="en-US" sz="5000" b="1" dirty="0" err="1"/>
              <a:t>Ermol</a:t>
            </a:r>
            <a:r>
              <a:rPr lang="en-US" sz="5000" b="1" dirty="0"/>
              <a:t>, MMS, PA-C</a:t>
            </a:r>
            <a:endParaRPr lang="en-US" sz="5000" dirty="0"/>
          </a:p>
          <a:p>
            <a:pPr algn="ctr"/>
            <a:r>
              <a:rPr lang="en-US" sz="5000" b="1" dirty="0"/>
              <a:t>Department of Medical Sciences</a:t>
            </a:r>
            <a:endParaRPr lang="en-US" sz="5000" dirty="0"/>
          </a:p>
          <a:p>
            <a:endParaRPr lang="en-US" sz="6600" b="1" dirty="0">
              <a:latin typeface="+mj-lt"/>
              <a:cs typeface="Arial"/>
            </a:endParaRP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877335"/>
            <a:ext cx="10287000" cy="4005072"/>
          </a:xfrm>
          <a:prstGeom prst="rect">
            <a:avLst/>
          </a:prstGeom>
        </p:spPr>
      </p:pic>
      <p:sp>
        <p:nvSpPr>
          <p:cNvPr id="86" name="TextBox 85"/>
          <p:cNvSpPr txBox="1"/>
          <p:nvPr/>
        </p:nvSpPr>
        <p:spPr>
          <a:xfrm>
            <a:off x="39087142" y="32335945"/>
            <a:ext cx="11772691" cy="535531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000" dirty="0"/>
              <a:t>References:</a:t>
            </a:r>
          </a:p>
          <a:p>
            <a:r>
              <a:rPr lang="en-US" sz="3000" dirty="0"/>
              <a:t>1. Huang, J. Y., &amp; Qi, S. J. (2015). Childhood obesity and food intake. </a:t>
            </a:r>
            <a:r>
              <a:rPr lang="en-US" sz="3000" i="1" dirty="0"/>
              <a:t>World Journal of Pediatrics</a:t>
            </a:r>
            <a:r>
              <a:rPr lang="en-US" sz="3000" dirty="0"/>
              <a:t>, </a:t>
            </a:r>
            <a:r>
              <a:rPr lang="en-US" sz="3000" i="1" dirty="0"/>
              <a:t>11</a:t>
            </a:r>
            <a:r>
              <a:rPr lang="en-US" sz="3000" dirty="0"/>
              <a:t>(2), 101-107.</a:t>
            </a:r>
          </a:p>
          <a:p>
            <a:r>
              <a:rPr lang="en-US" sz="3000" dirty="0"/>
              <a:t>2. Sahoo K, Sahoo B, Choudhury AK, Sofi NY, Kumar R, </a:t>
            </a:r>
            <a:r>
              <a:rPr lang="en-US" sz="3000" dirty="0" err="1"/>
              <a:t>Bhadoria</a:t>
            </a:r>
            <a:r>
              <a:rPr lang="en-US" sz="3000" dirty="0"/>
              <a:t> AS. Childhood obesity: causes and consequences. </a:t>
            </a:r>
            <a:r>
              <a:rPr lang="en-US" sz="3000" i="1" dirty="0"/>
              <a:t>J Family Med Prim Care</a:t>
            </a:r>
            <a:r>
              <a:rPr lang="en-US" sz="3000" dirty="0"/>
              <a:t>. 2015;4(2):187–192. doi:10.4103/2249-4863.154628</a:t>
            </a:r>
          </a:p>
          <a:p>
            <a:endParaRPr lang="en-US" sz="2700" dirty="0"/>
          </a:p>
          <a:p>
            <a:endParaRPr lang="en-US" sz="2700" dirty="0"/>
          </a:p>
          <a:p>
            <a:endParaRPr lang="en-US" sz="2700" dirty="0"/>
          </a:p>
          <a:p>
            <a:endParaRPr lang="en-US" sz="2700" dirty="0"/>
          </a:p>
          <a:p>
            <a:endParaRPr lang="en-US" sz="2700" dirty="0"/>
          </a:p>
          <a:p>
            <a:endParaRPr lang="en-US" sz="2700" dirty="0"/>
          </a:p>
        </p:txBody>
      </p:sp>
      <p:sp>
        <p:nvSpPr>
          <p:cNvPr id="19" name="TextBox 18"/>
          <p:cNvSpPr txBox="1"/>
          <p:nvPr/>
        </p:nvSpPr>
        <p:spPr>
          <a:xfrm>
            <a:off x="13335000" y="7988"/>
            <a:ext cx="26974800" cy="4401205"/>
          </a:xfrm>
          <a:prstGeom prst="rect">
            <a:avLst/>
          </a:prstGeom>
          <a:noFill/>
        </p:spPr>
        <p:txBody>
          <a:bodyPr wrap="square" rtlCol="0">
            <a:spAutoFit/>
          </a:bodyPr>
          <a:lstStyle/>
          <a:p>
            <a:pPr algn="ctr"/>
            <a:r>
              <a:rPr lang="en-US" sz="7000" b="1" dirty="0"/>
              <a:t>The effect of whether the viewing of healthy foods in advertisements increases the likelihood of a child choosing healthier foods and provide a preventative measure for obesity, when compared with children who view unhealthy food advertisements</a:t>
            </a:r>
            <a:endParaRPr lang="en-US" sz="7000" dirty="0"/>
          </a:p>
        </p:txBody>
      </p:sp>
      <p:grpSp>
        <p:nvGrpSpPr>
          <p:cNvPr id="4" name="Group 3"/>
          <p:cNvGrpSpPr/>
          <p:nvPr/>
        </p:nvGrpSpPr>
        <p:grpSpPr>
          <a:xfrm>
            <a:off x="36209" y="6464178"/>
            <a:ext cx="13832191" cy="8913506"/>
            <a:chOff x="31945579" y="41147930"/>
            <a:chExt cx="16742698" cy="21486825"/>
          </a:xfrm>
        </p:grpSpPr>
        <p:sp>
          <p:nvSpPr>
            <p:cNvPr id="38" name="TextBox 37"/>
            <p:cNvSpPr txBox="1"/>
            <p:nvPr/>
          </p:nvSpPr>
          <p:spPr>
            <a:xfrm>
              <a:off x="31945579" y="43278409"/>
              <a:ext cx="16742698" cy="1935634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4000" dirty="0"/>
            </a:p>
            <a:p>
              <a:r>
                <a:rPr lang="en-US" sz="4000" dirty="0">
                  <a:solidFill>
                    <a:schemeClr val="tx1"/>
                  </a:solidFill>
                </a:rPr>
                <a:t>Childhood obesity has become an increasing problem in the US over the last decade. Advertisements including those on television and those on internet computer games contribute to this rising epidemic by pushing children to consume unhealthy snack foods. Recently some companies have attempted to combat this by developing ads for healthy snack foods. This systematic review was performed to assess the effect of whether the viewing of healthy foods in advertisements increases the likelihood of a child choosing healthier foods and providing a preventative measure for obesity, when compared with children who view unhealthy food advertisements. </a:t>
              </a:r>
            </a:p>
            <a:p>
              <a:endParaRPr lang="en-US" sz="4400" dirty="0"/>
            </a:p>
            <a:p>
              <a:endParaRPr lang="en-US" sz="4400" dirty="0"/>
            </a:p>
            <a:p>
              <a:endParaRPr lang="en-US" sz="4400" dirty="0"/>
            </a:p>
            <a:p>
              <a:endParaRPr lang="en-US" sz="4400" dirty="0"/>
            </a:p>
            <a:p>
              <a:pPr marL="571500" indent="-571500">
                <a:buFont typeface="Arial"/>
                <a:buChar char="•"/>
              </a:pPr>
              <a:endParaRPr lang="en-US" sz="1500" dirty="0"/>
            </a:p>
          </p:txBody>
        </p:sp>
        <p:sp>
          <p:nvSpPr>
            <p:cNvPr id="39" name="TextBox 38"/>
            <p:cNvSpPr txBox="1"/>
            <p:nvPr/>
          </p:nvSpPr>
          <p:spPr>
            <a:xfrm>
              <a:off x="31945579" y="41147930"/>
              <a:ext cx="16742698" cy="2370166"/>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p>
          </p:txBody>
        </p:sp>
      </p:grpSp>
      <p:sp>
        <p:nvSpPr>
          <p:cNvPr id="3" name="TextBox 2">
            <a:extLst>
              <a:ext uri="{FF2B5EF4-FFF2-40B4-BE49-F238E27FC236}">
                <a16:creationId xmlns:a16="http://schemas.microsoft.com/office/drawing/2014/main" id="{F0432948-E56C-4D2F-9026-38F7DD7581FD}"/>
              </a:ext>
            </a:extLst>
          </p:cNvPr>
          <p:cNvSpPr txBox="1"/>
          <p:nvPr/>
        </p:nvSpPr>
        <p:spPr>
          <a:xfrm>
            <a:off x="25110831" y="18762785"/>
            <a:ext cx="914400" cy="1646605"/>
          </a:xfrm>
          <a:prstGeom prst="rect">
            <a:avLst/>
          </a:prstGeom>
          <a:noFill/>
        </p:spPr>
        <p:txBody>
          <a:bodyPr wrap="square" rtlCol="0">
            <a:spAutoFit/>
          </a:bodyPr>
          <a:lstStyle/>
          <a:p>
            <a:endParaRPr lang="en-US" dirty="0"/>
          </a:p>
        </p:txBody>
      </p:sp>
      <p:grpSp>
        <p:nvGrpSpPr>
          <p:cNvPr id="31" name="Group 30">
            <a:extLst>
              <a:ext uri="{FF2B5EF4-FFF2-40B4-BE49-F238E27FC236}">
                <a16:creationId xmlns:a16="http://schemas.microsoft.com/office/drawing/2014/main" id="{780246F2-8824-48D7-985E-FB532062DE6C}"/>
              </a:ext>
            </a:extLst>
          </p:cNvPr>
          <p:cNvGrpSpPr/>
          <p:nvPr/>
        </p:nvGrpSpPr>
        <p:grpSpPr>
          <a:xfrm>
            <a:off x="36209" y="15696987"/>
            <a:ext cx="13868400" cy="11201613"/>
            <a:chOff x="31854581" y="42105184"/>
            <a:chExt cx="17804852" cy="28865788"/>
          </a:xfrm>
        </p:grpSpPr>
        <p:sp>
          <p:nvSpPr>
            <p:cNvPr id="32" name="TextBox 31">
              <a:extLst>
                <a:ext uri="{FF2B5EF4-FFF2-40B4-BE49-F238E27FC236}">
                  <a16:creationId xmlns:a16="http://schemas.microsoft.com/office/drawing/2014/main" id="{30D3BA33-A34C-4451-8F72-669C383362F2}"/>
                </a:ext>
              </a:extLst>
            </p:cNvPr>
            <p:cNvSpPr txBox="1"/>
            <p:nvPr/>
          </p:nvSpPr>
          <p:spPr>
            <a:xfrm>
              <a:off x="31854581" y="44381522"/>
              <a:ext cx="17804852" cy="2658945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pPr algn="ctr"/>
              <a:r>
                <a:rPr lang="en-US" sz="4000" dirty="0"/>
                <a:t>Childhood Obesity</a:t>
              </a:r>
            </a:p>
            <a:p>
              <a:r>
                <a:rPr lang="en-US" sz="4000" u="sng" dirty="0"/>
                <a:t>Overview:</a:t>
              </a:r>
            </a:p>
            <a:p>
              <a:pPr marL="685800" indent="-685800">
                <a:buFont typeface="Arial" panose="020B0604020202020204" pitchFamily="34" charset="0"/>
                <a:buChar char="•"/>
              </a:pPr>
              <a:r>
                <a:rPr lang="en-US" sz="4000" dirty="0"/>
                <a:t>1/3 children are overweight or obese in the US.</a:t>
              </a:r>
            </a:p>
            <a:p>
              <a:pPr marL="685800" indent="-685800">
                <a:buFont typeface="Arial" panose="020B0604020202020204" pitchFamily="34" charset="0"/>
                <a:buChar char="•"/>
              </a:pPr>
              <a:r>
                <a:rPr lang="en-US" sz="4000" dirty="0"/>
                <a:t>About 80% of children who are obese remain obese in adulthood.</a:t>
              </a:r>
            </a:p>
            <a:p>
              <a:pPr marL="685800" indent="-685800">
                <a:buFont typeface="Arial" panose="020B0604020202020204" pitchFamily="34" charset="0"/>
                <a:buChar char="•"/>
              </a:pPr>
              <a:r>
                <a:rPr lang="en-US" sz="4000" dirty="0"/>
                <a:t>Define as BMI above the 95</a:t>
              </a:r>
              <a:r>
                <a:rPr lang="en-US" sz="4000" baseline="30000" dirty="0"/>
                <a:t>th</a:t>
              </a:r>
              <a:r>
                <a:rPr lang="en-US" sz="4000" dirty="0"/>
                <a:t> percentile for that age group.</a:t>
              </a:r>
            </a:p>
            <a:p>
              <a:endParaRPr lang="en-US" sz="4000" dirty="0"/>
            </a:p>
            <a:p>
              <a:r>
                <a:rPr lang="en-US" sz="4000" u="sng" dirty="0"/>
                <a:t>Impact:</a:t>
              </a:r>
            </a:p>
            <a:p>
              <a:pPr marL="685800" indent="-685800">
                <a:buFont typeface="Arial" panose="020B0604020202020204" pitchFamily="34" charset="0"/>
                <a:buChar char="•"/>
              </a:pPr>
              <a:r>
                <a:rPr lang="en-US" sz="4000" dirty="0"/>
                <a:t>Directly associated with HTN, DM type 2, OSA, non-alcoholic fatty liver disease, and dyslipidemia. </a:t>
              </a:r>
            </a:p>
            <a:p>
              <a:pPr marL="685800" indent="-685800">
                <a:buFont typeface="Arial" panose="020B0604020202020204" pitchFamily="34" charset="0"/>
                <a:buChar char="•"/>
              </a:pPr>
              <a:endParaRPr lang="en-US" sz="4000" dirty="0"/>
            </a:p>
            <a:p>
              <a:r>
                <a:rPr lang="en-US" sz="4000" u="sng" dirty="0"/>
                <a:t>Management:</a:t>
              </a:r>
            </a:p>
            <a:p>
              <a:pPr marL="571500" indent="-571500">
                <a:buFont typeface="Arial" panose="020B0604020202020204" pitchFamily="34" charset="0"/>
                <a:buChar char="•"/>
              </a:pPr>
              <a:r>
                <a:rPr lang="en-US" sz="4000" dirty="0"/>
                <a:t>Determine and eliminate the cause.</a:t>
              </a:r>
            </a:p>
            <a:p>
              <a:pPr marL="571500" indent="-571500">
                <a:buFont typeface="Arial" panose="020B0604020202020204" pitchFamily="34" charset="0"/>
                <a:buChar char="•"/>
              </a:pPr>
              <a:r>
                <a:rPr lang="en-US" sz="4000" dirty="0"/>
                <a:t>Increased physical activity.</a:t>
              </a:r>
            </a:p>
            <a:p>
              <a:pPr marL="571500" indent="-571500">
                <a:buFont typeface="Arial" panose="020B0604020202020204" pitchFamily="34" charset="0"/>
                <a:buChar char="•"/>
              </a:pPr>
              <a:r>
                <a:rPr lang="en-US" sz="4000" dirty="0"/>
                <a:t>Decrease consumption of high sugar, high fat foods. </a:t>
              </a:r>
            </a:p>
            <a:p>
              <a:endParaRPr lang="en-US" sz="4400" dirty="0"/>
            </a:p>
            <a:p>
              <a:endParaRPr lang="en-US" sz="4400" dirty="0"/>
            </a:p>
            <a:p>
              <a:endParaRPr lang="en-US" sz="4400" dirty="0"/>
            </a:p>
            <a:p>
              <a:endParaRPr lang="en-US" sz="4400" dirty="0"/>
            </a:p>
            <a:p>
              <a:pPr marL="571500" indent="-571500">
                <a:buFont typeface="Arial"/>
                <a:buChar char="•"/>
              </a:pPr>
              <a:endParaRPr lang="en-US" sz="1500" dirty="0"/>
            </a:p>
          </p:txBody>
        </p:sp>
        <p:sp>
          <p:nvSpPr>
            <p:cNvPr id="33" name="TextBox 32">
              <a:extLst>
                <a:ext uri="{FF2B5EF4-FFF2-40B4-BE49-F238E27FC236}">
                  <a16:creationId xmlns:a16="http://schemas.microsoft.com/office/drawing/2014/main" id="{5057ECEA-56BC-498F-A89A-6F6AE4B4731D}"/>
                </a:ext>
              </a:extLst>
            </p:cNvPr>
            <p:cNvSpPr txBox="1"/>
            <p:nvPr/>
          </p:nvSpPr>
          <p:spPr>
            <a:xfrm>
              <a:off x="31854581" y="42105184"/>
              <a:ext cx="17804852" cy="255730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grpSp>
        <p:nvGrpSpPr>
          <p:cNvPr id="34" name="Group 33">
            <a:extLst>
              <a:ext uri="{FF2B5EF4-FFF2-40B4-BE49-F238E27FC236}">
                <a16:creationId xmlns:a16="http://schemas.microsoft.com/office/drawing/2014/main" id="{8F7DE5E3-00A9-434E-B232-286222B52EBF}"/>
              </a:ext>
            </a:extLst>
          </p:cNvPr>
          <p:cNvGrpSpPr/>
          <p:nvPr/>
        </p:nvGrpSpPr>
        <p:grpSpPr>
          <a:xfrm>
            <a:off x="36044021" y="22794344"/>
            <a:ext cx="14838607" cy="9021132"/>
            <a:chOff x="31945579" y="41033685"/>
            <a:chExt cx="17164852" cy="24181478"/>
          </a:xfrm>
        </p:grpSpPr>
        <p:sp>
          <p:nvSpPr>
            <p:cNvPr id="35" name="TextBox 34">
              <a:extLst>
                <a:ext uri="{FF2B5EF4-FFF2-40B4-BE49-F238E27FC236}">
                  <a16:creationId xmlns:a16="http://schemas.microsoft.com/office/drawing/2014/main" id="{235CAF72-308E-4848-819B-A010B9F948EE}"/>
                </a:ext>
              </a:extLst>
            </p:cNvPr>
            <p:cNvSpPr txBox="1"/>
            <p:nvPr/>
          </p:nvSpPr>
          <p:spPr>
            <a:xfrm>
              <a:off x="31945579" y="43476244"/>
              <a:ext cx="17164852" cy="2173891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r>
                <a:rPr lang="en-US" sz="4000" dirty="0"/>
                <a:t>The results of this study show a </a:t>
              </a:r>
              <a:r>
                <a:rPr lang="en-US" sz="4000" b="1" dirty="0"/>
                <a:t>positive </a:t>
              </a:r>
              <a:r>
                <a:rPr lang="en-US" sz="4000" dirty="0"/>
                <a:t>correlation between the type of ad a child is exposed to and the type of food they choose to eat. However, more research needs to be done to determine whether this truly impacts children’s weight over time. Only one article in this review was a longitudinal study and it was able to definitively show that ad’s have a long term influence on children’s weight. In order to influence any policy change there would need to be more evidence displaying a long term impact of unhealthy food advertisements on child’s weight. </a:t>
              </a:r>
            </a:p>
            <a:p>
              <a:endParaRPr lang="en-US" sz="4400" dirty="0"/>
            </a:p>
            <a:p>
              <a:endParaRPr lang="en-US" sz="4400" dirty="0"/>
            </a:p>
            <a:p>
              <a:endParaRPr lang="en-US" sz="4400" dirty="0"/>
            </a:p>
            <a:p>
              <a:pPr marL="571500" indent="-571500">
                <a:buFont typeface="Arial"/>
                <a:buChar char="•"/>
              </a:pPr>
              <a:endParaRPr lang="en-US" sz="1500" dirty="0"/>
            </a:p>
          </p:txBody>
        </p:sp>
        <p:sp>
          <p:nvSpPr>
            <p:cNvPr id="43" name="TextBox 42">
              <a:extLst>
                <a:ext uri="{FF2B5EF4-FFF2-40B4-BE49-F238E27FC236}">
                  <a16:creationId xmlns:a16="http://schemas.microsoft.com/office/drawing/2014/main" id="{4E23CB3B-2500-4750-9EEE-23617CF22DF3}"/>
                </a:ext>
              </a:extLst>
            </p:cNvPr>
            <p:cNvSpPr txBox="1"/>
            <p:nvPr/>
          </p:nvSpPr>
          <p:spPr>
            <a:xfrm>
              <a:off x="31945579" y="41033685"/>
              <a:ext cx="17138483" cy="3217526"/>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Conclusion</a:t>
              </a:r>
            </a:p>
          </p:txBody>
        </p:sp>
      </p:grpSp>
      <p:grpSp>
        <p:nvGrpSpPr>
          <p:cNvPr id="44" name="Group 43">
            <a:extLst>
              <a:ext uri="{FF2B5EF4-FFF2-40B4-BE49-F238E27FC236}">
                <a16:creationId xmlns:a16="http://schemas.microsoft.com/office/drawing/2014/main" id="{43CB8A02-B9FE-4E02-8444-4D9929CD9960}"/>
              </a:ext>
            </a:extLst>
          </p:cNvPr>
          <p:cNvGrpSpPr/>
          <p:nvPr/>
        </p:nvGrpSpPr>
        <p:grpSpPr>
          <a:xfrm>
            <a:off x="97817" y="27781952"/>
            <a:ext cx="13868400" cy="9630548"/>
            <a:chOff x="31969393" y="42890785"/>
            <a:chExt cx="18242323" cy="29536169"/>
          </a:xfrm>
        </p:grpSpPr>
        <p:sp>
          <p:nvSpPr>
            <p:cNvPr id="48" name="TextBox 47">
              <a:extLst>
                <a:ext uri="{FF2B5EF4-FFF2-40B4-BE49-F238E27FC236}">
                  <a16:creationId xmlns:a16="http://schemas.microsoft.com/office/drawing/2014/main" id="{81B77F29-BBE4-49ED-92BA-F7D1CB683B17}"/>
                </a:ext>
              </a:extLst>
            </p:cNvPr>
            <p:cNvSpPr txBox="1"/>
            <p:nvPr/>
          </p:nvSpPr>
          <p:spPr>
            <a:xfrm>
              <a:off x="31969393" y="45331815"/>
              <a:ext cx="18242323" cy="2709513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4000" dirty="0"/>
            </a:p>
            <a:p>
              <a:pPr marR="0" lvl="0">
                <a:spcBef>
                  <a:spcPts val="0"/>
                </a:spcBef>
                <a:spcAft>
                  <a:spcPts val="0"/>
                </a:spcAft>
              </a:pPr>
              <a:r>
                <a:rPr lang="en-US" sz="4000" b="1" u="sng" dirty="0">
                  <a:cs typeface="Arial" panose="020B0604020202020204" pitchFamily="34" charset="0"/>
                </a:rPr>
                <a:t>Literature Search:</a:t>
              </a:r>
            </a:p>
            <a:p>
              <a:pPr marL="571500" marR="0" lvl="0" indent="-571500">
                <a:spcBef>
                  <a:spcPts val="0"/>
                </a:spcBef>
                <a:spcAft>
                  <a:spcPts val="0"/>
                </a:spcAft>
                <a:buFont typeface="Arial" panose="020B0604020202020204" pitchFamily="34" charset="0"/>
                <a:buChar char="•"/>
              </a:pPr>
              <a:r>
                <a:rPr lang="en-US" sz="4000" dirty="0">
                  <a:cs typeface="Arial" panose="020B0604020202020204" pitchFamily="34" charset="0"/>
                </a:rPr>
                <a:t>Completed in November 2018. </a:t>
              </a:r>
            </a:p>
            <a:p>
              <a:pPr marL="571500" marR="0" lvl="0" indent="-571500">
                <a:spcBef>
                  <a:spcPts val="0"/>
                </a:spcBef>
                <a:spcAft>
                  <a:spcPts val="0"/>
                </a:spcAft>
                <a:buFont typeface="Arial" panose="020B0604020202020204" pitchFamily="34" charset="0"/>
                <a:buChar char="•"/>
              </a:pPr>
              <a:r>
                <a:rPr lang="en-US" sz="4000" dirty="0">
                  <a:cs typeface="Arial" panose="020B0604020202020204" pitchFamily="34" charset="0"/>
                </a:rPr>
                <a:t>Seven articles total were chosen for review. </a:t>
              </a:r>
            </a:p>
            <a:p>
              <a:pPr marL="571500" marR="0" lvl="0" indent="-571500">
                <a:spcBef>
                  <a:spcPts val="0"/>
                </a:spcBef>
                <a:spcAft>
                  <a:spcPts val="0"/>
                </a:spcAft>
                <a:buFont typeface="Arial" panose="020B0604020202020204" pitchFamily="34" charset="0"/>
                <a:buChar char="•"/>
              </a:pPr>
              <a:r>
                <a:rPr lang="en-US" sz="4000" dirty="0">
                  <a:cs typeface="Arial" panose="020B0604020202020204" pitchFamily="34" charset="0"/>
                </a:rPr>
                <a:t>Buzzwords included: “advergames”, “HFSS”, “food intake”. </a:t>
              </a:r>
            </a:p>
            <a:p>
              <a:pPr marL="571500" marR="0" lvl="0" indent="-571500">
                <a:spcBef>
                  <a:spcPts val="0"/>
                </a:spcBef>
                <a:spcAft>
                  <a:spcPts val="0"/>
                </a:spcAft>
                <a:buFont typeface="Arial" panose="020B0604020202020204" pitchFamily="34" charset="0"/>
                <a:buChar char="•"/>
              </a:pPr>
              <a:r>
                <a:rPr lang="en-US" sz="4000" b="1" dirty="0">
                  <a:cs typeface="Arial" panose="020B0604020202020204" pitchFamily="34" charset="0"/>
                </a:rPr>
                <a:t>Inclusion Criteria:</a:t>
              </a:r>
            </a:p>
            <a:p>
              <a:pPr marL="3131820" lvl="1" indent="-571500">
                <a:buFont typeface="Arial" panose="020B0604020202020204" pitchFamily="34" charset="0"/>
                <a:buChar char="•"/>
              </a:pPr>
              <a:r>
                <a:rPr lang="en-US" sz="4000" dirty="0">
                  <a:cs typeface="Arial" panose="020B0604020202020204" pitchFamily="34" charset="0"/>
                </a:rPr>
                <a:t>Must compare healthy versus unhealthy food ads.</a:t>
              </a:r>
            </a:p>
            <a:p>
              <a:pPr marL="3131820" lvl="1" indent="-571500">
                <a:buFont typeface="Arial" panose="020B0604020202020204" pitchFamily="34" charset="0"/>
                <a:buChar char="•"/>
              </a:pPr>
              <a:r>
                <a:rPr lang="en-US" sz="4000" dirty="0">
                  <a:cs typeface="Arial" panose="020B0604020202020204" pitchFamily="34" charset="0"/>
                </a:rPr>
                <a:t>Subject of the study being children.</a:t>
              </a:r>
            </a:p>
            <a:p>
              <a:pPr marL="3131820" lvl="1" indent="-571500">
                <a:buFont typeface="Arial" panose="020B0604020202020204" pitchFamily="34" charset="0"/>
                <a:buChar char="•"/>
              </a:pPr>
              <a:r>
                <a:rPr lang="en-US" sz="4000" dirty="0">
                  <a:cs typeface="Arial" panose="020B0604020202020204" pitchFamily="34" charset="0"/>
                </a:rPr>
                <a:t>Year 2016 onward. </a:t>
              </a:r>
            </a:p>
            <a:p>
              <a:pPr marL="571500" indent="-571500">
                <a:buFont typeface="Arial" panose="020B0604020202020204" pitchFamily="34" charset="0"/>
                <a:buChar char="•"/>
              </a:pPr>
              <a:r>
                <a:rPr lang="en-US" sz="4000" b="1" dirty="0">
                  <a:cs typeface="Arial" panose="020B0604020202020204" pitchFamily="34" charset="0"/>
                </a:rPr>
                <a:t>Exclusion Criteria:</a:t>
              </a:r>
            </a:p>
            <a:p>
              <a:pPr marL="3131820" lvl="1" indent="-571500">
                <a:buFont typeface="Arial" panose="020B0604020202020204" pitchFamily="34" charset="0"/>
                <a:buChar char="•"/>
              </a:pPr>
              <a:r>
                <a:rPr lang="en-US" sz="4000" dirty="0">
                  <a:cs typeface="Arial" panose="020B0604020202020204" pitchFamily="34" charset="0"/>
                </a:rPr>
                <a:t>Study described as “meta-analysis” or “systematic review”</a:t>
              </a:r>
            </a:p>
            <a:p>
              <a:pPr marL="3131820" lvl="1" indent="-571500">
                <a:buFont typeface="Arial" panose="020B0604020202020204" pitchFamily="34" charset="0"/>
                <a:buChar char="•"/>
              </a:pPr>
              <a:r>
                <a:rPr lang="en-US" sz="4000" dirty="0">
                  <a:cs typeface="Arial" panose="020B0604020202020204" pitchFamily="34" charset="0"/>
                </a:rPr>
                <a:t>Studies with variables other than the advertisement. </a:t>
              </a:r>
            </a:p>
            <a:p>
              <a:endParaRPr lang="en-US" sz="4400" dirty="0"/>
            </a:p>
            <a:p>
              <a:endParaRPr lang="en-US" sz="4400" dirty="0"/>
            </a:p>
            <a:p>
              <a:endParaRPr lang="en-US" sz="4400" dirty="0"/>
            </a:p>
            <a:p>
              <a:endParaRPr lang="en-US" sz="4400" dirty="0"/>
            </a:p>
            <a:p>
              <a:pPr marL="571500" indent="-571500">
                <a:buFont typeface="Arial"/>
                <a:buChar char="•"/>
              </a:pPr>
              <a:endParaRPr lang="en-US" sz="1500" dirty="0"/>
            </a:p>
          </p:txBody>
        </p:sp>
        <p:sp>
          <p:nvSpPr>
            <p:cNvPr id="50" name="TextBox 49">
              <a:extLst>
                <a:ext uri="{FF2B5EF4-FFF2-40B4-BE49-F238E27FC236}">
                  <a16:creationId xmlns:a16="http://schemas.microsoft.com/office/drawing/2014/main" id="{867B489F-A3B7-425D-B39A-F2DA7EABFC6F}"/>
                </a:ext>
              </a:extLst>
            </p:cNvPr>
            <p:cNvSpPr txBox="1"/>
            <p:nvPr/>
          </p:nvSpPr>
          <p:spPr>
            <a:xfrm>
              <a:off x="32043232" y="42890785"/>
              <a:ext cx="18094645" cy="2243667"/>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Methods</a:t>
              </a:r>
            </a:p>
          </p:txBody>
        </p:sp>
      </p:grpSp>
      <p:grpSp>
        <p:nvGrpSpPr>
          <p:cNvPr id="53" name="Group 52">
            <a:extLst>
              <a:ext uri="{FF2B5EF4-FFF2-40B4-BE49-F238E27FC236}">
                <a16:creationId xmlns:a16="http://schemas.microsoft.com/office/drawing/2014/main" id="{26F58C5C-EF8F-46B9-802B-0CAB491E1A4A}"/>
              </a:ext>
            </a:extLst>
          </p:cNvPr>
          <p:cNvGrpSpPr/>
          <p:nvPr/>
        </p:nvGrpSpPr>
        <p:grpSpPr>
          <a:xfrm>
            <a:off x="35941567" y="6524218"/>
            <a:ext cx="14997924" cy="16103892"/>
            <a:chOff x="31716890" y="41394552"/>
            <a:chExt cx="17610030" cy="38271773"/>
          </a:xfrm>
        </p:grpSpPr>
        <p:sp>
          <p:nvSpPr>
            <p:cNvPr id="54" name="TextBox 53">
              <a:extLst>
                <a:ext uri="{FF2B5EF4-FFF2-40B4-BE49-F238E27FC236}">
                  <a16:creationId xmlns:a16="http://schemas.microsoft.com/office/drawing/2014/main" id="{A1A82BA0-B1E8-411D-BE5C-2FD9611522FE}"/>
                </a:ext>
              </a:extLst>
            </p:cNvPr>
            <p:cNvSpPr txBox="1"/>
            <p:nvPr/>
          </p:nvSpPr>
          <p:spPr>
            <a:xfrm>
              <a:off x="31810423" y="44178564"/>
              <a:ext cx="17516497" cy="3548776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pPr marR="0" lvl="0">
                <a:spcBef>
                  <a:spcPts val="0"/>
                </a:spcBef>
                <a:spcAft>
                  <a:spcPts val="0"/>
                </a:spcAft>
              </a:pPr>
              <a:r>
                <a:rPr lang="en-US" altLang="en-US" sz="4000" b="1" dirty="0"/>
                <a:t>5/7 articles had data which was statistically significant that a child when shown an unhealthy ad chose an unhealthy snack and a child showed a healthy ad was more likely to choose a healthy snack. </a:t>
              </a:r>
            </a:p>
            <a:p>
              <a:pPr marR="0" lvl="0">
                <a:spcBef>
                  <a:spcPts val="0"/>
                </a:spcBef>
                <a:spcAft>
                  <a:spcPts val="0"/>
                </a:spcAft>
              </a:pPr>
              <a:endParaRPr lang="en-US" altLang="en-US" sz="4000" b="1" dirty="0"/>
            </a:p>
            <a:p>
              <a:pPr marR="0" lvl="0">
                <a:spcBef>
                  <a:spcPts val="0"/>
                </a:spcBef>
                <a:spcAft>
                  <a:spcPts val="0"/>
                </a:spcAft>
              </a:pPr>
              <a:r>
                <a:rPr lang="en-US" altLang="en-US" sz="4000" b="1" dirty="0"/>
                <a:t>6/7 articles showed that despite the ad shown children were still overall more likely to choose unhealthy snacks. </a:t>
              </a:r>
            </a:p>
            <a:p>
              <a:pPr marR="0" lvl="0">
                <a:spcBef>
                  <a:spcPts val="0"/>
                </a:spcBef>
                <a:spcAft>
                  <a:spcPts val="0"/>
                </a:spcAft>
              </a:pPr>
              <a:endParaRPr lang="en-US" altLang="en-US" sz="4000" b="1" dirty="0"/>
            </a:p>
            <a:p>
              <a:pPr marR="0" lvl="0">
                <a:spcBef>
                  <a:spcPts val="0"/>
                </a:spcBef>
                <a:spcAft>
                  <a:spcPts val="0"/>
                </a:spcAft>
              </a:pPr>
              <a:r>
                <a:rPr lang="en-US" altLang="en-US" sz="4000" b="1" dirty="0"/>
                <a:t>Strengths:</a:t>
              </a:r>
            </a:p>
            <a:p>
              <a:pPr marL="571500" marR="0" lvl="0" indent="-571500">
                <a:spcBef>
                  <a:spcPts val="0"/>
                </a:spcBef>
                <a:spcAft>
                  <a:spcPts val="0"/>
                </a:spcAft>
                <a:buFont typeface="Wingdings" panose="05000000000000000000" pitchFamily="2" charset="2"/>
                <a:buChar char="Ø"/>
              </a:pPr>
              <a:r>
                <a:rPr lang="en-US" altLang="en-US" sz="4000" dirty="0"/>
                <a:t>Utilized a randomized control format.</a:t>
              </a:r>
            </a:p>
            <a:p>
              <a:pPr marL="571500" marR="0" lvl="0" indent="-571500">
                <a:spcBef>
                  <a:spcPts val="0"/>
                </a:spcBef>
                <a:spcAft>
                  <a:spcPts val="0"/>
                </a:spcAft>
                <a:buFont typeface="Wingdings" panose="05000000000000000000" pitchFamily="2" charset="2"/>
                <a:buChar char="Ø"/>
              </a:pPr>
              <a:r>
                <a:rPr lang="en-US" altLang="en-US" sz="4000" dirty="0"/>
                <a:t>Studies proved to be both valid and reliable.</a:t>
              </a:r>
            </a:p>
            <a:p>
              <a:pPr marL="571500" marR="0" lvl="0" indent="-571500">
                <a:spcBef>
                  <a:spcPts val="0"/>
                </a:spcBef>
                <a:spcAft>
                  <a:spcPts val="0"/>
                </a:spcAft>
                <a:buFont typeface="Wingdings" panose="05000000000000000000" pitchFamily="2" charset="2"/>
                <a:buChar char="Ø"/>
              </a:pPr>
              <a:r>
                <a:rPr lang="en-US" altLang="en-US" sz="4000" dirty="0"/>
                <a:t>Each study strived to reduce bias and to reduce human error.</a:t>
              </a:r>
            </a:p>
            <a:p>
              <a:pPr marR="0" lvl="0">
                <a:spcBef>
                  <a:spcPts val="0"/>
                </a:spcBef>
                <a:spcAft>
                  <a:spcPts val="0"/>
                </a:spcAft>
              </a:pPr>
              <a:endParaRPr lang="en-US" altLang="en-US" sz="4000" b="1" dirty="0"/>
            </a:p>
            <a:p>
              <a:pPr marR="0" lvl="0">
                <a:spcBef>
                  <a:spcPts val="0"/>
                </a:spcBef>
                <a:spcAft>
                  <a:spcPts val="0"/>
                </a:spcAft>
              </a:pPr>
              <a:r>
                <a:rPr lang="en-US" altLang="en-US" sz="4000" b="1" dirty="0"/>
                <a:t>Limitations:</a:t>
              </a:r>
            </a:p>
            <a:p>
              <a:pPr marL="571500" marR="0" lvl="0" indent="-571500">
                <a:spcBef>
                  <a:spcPts val="0"/>
                </a:spcBef>
                <a:spcAft>
                  <a:spcPts val="0"/>
                </a:spcAft>
                <a:buFont typeface="Wingdings" panose="05000000000000000000" pitchFamily="2" charset="2"/>
                <a:buChar char="Ø"/>
              </a:pPr>
              <a:r>
                <a:rPr lang="en-US" altLang="en-US" sz="4000" dirty="0"/>
                <a:t>Only one article displayed long term implications of the advertisements. </a:t>
              </a:r>
            </a:p>
            <a:p>
              <a:pPr marL="571500" marR="0" lvl="0" indent="-571500">
                <a:spcBef>
                  <a:spcPts val="0"/>
                </a:spcBef>
                <a:spcAft>
                  <a:spcPts val="0"/>
                </a:spcAft>
                <a:buFont typeface="Wingdings" panose="05000000000000000000" pitchFamily="2" charset="2"/>
                <a:buChar char="Ø"/>
              </a:pPr>
              <a:r>
                <a:rPr lang="en-US" altLang="en-US" sz="4000" dirty="0"/>
                <a:t>Studies did not take household demographics into account.</a:t>
              </a:r>
            </a:p>
            <a:p>
              <a:pPr marL="571500" marR="0" lvl="0" indent="-571500">
                <a:spcBef>
                  <a:spcPts val="0"/>
                </a:spcBef>
                <a:spcAft>
                  <a:spcPts val="0"/>
                </a:spcAft>
                <a:buFont typeface="Wingdings" panose="05000000000000000000" pitchFamily="2" charset="2"/>
                <a:buChar char="Ø"/>
              </a:pPr>
              <a:r>
                <a:rPr lang="en-US" altLang="en-US" sz="4000" dirty="0"/>
                <a:t>Only 2/7 studies took the child’s BMI into account.</a:t>
              </a:r>
            </a:p>
            <a:p>
              <a:pPr marR="0" lvl="0">
                <a:spcBef>
                  <a:spcPts val="0"/>
                </a:spcBef>
                <a:spcAft>
                  <a:spcPts val="0"/>
                </a:spcAft>
              </a:pPr>
              <a:endParaRPr lang="en-US" altLang="en-US" sz="4000" b="1" dirty="0"/>
            </a:p>
            <a:p>
              <a:pPr marR="0" lvl="0">
                <a:spcBef>
                  <a:spcPts val="0"/>
                </a:spcBef>
                <a:spcAft>
                  <a:spcPts val="0"/>
                </a:spcAft>
              </a:pPr>
              <a:r>
                <a:rPr lang="en-US" altLang="en-US" sz="4000" b="1" dirty="0"/>
                <a:t>Future research:</a:t>
              </a:r>
            </a:p>
            <a:p>
              <a:pPr marL="571500" marR="0" lvl="0" indent="-571500">
                <a:spcBef>
                  <a:spcPts val="0"/>
                </a:spcBef>
                <a:spcAft>
                  <a:spcPts val="0"/>
                </a:spcAft>
                <a:buFont typeface="Wingdings" panose="05000000000000000000" pitchFamily="2" charset="2"/>
                <a:buChar char="Ø"/>
              </a:pPr>
              <a:r>
                <a:rPr lang="en-US" altLang="en-US" sz="4000" dirty="0"/>
                <a:t>Study how exposure to these ads influences weight over a longer period of time.</a:t>
              </a:r>
            </a:p>
            <a:p>
              <a:pPr marL="571500" marR="0" lvl="0" indent="-571500">
                <a:spcBef>
                  <a:spcPts val="0"/>
                </a:spcBef>
                <a:spcAft>
                  <a:spcPts val="0"/>
                </a:spcAft>
                <a:buFont typeface="Wingdings" panose="05000000000000000000" pitchFamily="2" charset="2"/>
                <a:buChar char="Ø"/>
              </a:pPr>
              <a:r>
                <a:rPr lang="en-US" altLang="en-US" sz="4000" dirty="0"/>
                <a:t>Look at child demographics/household income as an influence on snack choices/ad exposure. </a:t>
              </a:r>
            </a:p>
            <a:p>
              <a:endParaRPr lang="en-US" sz="4400" dirty="0"/>
            </a:p>
            <a:p>
              <a:endParaRPr lang="en-US" sz="4400" dirty="0"/>
            </a:p>
            <a:p>
              <a:endParaRPr lang="en-US" sz="4400" dirty="0"/>
            </a:p>
            <a:p>
              <a:endParaRPr lang="en-US" sz="4400" dirty="0"/>
            </a:p>
            <a:p>
              <a:pPr marL="571500" indent="-571500">
                <a:buFont typeface="Arial"/>
                <a:buChar char="•"/>
              </a:pPr>
              <a:endParaRPr lang="en-US" sz="1500" dirty="0"/>
            </a:p>
          </p:txBody>
        </p:sp>
        <p:sp>
          <p:nvSpPr>
            <p:cNvPr id="56" name="TextBox 55">
              <a:extLst>
                <a:ext uri="{FF2B5EF4-FFF2-40B4-BE49-F238E27FC236}">
                  <a16:creationId xmlns:a16="http://schemas.microsoft.com/office/drawing/2014/main" id="{D99C80F5-AA67-420F-B526-DF6C57CFDF7B}"/>
                </a:ext>
              </a:extLst>
            </p:cNvPr>
            <p:cNvSpPr txBox="1"/>
            <p:nvPr/>
          </p:nvSpPr>
          <p:spPr>
            <a:xfrm>
              <a:off x="31716890" y="41394552"/>
              <a:ext cx="17516498" cy="2447432"/>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Discussion</a:t>
              </a:r>
            </a:p>
          </p:txBody>
        </p:sp>
      </p:grpSp>
      <p:grpSp>
        <p:nvGrpSpPr>
          <p:cNvPr id="57" name="Group 56">
            <a:extLst>
              <a:ext uri="{FF2B5EF4-FFF2-40B4-BE49-F238E27FC236}">
                <a16:creationId xmlns:a16="http://schemas.microsoft.com/office/drawing/2014/main" id="{B5B57641-CAE3-46D4-8863-F1D0DF0062C6}"/>
              </a:ext>
            </a:extLst>
          </p:cNvPr>
          <p:cNvGrpSpPr/>
          <p:nvPr/>
        </p:nvGrpSpPr>
        <p:grpSpPr>
          <a:xfrm>
            <a:off x="14554200" y="6524218"/>
            <a:ext cx="21171501" cy="23260024"/>
            <a:chOff x="29844317" y="42234032"/>
            <a:chExt cx="23074134" cy="16686441"/>
          </a:xfrm>
        </p:grpSpPr>
        <p:sp>
          <p:nvSpPr>
            <p:cNvPr id="59" name="TextBox 58">
              <a:extLst>
                <a:ext uri="{FF2B5EF4-FFF2-40B4-BE49-F238E27FC236}">
                  <a16:creationId xmlns:a16="http://schemas.microsoft.com/office/drawing/2014/main" id="{D36CC738-9D54-43CE-98E0-2DFA8BC9DB79}"/>
                </a:ext>
              </a:extLst>
            </p:cNvPr>
            <p:cNvSpPr txBox="1"/>
            <p:nvPr/>
          </p:nvSpPr>
          <p:spPr>
            <a:xfrm>
              <a:off x="29844317" y="42922538"/>
              <a:ext cx="23074134" cy="1599793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800" b="1" dirty="0"/>
                <a:t>1. Dixon, H., Niven, P., Scully, M., &amp; Wakefield, M. (2017). Food marketing with movie character toys: Effects on young children's preferences for unhealthy and healthier fast food meals. </a:t>
              </a:r>
              <a:r>
                <a:rPr lang="en-US" sz="3800" b="1" i="1" dirty="0"/>
                <a:t>Appetite</a:t>
              </a:r>
              <a:r>
                <a:rPr lang="en-US" sz="3800" b="1" dirty="0"/>
                <a:t>, </a:t>
              </a:r>
              <a:r>
                <a:rPr lang="en-US" sz="3800" b="1" i="1" dirty="0"/>
                <a:t>117</a:t>
              </a:r>
              <a:r>
                <a:rPr lang="en-US" sz="3800" b="1" dirty="0"/>
                <a:t>, 342-350.</a:t>
              </a:r>
            </a:p>
            <a:p>
              <a:pPr marL="571500" indent="-571500">
                <a:buFont typeface="Wingdings" panose="05000000000000000000" pitchFamily="2" charset="2"/>
                <a:buChar char="Ø"/>
              </a:pPr>
              <a:r>
                <a:rPr lang="en-US" sz="3800" dirty="0">
                  <a:solidFill>
                    <a:schemeClr val="tx1"/>
                  </a:solidFill>
                </a:rPr>
                <a:t>Between subjects which utilized 904 children ages 5-9 years to compare </a:t>
              </a:r>
              <a:r>
                <a:rPr lang="en-US" sz="3800" dirty="0" err="1">
                  <a:solidFill>
                    <a:schemeClr val="tx1"/>
                  </a:solidFill>
                </a:rPr>
                <a:t>Mcdonald’s</a:t>
              </a:r>
              <a:r>
                <a:rPr lang="en-US" sz="3800" dirty="0">
                  <a:solidFill>
                    <a:schemeClr val="tx1"/>
                  </a:solidFill>
                </a:rPr>
                <a:t> ads paired with a movie trailer versus healthy meal ads paired with the same movie trailer. </a:t>
              </a:r>
            </a:p>
            <a:p>
              <a:r>
                <a:rPr lang="en-US" sz="3800" b="1" dirty="0"/>
                <a:t>2. Spielvogel, I., </a:t>
              </a:r>
              <a:r>
                <a:rPr lang="en-US" sz="3800" b="1" dirty="0" err="1"/>
                <a:t>Matthes</a:t>
              </a:r>
              <a:r>
                <a:rPr lang="en-US" sz="3800" b="1" dirty="0"/>
                <a:t>, J., </a:t>
              </a:r>
              <a:r>
                <a:rPr lang="en-US" sz="3800" b="1" dirty="0" err="1"/>
                <a:t>Naderer</a:t>
              </a:r>
              <a:r>
                <a:rPr lang="en-US" sz="3800" b="1" dirty="0"/>
                <a:t>, B., &amp; </a:t>
              </a:r>
              <a:r>
                <a:rPr lang="en-US" sz="3800" b="1" dirty="0" err="1"/>
                <a:t>Karsay</a:t>
              </a:r>
              <a:r>
                <a:rPr lang="en-US" sz="3800" b="1" dirty="0"/>
                <a:t>, K. (2018). A treat for the eyes. An eye-tracking study on children's attention to unhealthy and healthy food cues in media content. </a:t>
              </a:r>
              <a:r>
                <a:rPr lang="en-US" sz="3800" b="1" i="1" dirty="0"/>
                <a:t>Appetite</a:t>
              </a:r>
              <a:r>
                <a:rPr lang="en-US" sz="3800" b="1" dirty="0"/>
                <a:t>, </a:t>
              </a:r>
              <a:r>
                <a:rPr lang="en-US" sz="3800" b="1" i="1" dirty="0"/>
                <a:t>125</a:t>
              </a:r>
              <a:r>
                <a:rPr lang="en-US" sz="3800" b="1" dirty="0"/>
                <a:t>, 63-71.</a:t>
              </a:r>
              <a:endParaRPr lang="en-US" sz="3800" dirty="0">
                <a:solidFill>
                  <a:schemeClr val="tx1"/>
                </a:solidFill>
              </a:endParaRPr>
            </a:p>
            <a:p>
              <a:pPr marL="571500" indent="-571500">
                <a:buFont typeface="Wingdings" panose="05000000000000000000" pitchFamily="2" charset="2"/>
                <a:buChar char="Ø"/>
              </a:pPr>
              <a:r>
                <a:rPr lang="en-US" sz="3800" dirty="0">
                  <a:solidFill>
                    <a:schemeClr val="tx1"/>
                  </a:solidFill>
                </a:rPr>
                <a:t>Randomized control study which used 61 children with a mean age of 8 to track children’s eye movements when exposed to media stimulus with hidden food cues.</a:t>
              </a:r>
            </a:p>
            <a:p>
              <a:r>
                <a:rPr lang="en-US" sz="3800" b="1" dirty="0"/>
                <a:t>3. </a:t>
              </a:r>
              <a:r>
                <a:rPr lang="en-US" sz="3800" b="1" dirty="0" err="1"/>
                <a:t>Naderer</a:t>
              </a:r>
              <a:r>
                <a:rPr lang="en-US" sz="3800" b="1" dirty="0"/>
                <a:t>, B., </a:t>
              </a:r>
              <a:r>
                <a:rPr lang="en-US" sz="3800" b="1" dirty="0" err="1"/>
                <a:t>Matthes</a:t>
              </a:r>
              <a:r>
                <a:rPr lang="en-US" sz="3800" b="1" dirty="0"/>
                <a:t>, J., Binder, A., Marquart, F., Mayrhofer, M., </a:t>
              </a:r>
              <a:r>
                <a:rPr lang="en-US" sz="3800" b="1" dirty="0" err="1"/>
                <a:t>Obereder</a:t>
              </a:r>
              <a:r>
                <a:rPr lang="en-US" sz="3800" b="1" dirty="0"/>
                <a:t>, A., &amp; Spielvogel, I. (2018). Shaping children's healthy eating habits with food placements? Food placements of high and low nutritional value in cartoons, Children's BMI, food-related parental mediation strategies, and food choice. </a:t>
              </a:r>
              <a:r>
                <a:rPr lang="en-US" sz="3800" b="1" i="1" dirty="0"/>
                <a:t>Appetite</a:t>
              </a:r>
              <a:r>
                <a:rPr lang="en-US" sz="3800" b="1" dirty="0"/>
                <a:t>, </a:t>
              </a:r>
              <a:r>
                <a:rPr lang="en-US" sz="3800" b="1" i="1" dirty="0"/>
                <a:t>120</a:t>
              </a:r>
              <a:r>
                <a:rPr lang="en-US" sz="3800" b="1" dirty="0"/>
                <a:t>, 644-653.</a:t>
              </a:r>
            </a:p>
            <a:p>
              <a:pPr marL="571500" indent="-571500">
                <a:buFont typeface="Wingdings" panose="05000000000000000000" pitchFamily="2" charset="2"/>
                <a:buChar char="Ø"/>
              </a:pPr>
              <a:r>
                <a:rPr lang="en-US" sz="3800" dirty="0">
                  <a:solidFill>
                    <a:schemeClr val="tx1"/>
                  </a:solidFill>
                </a:rPr>
                <a:t>Randomized control study which used 175 children ages 6-11 years old which compared children’s snack choice to the type of ad they were exposed to while also taking into account the child’s BMI.</a:t>
              </a:r>
            </a:p>
            <a:p>
              <a:r>
                <a:rPr lang="en-US" sz="3800" b="1" dirty="0"/>
                <a:t>4. </a:t>
              </a:r>
              <a:r>
                <a:rPr lang="en-US" sz="3800" b="1" dirty="0" err="1"/>
                <a:t>Folkvord</a:t>
              </a:r>
              <a:r>
                <a:rPr lang="en-US" sz="3800" b="1" dirty="0"/>
                <a:t>, F., </a:t>
              </a:r>
              <a:r>
                <a:rPr lang="en-US" sz="3800" b="1" dirty="0" err="1"/>
                <a:t>Anschütz</a:t>
              </a:r>
              <a:r>
                <a:rPr lang="en-US" sz="3800" b="1" dirty="0"/>
                <a:t>, D. J., &amp; </a:t>
              </a:r>
              <a:r>
                <a:rPr lang="en-US" sz="3800" b="1" dirty="0" err="1"/>
                <a:t>Buijzen</a:t>
              </a:r>
              <a:r>
                <a:rPr lang="en-US" sz="3800" b="1" dirty="0"/>
                <a:t>, M. (2016). The association between BMI development among young children and (un) healthy food choices in response to food advertisements: a longitudinal study. </a:t>
              </a:r>
              <a:r>
                <a:rPr lang="en-US" sz="3800" b="1" i="1" dirty="0"/>
                <a:t>International Journal of Behavioral Nutrition and Physical Activity</a:t>
              </a:r>
              <a:r>
                <a:rPr lang="en-US" sz="3800" b="1" dirty="0"/>
                <a:t>, </a:t>
              </a:r>
              <a:r>
                <a:rPr lang="en-US" sz="3800" b="1" i="1" dirty="0"/>
                <a:t>13</a:t>
              </a:r>
              <a:r>
                <a:rPr lang="en-US" sz="3800" b="1" dirty="0"/>
                <a:t>(1), 16.</a:t>
              </a:r>
            </a:p>
            <a:p>
              <a:pPr marL="571500" indent="-571500">
                <a:buFont typeface="Wingdings" panose="05000000000000000000" pitchFamily="2" charset="2"/>
                <a:buChar char="Ø"/>
              </a:pPr>
              <a:r>
                <a:rPr lang="en-US" sz="3800" dirty="0">
                  <a:solidFill>
                    <a:schemeClr val="tx1"/>
                  </a:solidFill>
                </a:rPr>
                <a:t>Longitudinal study using 270 participants that assessed children’s snack choices after viewing a snack food ad at T1 and then again at T2 while also assessing the child’s BMI.</a:t>
              </a:r>
            </a:p>
            <a:p>
              <a:r>
                <a:rPr lang="en-US" sz="3800" b="1" dirty="0"/>
                <a:t>5. </a:t>
              </a:r>
              <a:r>
                <a:rPr lang="en-US" sz="3800" b="1" dirty="0" err="1"/>
                <a:t>Pempek</a:t>
              </a:r>
              <a:r>
                <a:rPr lang="en-US" sz="3800" b="1" dirty="0"/>
                <a:t> TA, Calvert SL. Tipping the </a:t>
              </a:r>
              <a:r>
                <a:rPr lang="en-US" sz="3800" b="1" dirty="0" err="1"/>
                <a:t>BalanceUse</a:t>
              </a:r>
              <a:r>
                <a:rPr lang="en-US" sz="3800" b="1" dirty="0"/>
                <a:t> of Advergames to Promote Consumption of Nutritious Foods and Beverages by Low-Income African American Children. </a:t>
              </a:r>
              <a:r>
                <a:rPr lang="en-US" sz="3800" b="1" i="1" dirty="0"/>
                <a:t>Arch </a:t>
              </a:r>
              <a:r>
                <a:rPr lang="en-US" sz="3800" b="1" i="1" dirty="0" err="1"/>
                <a:t>Pediatr</a:t>
              </a:r>
              <a:r>
                <a:rPr lang="en-US" sz="3800" b="1" i="1" dirty="0"/>
                <a:t> </a:t>
              </a:r>
              <a:r>
                <a:rPr lang="en-US" sz="3800" b="1" i="1" dirty="0" err="1"/>
                <a:t>Adolesc</a:t>
              </a:r>
              <a:r>
                <a:rPr lang="en-US" sz="3800" b="1" i="1" dirty="0"/>
                <a:t> Med.</a:t>
              </a:r>
              <a:r>
                <a:rPr lang="en-US" sz="3800" b="1" dirty="0"/>
                <a:t>2009;163(7):633–637. doi:10.1001/archpediatrics.2009.71</a:t>
              </a:r>
              <a:endParaRPr lang="en-US" sz="3800" dirty="0">
                <a:solidFill>
                  <a:schemeClr val="tx1"/>
                </a:solidFill>
              </a:endParaRPr>
            </a:p>
            <a:p>
              <a:pPr marL="571500" indent="-571500">
                <a:buFont typeface="Wingdings" panose="05000000000000000000" pitchFamily="2" charset="2"/>
                <a:buChar char="Ø"/>
              </a:pPr>
              <a:r>
                <a:rPr lang="en-US" sz="3800" dirty="0">
                  <a:solidFill>
                    <a:schemeClr val="tx1"/>
                  </a:solidFill>
                </a:rPr>
                <a:t>Cross sectional study between subjects using 30 African American children with mean age being 9 years 6 months. This study gave children a game to play which displayed either healthy or unhealthy drink choices then allowed children to pick their own beverage/food choice. </a:t>
              </a:r>
            </a:p>
            <a:p>
              <a:r>
                <a:rPr lang="en-US" sz="3800" b="1" dirty="0"/>
                <a:t>6. Norman, J., Kelly, B., McMahon, A. T., </a:t>
              </a:r>
              <a:r>
                <a:rPr lang="en-US" sz="3800" b="1" dirty="0" err="1"/>
                <a:t>Boyland</a:t>
              </a:r>
              <a:r>
                <a:rPr lang="en-US" sz="3800" b="1" dirty="0"/>
                <a:t>, E., Baur, L. A., Chapman, K., ... &amp; Bauman, A. (2018). Sustained impact of energy-dense TV and online food advertising on children’s dietary intake: a within-subject, </a:t>
              </a:r>
              <a:r>
                <a:rPr lang="en-US" sz="3800" b="1" dirty="0" err="1"/>
                <a:t>randomised</a:t>
              </a:r>
              <a:r>
                <a:rPr lang="en-US" sz="3800" b="1" dirty="0"/>
                <a:t>, crossover, counter-balanced trial. </a:t>
              </a:r>
              <a:r>
                <a:rPr lang="en-US" sz="3800" b="1" i="1" dirty="0"/>
                <a:t>International Journal of Behavioral Nutrition and Physical Activity</a:t>
              </a:r>
              <a:r>
                <a:rPr lang="en-US" sz="3800" b="1" dirty="0"/>
                <a:t>, </a:t>
              </a:r>
              <a:r>
                <a:rPr lang="en-US" sz="3800" b="1" i="1" dirty="0"/>
                <a:t>15</a:t>
              </a:r>
              <a:r>
                <a:rPr lang="en-US" sz="3800" b="1" dirty="0"/>
                <a:t>(1), 37</a:t>
              </a:r>
              <a:endParaRPr lang="en-US" sz="3800" dirty="0">
                <a:solidFill>
                  <a:schemeClr val="tx1"/>
                </a:solidFill>
              </a:endParaRPr>
            </a:p>
            <a:p>
              <a:pPr marL="571500" indent="-571500">
                <a:buFont typeface="Wingdings" panose="05000000000000000000" pitchFamily="2" charset="2"/>
                <a:buChar char="Ø"/>
              </a:pPr>
              <a:r>
                <a:rPr lang="en-US" sz="3800" dirty="0">
                  <a:solidFill>
                    <a:schemeClr val="tx1"/>
                  </a:solidFill>
                </a:rPr>
                <a:t>Randomized control study using 160 children aged 7-12 years in an Australian day camp who played an advergame which displayed an unhealthy or healthy food ad and then were instructed to choose from a range of healthy versus unhealthy snacks. </a:t>
              </a:r>
            </a:p>
            <a:p>
              <a:r>
                <a:rPr lang="en-US" sz="3800" b="1" dirty="0"/>
                <a:t>7. Putnam, M. M., </a:t>
              </a:r>
              <a:r>
                <a:rPr lang="en-US" sz="3800" b="1" dirty="0" err="1"/>
                <a:t>Cotto</a:t>
              </a:r>
              <a:r>
                <a:rPr lang="en-US" sz="3800" b="1" dirty="0"/>
                <a:t>, C. E., &amp; Calvert, S. L. (2018). Character apps for children's snacks: effects of character awareness on snack selection and consumption patterns. </a:t>
              </a:r>
              <a:r>
                <a:rPr lang="en-US" sz="3800" b="1" i="1" dirty="0"/>
                <a:t>Games for health journal</a:t>
              </a:r>
              <a:r>
                <a:rPr lang="en-US" sz="3800" b="1" dirty="0"/>
                <a:t>, </a:t>
              </a:r>
              <a:r>
                <a:rPr lang="en-US" sz="3800" b="1" i="1" dirty="0"/>
                <a:t>7</a:t>
              </a:r>
              <a:r>
                <a:rPr lang="en-US" sz="3800" b="1" dirty="0"/>
                <a:t>(2), 116-120</a:t>
              </a:r>
              <a:endParaRPr lang="en-US" sz="3800" dirty="0">
                <a:solidFill>
                  <a:schemeClr val="tx1"/>
                </a:solidFill>
              </a:endParaRPr>
            </a:p>
            <a:p>
              <a:pPr marL="571500" indent="-571500">
                <a:buFont typeface="Wingdings" panose="05000000000000000000" pitchFamily="2" charset="2"/>
                <a:buChar char="Ø"/>
              </a:pPr>
              <a:r>
                <a:rPr lang="en-US" sz="3800" dirty="0">
                  <a:solidFill>
                    <a:schemeClr val="tx1"/>
                  </a:solidFill>
                </a:rPr>
                <a:t>Cohort study using 132 children between ages 4-5 years old to assess media character “Dora the Explorer” influence on snack choice. </a:t>
              </a:r>
            </a:p>
            <a:p>
              <a:endParaRPr lang="en-US" sz="4400" dirty="0"/>
            </a:p>
            <a:p>
              <a:endParaRPr lang="en-US" sz="4400" dirty="0"/>
            </a:p>
            <a:p>
              <a:endParaRPr lang="en-US" sz="4400" dirty="0"/>
            </a:p>
            <a:p>
              <a:endParaRPr lang="en-US" sz="4400" dirty="0"/>
            </a:p>
            <a:p>
              <a:pPr marL="571500" indent="-571500">
                <a:buFont typeface="Arial"/>
                <a:buChar char="•"/>
              </a:pPr>
              <a:endParaRPr lang="en-US" sz="1500" dirty="0"/>
            </a:p>
          </p:txBody>
        </p:sp>
        <p:sp>
          <p:nvSpPr>
            <p:cNvPr id="60" name="TextBox 59">
              <a:extLst>
                <a:ext uri="{FF2B5EF4-FFF2-40B4-BE49-F238E27FC236}">
                  <a16:creationId xmlns:a16="http://schemas.microsoft.com/office/drawing/2014/main" id="{F776E6F1-5DCA-4550-8ED2-FFE80F9AB897}"/>
                </a:ext>
              </a:extLst>
            </p:cNvPr>
            <p:cNvSpPr txBox="1"/>
            <p:nvPr/>
          </p:nvSpPr>
          <p:spPr>
            <a:xfrm>
              <a:off x="29844317" y="42234032"/>
              <a:ext cx="23074134" cy="726756"/>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Results</a:t>
              </a:r>
            </a:p>
          </p:txBody>
        </p:sp>
      </p:grpSp>
      <p:graphicFrame>
        <p:nvGraphicFramePr>
          <p:cNvPr id="6" name="Table 6">
            <a:extLst>
              <a:ext uri="{FF2B5EF4-FFF2-40B4-BE49-F238E27FC236}">
                <a16:creationId xmlns:a16="http://schemas.microsoft.com/office/drawing/2014/main" id="{1C4F1EE8-5F9F-4861-8272-A96340CAAF06}"/>
              </a:ext>
            </a:extLst>
          </p:cNvPr>
          <p:cNvGraphicFramePr>
            <a:graphicFrameLocks noGrp="1"/>
          </p:cNvGraphicFramePr>
          <p:nvPr>
            <p:extLst>
              <p:ext uri="{D42A27DB-BD31-4B8C-83A1-F6EECF244321}">
                <p14:modId xmlns:p14="http://schemas.microsoft.com/office/powerpoint/2010/main" val="1217123447"/>
              </p:ext>
            </p:extLst>
          </p:nvPr>
        </p:nvGraphicFramePr>
        <p:xfrm>
          <a:off x="14663739" y="29784242"/>
          <a:ext cx="21061961" cy="8248035"/>
        </p:xfrm>
        <a:graphic>
          <a:graphicData uri="http://schemas.openxmlformats.org/drawingml/2006/table">
            <a:tbl>
              <a:tblPr firstRow="1" bandRow="1">
                <a:tableStyleId>{5C22544A-7EE6-4342-B048-85BDC9FD1C3A}</a:tableStyleId>
              </a:tblPr>
              <a:tblGrid>
                <a:gridCol w="5759130">
                  <a:extLst>
                    <a:ext uri="{9D8B030D-6E8A-4147-A177-3AD203B41FA5}">
                      <a16:colId xmlns:a16="http://schemas.microsoft.com/office/drawing/2014/main" val="2590710617"/>
                    </a:ext>
                  </a:extLst>
                </a:gridCol>
                <a:gridCol w="4936397">
                  <a:extLst>
                    <a:ext uri="{9D8B030D-6E8A-4147-A177-3AD203B41FA5}">
                      <a16:colId xmlns:a16="http://schemas.microsoft.com/office/drawing/2014/main" val="57807796"/>
                    </a:ext>
                  </a:extLst>
                </a:gridCol>
                <a:gridCol w="5018670">
                  <a:extLst>
                    <a:ext uri="{9D8B030D-6E8A-4147-A177-3AD203B41FA5}">
                      <a16:colId xmlns:a16="http://schemas.microsoft.com/office/drawing/2014/main" val="3540863978"/>
                    </a:ext>
                  </a:extLst>
                </a:gridCol>
                <a:gridCol w="5347764">
                  <a:extLst>
                    <a:ext uri="{9D8B030D-6E8A-4147-A177-3AD203B41FA5}">
                      <a16:colId xmlns:a16="http://schemas.microsoft.com/office/drawing/2014/main" val="1576999819"/>
                    </a:ext>
                  </a:extLst>
                </a:gridCol>
              </a:tblGrid>
              <a:tr h="1088663">
                <a:tc>
                  <a:txBody>
                    <a:bodyPr/>
                    <a:lstStyle/>
                    <a:p>
                      <a:r>
                        <a:rPr lang="en-US" sz="4000" dirty="0"/>
                        <a:t>Study</a:t>
                      </a:r>
                    </a:p>
                  </a:txBody>
                  <a:tcPr/>
                </a:tc>
                <a:tc>
                  <a:txBody>
                    <a:bodyPr/>
                    <a:lstStyle/>
                    <a:p>
                      <a:r>
                        <a:rPr lang="en-US" sz="4000" dirty="0"/>
                        <a:t>Healthy V unhealthy snack</a:t>
                      </a:r>
                    </a:p>
                  </a:txBody>
                  <a:tcPr/>
                </a:tc>
                <a:tc>
                  <a:txBody>
                    <a:bodyPr/>
                    <a:lstStyle/>
                    <a:p>
                      <a:r>
                        <a:rPr lang="en-US" sz="4000" dirty="0"/>
                        <a:t>Healthy snack v. control</a:t>
                      </a:r>
                    </a:p>
                  </a:txBody>
                  <a:tcPr/>
                </a:tc>
                <a:tc>
                  <a:txBody>
                    <a:bodyPr/>
                    <a:lstStyle/>
                    <a:p>
                      <a:r>
                        <a:rPr lang="en-US" sz="4000" dirty="0"/>
                        <a:t>Unhealthy snack v. control</a:t>
                      </a:r>
                    </a:p>
                  </a:txBody>
                  <a:tcPr/>
                </a:tc>
                <a:extLst>
                  <a:ext uri="{0D108BD9-81ED-4DB2-BD59-A6C34878D82A}">
                    <a16:rowId xmlns:a16="http://schemas.microsoft.com/office/drawing/2014/main" val="746896439"/>
                  </a:ext>
                </a:extLst>
              </a:tr>
              <a:tr h="1051021">
                <a:tc>
                  <a:txBody>
                    <a:bodyPr/>
                    <a:lstStyle/>
                    <a:p>
                      <a:r>
                        <a:rPr lang="en-US" sz="4000" dirty="0" err="1"/>
                        <a:t>Pempek</a:t>
                      </a:r>
                      <a:r>
                        <a:rPr lang="en-US" sz="4000" dirty="0"/>
                        <a:t> et. Al (2009)</a:t>
                      </a:r>
                    </a:p>
                  </a:txBody>
                  <a:tcPr/>
                </a:tc>
                <a:tc>
                  <a:txBody>
                    <a:bodyPr/>
                    <a:lstStyle/>
                    <a:p>
                      <a:r>
                        <a:rPr lang="en-US" sz="4000" dirty="0"/>
                        <a:t>S</a:t>
                      </a:r>
                    </a:p>
                  </a:txBody>
                  <a:tcPr/>
                </a:tc>
                <a:tc>
                  <a:txBody>
                    <a:bodyPr/>
                    <a:lstStyle/>
                    <a:p>
                      <a:r>
                        <a:rPr lang="en-US" sz="4000" dirty="0"/>
                        <a:t>S</a:t>
                      </a:r>
                    </a:p>
                  </a:txBody>
                  <a:tcPr/>
                </a:tc>
                <a:tc>
                  <a:txBody>
                    <a:bodyPr/>
                    <a:lstStyle/>
                    <a:p>
                      <a:r>
                        <a:rPr lang="en-US" sz="4000" dirty="0"/>
                        <a:t>NS</a:t>
                      </a:r>
                    </a:p>
                  </a:txBody>
                  <a:tcPr/>
                </a:tc>
                <a:extLst>
                  <a:ext uri="{0D108BD9-81ED-4DB2-BD59-A6C34878D82A}">
                    <a16:rowId xmlns:a16="http://schemas.microsoft.com/office/drawing/2014/main" val="4272978104"/>
                  </a:ext>
                </a:extLst>
              </a:tr>
              <a:tr h="1139298">
                <a:tc>
                  <a:txBody>
                    <a:bodyPr/>
                    <a:lstStyle/>
                    <a:p>
                      <a:r>
                        <a:rPr lang="en-US" sz="4000" dirty="0"/>
                        <a:t>Norman et. Al (2018)</a:t>
                      </a:r>
                    </a:p>
                  </a:txBody>
                  <a:tcPr/>
                </a:tc>
                <a:tc>
                  <a:txBody>
                    <a:bodyPr/>
                    <a:lstStyle/>
                    <a:p>
                      <a:r>
                        <a:rPr lang="en-US" sz="4000" dirty="0"/>
                        <a:t>S</a:t>
                      </a:r>
                    </a:p>
                  </a:txBody>
                  <a:tcPr/>
                </a:tc>
                <a:tc>
                  <a:txBody>
                    <a:bodyPr/>
                    <a:lstStyle/>
                    <a:p>
                      <a:r>
                        <a:rPr lang="en-US" sz="4000" dirty="0"/>
                        <a:t>S</a:t>
                      </a:r>
                    </a:p>
                  </a:txBody>
                  <a:tcPr/>
                </a:tc>
                <a:tc>
                  <a:txBody>
                    <a:bodyPr/>
                    <a:lstStyle/>
                    <a:p>
                      <a:r>
                        <a:rPr lang="en-US" sz="4000" dirty="0"/>
                        <a:t>S</a:t>
                      </a:r>
                    </a:p>
                  </a:txBody>
                  <a:tcPr/>
                </a:tc>
                <a:extLst>
                  <a:ext uri="{0D108BD9-81ED-4DB2-BD59-A6C34878D82A}">
                    <a16:rowId xmlns:a16="http://schemas.microsoft.com/office/drawing/2014/main" val="1951128471"/>
                  </a:ext>
                </a:extLst>
              </a:tr>
              <a:tr h="1139298">
                <a:tc>
                  <a:txBody>
                    <a:bodyPr/>
                    <a:lstStyle/>
                    <a:p>
                      <a:r>
                        <a:rPr lang="en-US" sz="4000" dirty="0"/>
                        <a:t>Putnam et. Al (2018)</a:t>
                      </a:r>
                    </a:p>
                  </a:txBody>
                  <a:tcPr/>
                </a:tc>
                <a:tc>
                  <a:txBody>
                    <a:bodyPr/>
                    <a:lstStyle/>
                    <a:p>
                      <a:r>
                        <a:rPr lang="en-US" sz="4000" dirty="0"/>
                        <a:t>S</a:t>
                      </a:r>
                    </a:p>
                  </a:txBody>
                  <a:tcPr/>
                </a:tc>
                <a:tc>
                  <a:txBody>
                    <a:bodyPr/>
                    <a:lstStyle/>
                    <a:p>
                      <a:r>
                        <a:rPr lang="en-US" sz="4000" dirty="0"/>
                        <a:t>S</a:t>
                      </a:r>
                    </a:p>
                  </a:txBody>
                  <a:tcPr/>
                </a:tc>
                <a:tc>
                  <a:txBody>
                    <a:bodyPr/>
                    <a:lstStyle/>
                    <a:p>
                      <a:r>
                        <a:rPr lang="en-US" sz="4000" dirty="0"/>
                        <a:t>S</a:t>
                      </a:r>
                    </a:p>
                  </a:txBody>
                  <a:tcPr/>
                </a:tc>
                <a:extLst>
                  <a:ext uri="{0D108BD9-81ED-4DB2-BD59-A6C34878D82A}">
                    <a16:rowId xmlns:a16="http://schemas.microsoft.com/office/drawing/2014/main" val="358161068"/>
                  </a:ext>
                </a:extLst>
              </a:tr>
              <a:tr h="1076004">
                <a:tc>
                  <a:txBody>
                    <a:bodyPr/>
                    <a:lstStyle/>
                    <a:p>
                      <a:r>
                        <a:rPr lang="en-US" sz="4000" dirty="0"/>
                        <a:t>Dixon et. Al (2017)</a:t>
                      </a:r>
                    </a:p>
                  </a:txBody>
                  <a:tcPr/>
                </a:tc>
                <a:tc>
                  <a:txBody>
                    <a:bodyPr/>
                    <a:lstStyle/>
                    <a:p>
                      <a:r>
                        <a:rPr lang="en-US" sz="4000" dirty="0"/>
                        <a:t>S</a:t>
                      </a:r>
                    </a:p>
                  </a:txBody>
                  <a:tcPr/>
                </a:tc>
                <a:tc>
                  <a:txBody>
                    <a:bodyPr/>
                    <a:lstStyle/>
                    <a:p>
                      <a:r>
                        <a:rPr lang="en-US" sz="4000" dirty="0"/>
                        <a:t>S</a:t>
                      </a:r>
                    </a:p>
                  </a:txBody>
                  <a:tcPr/>
                </a:tc>
                <a:tc>
                  <a:txBody>
                    <a:bodyPr/>
                    <a:lstStyle/>
                    <a:p>
                      <a:r>
                        <a:rPr lang="en-US" sz="4000" dirty="0"/>
                        <a:t>S</a:t>
                      </a:r>
                    </a:p>
                  </a:txBody>
                  <a:tcPr/>
                </a:tc>
                <a:extLst>
                  <a:ext uri="{0D108BD9-81ED-4DB2-BD59-A6C34878D82A}">
                    <a16:rowId xmlns:a16="http://schemas.microsoft.com/office/drawing/2014/main" val="4093566705"/>
                  </a:ext>
                </a:extLst>
              </a:tr>
              <a:tr h="886121">
                <a:tc>
                  <a:txBody>
                    <a:bodyPr/>
                    <a:lstStyle/>
                    <a:p>
                      <a:r>
                        <a:rPr lang="en-US" sz="4000" dirty="0"/>
                        <a:t>Spielvogel et. Al (2018)</a:t>
                      </a:r>
                    </a:p>
                  </a:txBody>
                  <a:tcPr/>
                </a:tc>
                <a:tc>
                  <a:txBody>
                    <a:bodyPr/>
                    <a:lstStyle/>
                    <a:p>
                      <a:r>
                        <a:rPr lang="en-US" sz="4000" dirty="0"/>
                        <a:t>S</a:t>
                      </a:r>
                    </a:p>
                  </a:txBody>
                  <a:tcPr/>
                </a:tc>
                <a:tc>
                  <a:txBody>
                    <a:bodyPr/>
                    <a:lstStyle/>
                    <a:p>
                      <a:r>
                        <a:rPr lang="en-US" sz="4000" dirty="0"/>
                        <a:t>S</a:t>
                      </a:r>
                    </a:p>
                  </a:txBody>
                  <a:tcPr/>
                </a:tc>
                <a:tc>
                  <a:txBody>
                    <a:bodyPr/>
                    <a:lstStyle/>
                    <a:p>
                      <a:r>
                        <a:rPr lang="en-US" sz="4000" dirty="0"/>
                        <a:t>S</a:t>
                      </a:r>
                    </a:p>
                  </a:txBody>
                  <a:tcPr/>
                </a:tc>
                <a:extLst>
                  <a:ext uri="{0D108BD9-81ED-4DB2-BD59-A6C34878D82A}">
                    <a16:rowId xmlns:a16="http://schemas.microsoft.com/office/drawing/2014/main" val="2651476289"/>
                  </a:ext>
                </a:extLst>
              </a:tr>
              <a:tr h="759532">
                <a:tc>
                  <a:txBody>
                    <a:bodyPr/>
                    <a:lstStyle/>
                    <a:p>
                      <a:r>
                        <a:rPr lang="en-US" sz="4000" dirty="0" err="1"/>
                        <a:t>Naderer</a:t>
                      </a:r>
                      <a:r>
                        <a:rPr lang="en-US" sz="4000" dirty="0"/>
                        <a:t> et. Al (2018)</a:t>
                      </a:r>
                    </a:p>
                  </a:txBody>
                  <a:tcPr/>
                </a:tc>
                <a:tc>
                  <a:txBody>
                    <a:bodyPr/>
                    <a:lstStyle/>
                    <a:p>
                      <a:r>
                        <a:rPr lang="en-US" sz="4000" dirty="0"/>
                        <a:t>S</a:t>
                      </a:r>
                    </a:p>
                  </a:txBody>
                  <a:tcPr/>
                </a:tc>
                <a:tc>
                  <a:txBody>
                    <a:bodyPr/>
                    <a:lstStyle/>
                    <a:p>
                      <a:r>
                        <a:rPr lang="en-US" sz="4000" dirty="0"/>
                        <a:t>NS</a:t>
                      </a:r>
                    </a:p>
                  </a:txBody>
                  <a:tcPr/>
                </a:tc>
                <a:tc>
                  <a:txBody>
                    <a:bodyPr/>
                    <a:lstStyle/>
                    <a:p>
                      <a:r>
                        <a:rPr lang="en-US" sz="4000" dirty="0"/>
                        <a:t>S</a:t>
                      </a:r>
                    </a:p>
                  </a:txBody>
                  <a:tcPr/>
                </a:tc>
                <a:extLst>
                  <a:ext uri="{0D108BD9-81ED-4DB2-BD59-A6C34878D82A}">
                    <a16:rowId xmlns:a16="http://schemas.microsoft.com/office/drawing/2014/main" val="3354981324"/>
                  </a:ext>
                </a:extLst>
              </a:tr>
              <a:tr h="886121">
                <a:tc>
                  <a:txBody>
                    <a:bodyPr/>
                    <a:lstStyle/>
                    <a:p>
                      <a:r>
                        <a:rPr lang="en-US" sz="4000" dirty="0" err="1"/>
                        <a:t>Folkvord</a:t>
                      </a:r>
                      <a:r>
                        <a:rPr lang="en-US" sz="4000" dirty="0"/>
                        <a:t> et. Al (2016)</a:t>
                      </a:r>
                    </a:p>
                  </a:txBody>
                  <a:tcPr/>
                </a:tc>
                <a:tc>
                  <a:txBody>
                    <a:bodyPr/>
                    <a:lstStyle/>
                    <a:p>
                      <a:r>
                        <a:rPr lang="en-US" sz="4000" dirty="0"/>
                        <a:t>NS </a:t>
                      </a:r>
                    </a:p>
                  </a:txBody>
                  <a:tcPr/>
                </a:tc>
                <a:tc>
                  <a:txBody>
                    <a:bodyPr/>
                    <a:lstStyle/>
                    <a:p>
                      <a:r>
                        <a:rPr lang="en-US" sz="4000" dirty="0"/>
                        <a:t>NS</a:t>
                      </a:r>
                    </a:p>
                  </a:txBody>
                  <a:tcPr/>
                </a:tc>
                <a:tc>
                  <a:txBody>
                    <a:bodyPr/>
                    <a:lstStyle/>
                    <a:p>
                      <a:r>
                        <a:rPr lang="en-US" sz="4000" dirty="0"/>
                        <a:t>NS</a:t>
                      </a:r>
                    </a:p>
                  </a:txBody>
                  <a:tcPr/>
                </a:tc>
                <a:extLst>
                  <a:ext uri="{0D108BD9-81ED-4DB2-BD59-A6C34878D82A}">
                    <a16:rowId xmlns:a16="http://schemas.microsoft.com/office/drawing/2014/main" val="1029516093"/>
                  </a:ext>
                </a:extLst>
              </a:tr>
            </a:tbl>
          </a:graphicData>
        </a:graphic>
      </p:graphicFrame>
      <p:sp>
        <p:nvSpPr>
          <p:cNvPr id="8" name="TextBox 7">
            <a:extLst>
              <a:ext uri="{FF2B5EF4-FFF2-40B4-BE49-F238E27FC236}">
                <a16:creationId xmlns:a16="http://schemas.microsoft.com/office/drawing/2014/main" id="{9DF7902E-D52E-4BCF-A929-B6DB43A7E196}"/>
              </a:ext>
            </a:extLst>
          </p:cNvPr>
          <p:cNvSpPr txBox="1"/>
          <p:nvPr/>
        </p:nvSpPr>
        <p:spPr>
          <a:xfrm>
            <a:off x="35835239" y="35231510"/>
            <a:ext cx="4114800" cy="2800767"/>
          </a:xfrm>
          <a:prstGeom prst="rect">
            <a:avLst/>
          </a:prstGeom>
          <a:noFill/>
        </p:spPr>
        <p:txBody>
          <a:bodyPr wrap="square" rtlCol="0">
            <a:spAutoFit/>
          </a:bodyPr>
          <a:lstStyle/>
          <a:p>
            <a:r>
              <a:rPr lang="en-US" sz="4400" dirty="0"/>
              <a:t>Key:</a:t>
            </a:r>
          </a:p>
          <a:p>
            <a:r>
              <a:rPr lang="en-US" sz="4400" dirty="0"/>
              <a:t>S= Significant</a:t>
            </a:r>
          </a:p>
          <a:p>
            <a:r>
              <a:rPr lang="en-US" sz="4400" dirty="0"/>
              <a:t>NS= not significant</a:t>
            </a:r>
          </a:p>
        </p:txBody>
      </p:sp>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22125</TotalTime>
  <Words>1369</Words>
  <Application>Microsoft Office PowerPoint</Application>
  <PresentationFormat>Custom</PresentationFormat>
  <Paragraphs>131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Rebecca Rochowiak</cp:lastModifiedBy>
  <cp:revision>134</cp:revision>
  <dcterms:created xsi:type="dcterms:W3CDTF">2017-04-15T00:49:32Z</dcterms:created>
  <dcterms:modified xsi:type="dcterms:W3CDTF">2020-04-06T19:55:48Z</dcterms:modified>
  <cp:category/>
</cp:coreProperties>
</file>