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98" r:id="rId4"/>
    <p:sldId id="259" r:id="rId5"/>
    <p:sldId id="360" r:id="rId6"/>
    <p:sldId id="361" r:id="rId7"/>
    <p:sldId id="351" r:id="rId8"/>
    <p:sldId id="352" r:id="rId9"/>
    <p:sldId id="353" r:id="rId10"/>
    <p:sldId id="354" r:id="rId11"/>
    <p:sldId id="258" r:id="rId12"/>
    <p:sldId id="260" r:id="rId13"/>
    <p:sldId id="262" r:id="rId14"/>
    <p:sldId id="263" r:id="rId15"/>
    <p:sldId id="350" r:id="rId16"/>
    <p:sldId id="349" r:id="rId17"/>
    <p:sldId id="357" r:id="rId18"/>
    <p:sldId id="261" r:id="rId19"/>
    <p:sldId id="355" r:id="rId20"/>
    <p:sldId id="356" r:id="rId21"/>
    <p:sldId id="358" r:id="rId22"/>
    <p:sldId id="266" r:id="rId23"/>
    <p:sldId id="281" r:id="rId24"/>
    <p:sldId id="282" r:id="rId25"/>
    <p:sldId id="264" r:id="rId26"/>
    <p:sldId id="268" r:id="rId27"/>
    <p:sldId id="318" r:id="rId28"/>
    <p:sldId id="319" r:id="rId29"/>
    <p:sldId id="320" r:id="rId30"/>
    <p:sldId id="321" r:id="rId31"/>
    <p:sldId id="322" r:id="rId32"/>
    <p:sldId id="324" r:id="rId33"/>
    <p:sldId id="325" r:id="rId34"/>
    <p:sldId id="270" r:id="rId35"/>
    <p:sldId id="326" r:id="rId36"/>
    <p:sldId id="327" r:id="rId37"/>
    <p:sldId id="328" r:id="rId38"/>
    <p:sldId id="329" r:id="rId39"/>
    <p:sldId id="330" r:id="rId40"/>
    <p:sldId id="332" r:id="rId41"/>
    <p:sldId id="333" r:id="rId42"/>
    <p:sldId id="334" r:id="rId43"/>
    <p:sldId id="331" r:id="rId44"/>
    <p:sldId id="269" r:id="rId45"/>
    <p:sldId id="335" r:id="rId46"/>
    <p:sldId id="336" r:id="rId47"/>
    <p:sldId id="337" r:id="rId48"/>
    <p:sldId id="338" r:id="rId49"/>
    <p:sldId id="339" r:id="rId50"/>
    <p:sldId id="340" r:id="rId51"/>
    <p:sldId id="342" r:id="rId52"/>
    <p:sldId id="341" r:id="rId53"/>
    <p:sldId id="271" r:id="rId54"/>
    <p:sldId id="343" r:id="rId55"/>
    <p:sldId id="272" r:id="rId56"/>
    <p:sldId id="344" r:id="rId57"/>
    <p:sldId id="345" r:id="rId58"/>
    <p:sldId id="346" r:id="rId59"/>
    <p:sldId id="347" r:id="rId60"/>
    <p:sldId id="348" r:id="rId61"/>
    <p:sldId id="273" r:id="rId62"/>
    <p:sldId id="274" r:id="rId63"/>
    <p:sldId id="300" r:id="rId64"/>
    <p:sldId id="301" r:id="rId65"/>
    <p:sldId id="302" r:id="rId66"/>
    <p:sldId id="303" r:id="rId67"/>
    <p:sldId id="304" r:id="rId68"/>
    <p:sldId id="305" r:id="rId69"/>
    <p:sldId id="307" r:id="rId70"/>
    <p:sldId id="306" r:id="rId71"/>
    <p:sldId id="308" r:id="rId72"/>
    <p:sldId id="309" r:id="rId73"/>
    <p:sldId id="310" r:id="rId74"/>
    <p:sldId id="311" r:id="rId75"/>
    <p:sldId id="359" r:id="rId76"/>
    <p:sldId id="362" r:id="rId77"/>
    <p:sldId id="276" r:id="rId78"/>
    <p:sldId id="277" r:id="rId79"/>
    <p:sldId id="278" r:id="rId80"/>
    <p:sldId id="317" r:id="rId81"/>
    <p:sldId id="284" r:id="rId82"/>
    <p:sldId id="285" r:id="rId83"/>
    <p:sldId id="279" r:id="rId84"/>
    <p:sldId id="296" r:id="rId85"/>
    <p:sldId id="280" r:id="rId86"/>
    <p:sldId id="312" r:id="rId87"/>
    <p:sldId id="313" r:id="rId88"/>
    <p:sldId id="283" r:id="rId89"/>
    <p:sldId id="299" r:id="rId90"/>
    <p:sldId id="314" r:id="rId91"/>
    <p:sldId id="297" r:id="rId92"/>
    <p:sldId id="286" r:id="rId93"/>
    <p:sldId id="316" r:id="rId94"/>
    <p:sldId id="287" r:id="rId95"/>
    <p:sldId id="288" r:id="rId96"/>
    <p:sldId id="292" r:id="rId97"/>
    <p:sldId id="29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0" autoAdjust="0"/>
    <p:restoredTop sz="99830" autoAdjust="0"/>
  </p:normalViewPr>
  <p:slideViewPr>
    <p:cSldViewPr snapToObjects="1">
      <p:cViewPr varScale="1">
        <p:scale>
          <a:sx n="92" d="100"/>
          <a:sy n="92" d="100"/>
        </p:scale>
        <p:origin x="-112" y="-3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9/28/15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9/28/15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9/28/15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9/28/15</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scholcomm@arcadia.edu" TargetMode="External"/><Relationship Id="rId3" Type="http://schemas.openxmlformats.org/officeDocument/2006/relationships/hyperlink" Target="http://www.sherpa.ac.uk/rome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prints.org/openacces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g"/><Relationship Id="rId3" Type="http://schemas.openxmlformats.org/officeDocument/2006/relationships/image" Target="../media/image10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63012"/>
            <a:ext cx="7772400" cy="978408"/>
          </a:xfrm>
        </p:spPr>
        <p:txBody>
          <a:bodyPr/>
          <a:lstStyle/>
          <a:p>
            <a:r>
              <a:rPr lang="en-US" sz="4800" b="1" dirty="0" smtClean="0"/>
              <a:t>Open Access </a:t>
            </a:r>
            <a:r>
              <a:rPr lang="en-US" sz="4800" b="1" dirty="0"/>
              <a:t>and IRs</a:t>
            </a:r>
            <a:r>
              <a:rPr lang="en-US" sz="4800" dirty="0"/>
              <a:t>:</a:t>
            </a:r>
            <a:br>
              <a:rPr lang="en-US" sz="4800" dirty="0"/>
            </a:br>
            <a:r>
              <a:rPr lang="en-US" sz="4800" u="sng" dirty="0"/>
              <a:t>Educating</a:t>
            </a:r>
            <a:r>
              <a:rPr lang="en-US" sz="4800" dirty="0"/>
              <a:t> and </a:t>
            </a:r>
            <a:r>
              <a:rPr lang="en-US" sz="4800" u="sng" dirty="0"/>
              <a:t>Empowering</a:t>
            </a:r>
            <a:r>
              <a:rPr lang="en-US" sz="4800" dirty="0"/>
              <a:t> the Campus Community </a:t>
            </a:r>
          </a:p>
        </p:txBody>
      </p:sp>
      <p:sp>
        <p:nvSpPr>
          <p:cNvPr id="3" name="Subtitle 2"/>
          <p:cNvSpPr>
            <a:spLocks noGrp="1"/>
          </p:cNvSpPr>
          <p:nvPr>
            <p:ph type="subTitle" idx="1"/>
          </p:nvPr>
        </p:nvSpPr>
        <p:spPr>
          <a:xfrm>
            <a:off x="685800" y="4659476"/>
            <a:ext cx="7772400" cy="877824"/>
          </a:xfrm>
        </p:spPr>
        <p:txBody>
          <a:bodyPr>
            <a:normAutofit fontScale="92500" lnSpcReduction="20000"/>
          </a:bodyPr>
          <a:lstStyle/>
          <a:p>
            <a:r>
              <a:rPr lang="en-US" sz="2200" b="1" dirty="0" smtClean="0"/>
              <a:t>Adam N. Hess</a:t>
            </a:r>
            <a:r>
              <a:rPr lang="en-US" dirty="0" smtClean="0"/>
              <a:t>, </a:t>
            </a:r>
            <a:r>
              <a:rPr lang="en-US" sz="1700" dirty="0" smtClean="0"/>
              <a:t>MFA | MLIS</a:t>
            </a:r>
          </a:p>
          <a:p>
            <a:r>
              <a:rPr lang="en-US" sz="1900" dirty="0" smtClean="0"/>
              <a:t>Assistant Professor &amp; Digital Resources Librarian</a:t>
            </a:r>
          </a:p>
          <a:p>
            <a:r>
              <a:rPr lang="en-US" sz="1900" dirty="0" smtClean="0"/>
              <a:t>Arcadia University | Glenside, PA</a:t>
            </a:r>
            <a:endParaRPr lang="en-US" sz="1900" dirty="0"/>
          </a:p>
        </p:txBody>
      </p:sp>
    </p:spTree>
    <p:extLst>
      <p:ext uri="{BB962C8B-B14F-4D97-AF65-F5344CB8AC3E}">
        <p14:creationId xmlns:p14="http://schemas.microsoft.com/office/powerpoint/2010/main" val="27329752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 Misconceptions</a:t>
            </a:r>
            <a:endParaRPr lang="en-US" dirty="0"/>
          </a:p>
        </p:txBody>
      </p:sp>
      <p:sp>
        <p:nvSpPr>
          <p:cNvPr id="3" name="TextBox 2"/>
          <p:cNvSpPr txBox="1"/>
          <p:nvPr/>
        </p:nvSpPr>
        <p:spPr>
          <a:xfrm>
            <a:off x="554182" y="1748118"/>
            <a:ext cx="8035636" cy="3545346"/>
          </a:xfrm>
          <a:prstGeom prst="rect">
            <a:avLst/>
          </a:prstGeom>
          <a:noFill/>
        </p:spPr>
        <p:txBody>
          <a:bodyPr wrap="square" lIns="82058" tIns="41029" rIns="82058" bIns="41029" rtlCol="0">
            <a:spAutoFit/>
          </a:bodyPr>
          <a:lstStyle/>
          <a:p>
            <a:pPr lvl="0"/>
            <a:r>
              <a:rPr lang="en-US" sz="2500" b="1" dirty="0"/>
              <a:t>Publish Where You Want</a:t>
            </a:r>
            <a:r>
              <a:rPr lang="en-US" sz="2500" dirty="0"/>
              <a:t>: OA does not mean you need to change where you want to publish, it is more about securing enough rights to provide open access to a version of your works</a:t>
            </a:r>
            <a:r>
              <a:rPr lang="en-US" sz="2500" dirty="0"/>
              <a:t>.</a:t>
            </a:r>
          </a:p>
          <a:p>
            <a:endParaRPr lang="en-US" sz="2500" dirty="0"/>
          </a:p>
          <a:p>
            <a:r>
              <a:rPr lang="en-US" sz="2500" b="1" dirty="0"/>
              <a:t>Remember: </a:t>
            </a:r>
            <a:r>
              <a:rPr lang="en-US" sz="2500" dirty="0"/>
              <a:t>Peer-review is a </a:t>
            </a:r>
            <a:r>
              <a:rPr lang="en-US" sz="2500" u="sng" dirty="0"/>
              <a:t>literature review </a:t>
            </a:r>
            <a:r>
              <a:rPr lang="en-US" sz="2500" dirty="0"/>
              <a:t>model; OA is a </a:t>
            </a:r>
            <a:r>
              <a:rPr lang="en-US" sz="2500" u="sng" dirty="0"/>
              <a:t>publishing</a:t>
            </a:r>
            <a:r>
              <a:rPr lang="en-US" sz="2500" dirty="0"/>
              <a:t> model</a:t>
            </a:r>
          </a:p>
          <a:p>
            <a:endParaRPr lang="en-US" sz="2500" dirty="0"/>
          </a:p>
          <a:p>
            <a:r>
              <a:rPr lang="en-US" sz="2500" dirty="0"/>
              <a:t> </a:t>
            </a:r>
            <a:endParaRPr lang="en-US" sz="2500" dirty="0"/>
          </a:p>
        </p:txBody>
      </p:sp>
    </p:spTree>
    <p:extLst>
      <p:ext uri="{BB962C8B-B14F-4D97-AF65-F5344CB8AC3E}">
        <p14:creationId xmlns:p14="http://schemas.microsoft.com/office/powerpoint/2010/main" val="1640594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Access on Campus</a:t>
            </a:r>
            <a:endParaRPr lang="en-US" dirty="0"/>
          </a:p>
        </p:txBody>
      </p:sp>
      <p:sp>
        <p:nvSpPr>
          <p:cNvPr id="3" name="Content Placeholder 2"/>
          <p:cNvSpPr>
            <a:spLocks noGrp="1"/>
          </p:cNvSpPr>
          <p:nvPr>
            <p:ph idx="1"/>
          </p:nvPr>
        </p:nvSpPr>
        <p:spPr/>
        <p:txBody>
          <a:bodyPr>
            <a:normAutofit fontScale="92500" lnSpcReduction="10000"/>
          </a:bodyPr>
          <a:lstStyle/>
          <a:p>
            <a:pPr>
              <a:buFont typeface="Arial"/>
              <a:buChar char="•"/>
            </a:pPr>
            <a:r>
              <a:rPr lang="en-US" dirty="0" smtClean="0"/>
              <a:t>At the library: </a:t>
            </a:r>
          </a:p>
          <a:p>
            <a:pPr lvl="1">
              <a:buFont typeface="Arial"/>
              <a:buChar char="•"/>
            </a:pPr>
            <a:r>
              <a:rPr lang="en-US" dirty="0" smtClean="0"/>
              <a:t>Librarians</a:t>
            </a:r>
          </a:p>
          <a:p>
            <a:pPr lvl="1">
              <a:buFont typeface="Arial"/>
              <a:buChar char="•"/>
            </a:pPr>
            <a:r>
              <a:rPr lang="en-US" dirty="0" smtClean="0"/>
              <a:t>The repository</a:t>
            </a:r>
          </a:p>
          <a:p>
            <a:pPr lvl="1">
              <a:buFont typeface="Arial"/>
              <a:buChar char="•"/>
            </a:pPr>
            <a:r>
              <a:rPr lang="en-US" dirty="0" smtClean="0"/>
              <a:t>Other scholarly resources</a:t>
            </a:r>
          </a:p>
          <a:p>
            <a:pPr>
              <a:buFont typeface="Arial"/>
              <a:buChar char="•"/>
            </a:pPr>
            <a:r>
              <a:rPr lang="en-US" dirty="0" smtClean="0"/>
              <a:t>In the classroom: </a:t>
            </a:r>
          </a:p>
          <a:p>
            <a:pPr lvl="1">
              <a:buFont typeface="Arial"/>
              <a:buChar char="•"/>
            </a:pPr>
            <a:r>
              <a:rPr lang="en-US" dirty="0" smtClean="0"/>
              <a:t>Handouts and information sessions</a:t>
            </a:r>
          </a:p>
          <a:p>
            <a:pPr lvl="1">
              <a:buFont typeface="Arial"/>
              <a:buChar char="•"/>
            </a:pPr>
            <a:r>
              <a:rPr lang="en-US" dirty="0" smtClean="0"/>
              <a:t>Assignments and projects</a:t>
            </a:r>
          </a:p>
          <a:p>
            <a:pPr>
              <a:buFont typeface="Arial"/>
              <a:buChar char="•"/>
            </a:pPr>
            <a:r>
              <a:rPr lang="en-US" dirty="0" smtClean="0"/>
              <a:t>Online: </a:t>
            </a:r>
          </a:p>
          <a:p>
            <a:pPr lvl="1">
              <a:buFont typeface="Arial"/>
              <a:buChar char="•"/>
            </a:pPr>
            <a:r>
              <a:rPr lang="en-US" dirty="0" smtClean="0"/>
              <a:t>Information portal</a:t>
            </a:r>
          </a:p>
          <a:p>
            <a:pPr lvl="1">
              <a:buFont typeface="Arial"/>
              <a:buChar char="•"/>
            </a:pPr>
            <a:r>
              <a:rPr lang="en-US" dirty="0" smtClean="0"/>
              <a:t>Marketing &amp; Promotion</a:t>
            </a:r>
          </a:p>
          <a:p>
            <a:pPr lvl="1">
              <a:buFont typeface="Arial"/>
              <a:buChar char="•"/>
            </a:pPr>
            <a:r>
              <a:rPr lang="en-US" dirty="0" smtClean="0"/>
              <a:t>Email blasts</a:t>
            </a:r>
          </a:p>
          <a:p>
            <a:pPr lvl="1">
              <a:buFont typeface="Arial"/>
              <a:buChar char="•"/>
            </a:pPr>
            <a:endParaRPr lang="en-US" dirty="0"/>
          </a:p>
        </p:txBody>
      </p:sp>
    </p:spTree>
    <p:extLst>
      <p:ext uri="{BB962C8B-B14F-4D97-AF65-F5344CB8AC3E}">
        <p14:creationId xmlns:p14="http://schemas.microsoft.com/office/powerpoint/2010/main" val="1501024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linds(horizontal)">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Access on Campus</a:t>
            </a:r>
          </a:p>
        </p:txBody>
      </p:sp>
      <p:sp>
        <p:nvSpPr>
          <p:cNvPr id="3" name="Content Placeholder 2"/>
          <p:cNvSpPr>
            <a:spLocks noGrp="1"/>
          </p:cNvSpPr>
          <p:nvPr>
            <p:ph idx="1"/>
          </p:nvPr>
        </p:nvSpPr>
        <p:spPr/>
        <p:txBody>
          <a:bodyPr/>
          <a:lstStyle/>
          <a:p>
            <a:pPr>
              <a:buFont typeface="Arial"/>
              <a:buChar char="•"/>
            </a:pPr>
            <a:r>
              <a:rPr lang="en-US" dirty="0" smtClean="0"/>
              <a:t>Benefits:</a:t>
            </a:r>
          </a:p>
          <a:p>
            <a:pPr lvl="1">
              <a:buFont typeface="Arial"/>
              <a:buChar char="•"/>
            </a:pPr>
            <a:r>
              <a:rPr lang="en-US" dirty="0" smtClean="0"/>
              <a:t>Students: Begin a record of publishing</a:t>
            </a:r>
          </a:p>
          <a:p>
            <a:pPr lvl="1">
              <a:buFont typeface="Arial"/>
              <a:buChar char="•"/>
            </a:pPr>
            <a:r>
              <a:rPr lang="en-US" dirty="0" smtClean="0"/>
              <a:t>Faculty: Make a bigger research impact</a:t>
            </a:r>
          </a:p>
          <a:p>
            <a:pPr lvl="1">
              <a:buFont typeface="Arial"/>
              <a:buChar char="•"/>
            </a:pPr>
            <a:endParaRPr lang="en-US" dirty="0" smtClean="0"/>
          </a:p>
          <a:p>
            <a:pPr>
              <a:buFont typeface="Arial"/>
              <a:buChar char="•"/>
            </a:pPr>
            <a:r>
              <a:rPr lang="en-US" dirty="0" smtClean="0"/>
              <a:t>Common Issues:</a:t>
            </a:r>
          </a:p>
          <a:p>
            <a:pPr lvl="1">
              <a:buFont typeface="Arial"/>
              <a:buChar char="•"/>
            </a:pPr>
            <a:r>
              <a:rPr lang="en-US" dirty="0" smtClean="0"/>
              <a:t>Quality &amp; Quantity</a:t>
            </a:r>
          </a:p>
          <a:p>
            <a:pPr lvl="1">
              <a:buFont typeface="Arial"/>
              <a:buChar char="•"/>
            </a:pPr>
            <a:r>
              <a:rPr lang="en-US" dirty="0" smtClean="0"/>
              <a:t>Authority &amp; Authorship</a:t>
            </a:r>
          </a:p>
        </p:txBody>
      </p:sp>
    </p:spTree>
    <p:extLst>
      <p:ext uri="{BB962C8B-B14F-4D97-AF65-F5344CB8AC3E}">
        <p14:creationId xmlns:p14="http://schemas.microsoft.com/office/powerpoint/2010/main" val="417585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Scholarly Communication</a:t>
            </a:r>
            <a:endParaRPr lang="en-US" dirty="0"/>
          </a:p>
        </p:txBody>
      </p:sp>
      <p:sp>
        <p:nvSpPr>
          <p:cNvPr id="3" name="Content Placeholder 2"/>
          <p:cNvSpPr>
            <a:spLocks noGrp="1"/>
          </p:cNvSpPr>
          <p:nvPr>
            <p:ph idx="1"/>
          </p:nvPr>
        </p:nvSpPr>
        <p:spPr/>
        <p:txBody>
          <a:bodyPr/>
          <a:lstStyle/>
          <a:p>
            <a:pPr>
              <a:buFont typeface="Arial"/>
              <a:buChar char="•"/>
            </a:pPr>
            <a:r>
              <a:rPr lang="en-US" dirty="0" smtClean="0"/>
              <a:t>An alternate </a:t>
            </a:r>
            <a:r>
              <a:rPr lang="en-US" dirty="0"/>
              <a:t>definition: </a:t>
            </a:r>
            <a:r>
              <a:rPr lang="en-US" i="1" dirty="0"/>
              <a:t>the research and publishing processes in which students, faculty, researchers and other scholars create, evaluate, disseminate, archive, and transform research.</a:t>
            </a:r>
            <a:endParaRPr lang="en-US" i="1" dirty="0" smtClean="0"/>
          </a:p>
          <a:p>
            <a:pPr>
              <a:buFont typeface="Arial"/>
              <a:buChar char="•"/>
            </a:pPr>
            <a:r>
              <a:rPr lang="en-US" dirty="0" smtClean="0"/>
              <a:t>The raising costs of journals, and the decline of authors rights</a:t>
            </a:r>
          </a:p>
          <a:p>
            <a:pPr>
              <a:buFont typeface="Arial"/>
              <a:buChar char="•"/>
            </a:pPr>
            <a:r>
              <a:rPr lang="en-US" dirty="0" smtClean="0"/>
              <a:t>The issues:</a:t>
            </a:r>
          </a:p>
          <a:p>
            <a:pPr lvl="1">
              <a:buFont typeface="Arial"/>
              <a:buChar char="•"/>
            </a:pPr>
            <a:r>
              <a:rPr lang="en-US" dirty="0" smtClean="0"/>
              <a:t>Faculty</a:t>
            </a:r>
          </a:p>
          <a:p>
            <a:pPr lvl="1">
              <a:buFont typeface="Arial"/>
              <a:buChar char="•"/>
            </a:pPr>
            <a:r>
              <a:rPr lang="en-US" dirty="0" smtClean="0"/>
              <a:t>Students</a:t>
            </a:r>
          </a:p>
          <a:p>
            <a:pPr lvl="1">
              <a:buFont typeface="Arial"/>
              <a:buChar char="•"/>
            </a:pPr>
            <a:r>
              <a:rPr lang="en-US" dirty="0" smtClean="0"/>
              <a:t>Researchers</a:t>
            </a:r>
            <a:endParaRPr lang="en-US" dirty="0"/>
          </a:p>
        </p:txBody>
      </p:sp>
    </p:spTree>
    <p:extLst>
      <p:ext uri="{BB962C8B-B14F-4D97-AF65-F5344CB8AC3E}">
        <p14:creationId xmlns:p14="http://schemas.microsoft.com/office/powerpoint/2010/main" val="2169314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Scholarly Communication Cycle</a:t>
            </a:r>
            <a:endParaRPr lang="en-US" dirty="0"/>
          </a:p>
        </p:txBody>
      </p:sp>
      <p:pic>
        <p:nvPicPr>
          <p:cNvPr id="4" name="Picture 3"/>
          <p:cNvPicPr>
            <a:picLocks noChangeAspect="1"/>
          </p:cNvPicPr>
          <p:nvPr/>
        </p:nvPicPr>
        <p:blipFill>
          <a:blip r:embed="rId2"/>
          <a:stretch>
            <a:fillRect/>
          </a:stretch>
        </p:blipFill>
        <p:spPr>
          <a:xfrm>
            <a:off x="1219200" y="1219200"/>
            <a:ext cx="6299200" cy="4876800"/>
          </a:xfrm>
          <a:prstGeom prst="rect">
            <a:avLst/>
          </a:prstGeom>
        </p:spPr>
      </p:pic>
      <p:sp>
        <p:nvSpPr>
          <p:cNvPr id="5" name="TextBox 4"/>
          <p:cNvSpPr txBox="1"/>
          <p:nvPr/>
        </p:nvSpPr>
        <p:spPr>
          <a:xfrm>
            <a:off x="685800" y="6211669"/>
            <a:ext cx="7620000" cy="646331"/>
          </a:xfrm>
          <a:prstGeom prst="rect">
            <a:avLst/>
          </a:prstGeom>
          <a:noFill/>
        </p:spPr>
        <p:txBody>
          <a:bodyPr wrap="square" rtlCol="0">
            <a:spAutoFit/>
          </a:bodyPr>
          <a:lstStyle/>
          <a:p>
            <a:r>
              <a:rPr lang="en-US" dirty="0" smtClean="0"/>
              <a:t>The University of Winnipeg</a:t>
            </a:r>
          </a:p>
          <a:p>
            <a:r>
              <a:rPr lang="en-US" dirty="0" smtClean="0"/>
              <a:t>(</a:t>
            </a:r>
            <a:r>
              <a:rPr lang="en-US" dirty="0"/>
              <a:t>https://</a:t>
            </a:r>
            <a:r>
              <a:rPr lang="en-US" dirty="0" err="1"/>
              <a:t>library.uwinnipeg.ca</a:t>
            </a:r>
            <a:r>
              <a:rPr lang="en-US" dirty="0"/>
              <a:t>/scholarly-communication/</a:t>
            </a:r>
            <a:r>
              <a:rPr lang="en-US" dirty="0" err="1"/>
              <a:t>index.html</a:t>
            </a:r>
            <a:r>
              <a:rPr lang="en-US" dirty="0"/>
              <a:t>)</a:t>
            </a:r>
          </a:p>
        </p:txBody>
      </p:sp>
    </p:spTree>
    <p:extLst>
      <p:ext uri="{BB962C8B-B14F-4D97-AF65-F5344CB8AC3E}">
        <p14:creationId xmlns:p14="http://schemas.microsoft.com/office/powerpoint/2010/main" val="16961065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200" b="1" dirty="0"/>
              <a:t>THE SCHOLARLY COMMUNICATION CRISIS</a:t>
            </a:r>
            <a:endParaRPr lang="en-US" sz="3200" dirty="0"/>
          </a:p>
        </p:txBody>
      </p:sp>
      <p:sp>
        <p:nvSpPr>
          <p:cNvPr id="3" name="TextBox 2"/>
          <p:cNvSpPr txBox="1"/>
          <p:nvPr/>
        </p:nvSpPr>
        <p:spPr>
          <a:xfrm>
            <a:off x="415637" y="1479177"/>
            <a:ext cx="8312727" cy="4914951"/>
          </a:xfrm>
          <a:prstGeom prst="rect">
            <a:avLst/>
          </a:prstGeom>
          <a:noFill/>
        </p:spPr>
        <p:txBody>
          <a:bodyPr wrap="square" lIns="82058" tIns="41029" rIns="82058" bIns="41029" rtlCol="0">
            <a:spAutoFit/>
          </a:bodyPr>
          <a:lstStyle/>
          <a:p>
            <a:pPr algn="ctr" fontAlgn="base"/>
            <a:r>
              <a:rPr lang="en-US" sz="2500" b="1" u="sng" dirty="0"/>
              <a:t>The </a:t>
            </a:r>
            <a:r>
              <a:rPr lang="en-US" sz="2500" b="1" u="sng" dirty="0"/>
              <a:t>Rising Costs of Journals</a:t>
            </a:r>
            <a:endParaRPr lang="en-US" sz="2500" dirty="0"/>
          </a:p>
          <a:p>
            <a:pPr algn="ctr" fontAlgn="base"/>
            <a:r>
              <a:rPr lang="en-US" sz="2500" b="1" u="sng" dirty="0"/>
              <a:t>Authors Rights and the Publishing </a:t>
            </a:r>
            <a:r>
              <a:rPr lang="en-US" sz="2500" b="1" u="sng" dirty="0"/>
              <a:t>Agreement</a:t>
            </a:r>
            <a:endParaRPr lang="en-US" sz="2500" dirty="0"/>
          </a:p>
          <a:p>
            <a:pPr fontAlgn="base"/>
            <a:endParaRPr lang="en-US" sz="2200" b="1" dirty="0"/>
          </a:p>
          <a:p>
            <a:pPr fontAlgn="base"/>
            <a:r>
              <a:rPr lang="en-US" sz="2200" b="1" dirty="0"/>
              <a:t>It’s</a:t>
            </a:r>
            <a:r>
              <a:rPr lang="en-US" sz="2200" b="1" dirty="0"/>
              <a:t> </a:t>
            </a:r>
            <a:r>
              <a:rPr lang="en-US" sz="2200" b="1" u="sng" dirty="0"/>
              <a:t>YOUR</a:t>
            </a:r>
            <a:r>
              <a:rPr lang="en-US" sz="2200" b="1" dirty="0"/>
              <a:t> copyright and intellectual property until you sign it away!</a:t>
            </a:r>
            <a:endParaRPr lang="en-US" sz="2200" dirty="0"/>
          </a:p>
          <a:p>
            <a:pPr fontAlgn="base"/>
            <a:r>
              <a:rPr lang="en-US" sz="2200" b="1" dirty="0"/>
              <a:t> </a:t>
            </a:r>
            <a:endParaRPr lang="en-US" sz="2200" dirty="0"/>
          </a:p>
          <a:p>
            <a:pPr lvl="0" fontAlgn="base"/>
            <a:r>
              <a:rPr lang="en-US" sz="2200" b="1" dirty="0"/>
              <a:t>WHAT ARE AUTHORS DOING?  RETAINING THEIR RIGHTS, AND PUBLISHING OA</a:t>
            </a:r>
            <a:endParaRPr lang="en-US" sz="2200" dirty="0"/>
          </a:p>
          <a:p>
            <a:pPr lvl="1" fontAlgn="base"/>
            <a:r>
              <a:rPr lang="en-US" sz="2200" dirty="0"/>
              <a:t>Author Addenda, Creative Commons, and OA Publishers are on the rise…</a:t>
            </a:r>
          </a:p>
          <a:p>
            <a:endParaRPr lang="en-US" sz="2200" b="1" dirty="0"/>
          </a:p>
          <a:p>
            <a:r>
              <a:rPr lang="en-US" sz="2200" b="1" dirty="0"/>
              <a:t>WHY</a:t>
            </a:r>
            <a:r>
              <a:rPr lang="en-US" sz="2200" b="1" dirty="0"/>
              <a:t>? Because the impact of your work is reduced as fewer researchers have access to your scholarship because it is locked in journals that libraries can no longer afford.</a:t>
            </a:r>
            <a:r>
              <a:rPr lang="en-US" sz="2200" dirty="0"/>
              <a:t> </a:t>
            </a:r>
            <a:endParaRPr lang="en-US" sz="2200" dirty="0"/>
          </a:p>
        </p:txBody>
      </p:sp>
    </p:spTree>
    <p:extLst>
      <p:ext uri="{BB962C8B-B14F-4D97-AF65-F5344CB8AC3E}">
        <p14:creationId xmlns:p14="http://schemas.microsoft.com/office/powerpoint/2010/main" val="1148820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Arial"/>
              <a:buChar char="•"/>
            </a:pPr>
            <a:r>
              <a:rPr lang="en-US" dirty="0" smtClean="0"/>
              <a:t>Authors Rights Education</a:t>
            </a:r>
          </a:p>
          <a:p>
            <a:pPr lvl="1">
              <a:buFont typeface="Arial"/>
              <a:buChar char="•"/>
            </a:pPr>
            <a:r>
              <a:rPr lang="en-US" dirty="0" smtClean="0"/>
              <a:t>Copyright</a:t>
            </a:r>
          </a:p>
          <a:p>
            <a:pPr lvl="1">
              <a:buFont typeface="Arial"/>
              <a:buChar char="•"/>
            </a:pPr>
            <a:r>
              <a:rPr lang="en-US" dirty="0" smtClean="0"/>
              <a:t>Author’s Agreements</a:t>
            </a:r>
          </a:p>
          <a:p>
            <a:pPr lvl="1">
              <a:buFont typeface="Arial"/>
              <a:buChar char="•"/>
            </a:pPr>
            <a:r>
              <a:rPr lang="en-US" dirty="0" smtClean="0"/>
              <a:t>Negotiating</a:t>
            </a:r>
          </a:p>
          <a:p>
            <a:pPr lvl="1">
              <a:buFont typeface="Arial"/>
              <a:buChar char="•"/>
            </a:pPr>
            <a:r>
              <a:rPr lang="en-US" dirty="0" smtClean="0"/>
              <a:t>Looking for Open Access publishing opportunities and funding</a:t>
            </a:r>
          </a:p>
          <a:p>
            <a:pPr lvl="1">
              <a:buFont typeface="Arial"/>
              <a:buChar char="•"/>
            </a:pPr>
            <a:r>
              <a:rPr lang="en-US" dirty="0" smtClean="0"/>
              <a:t>Sherpa/Romeo</a:t>
            </a:r>
            <a:endParaRPr lang="en-US" dirty="0"/>
          </a:p>
        </p:txBody>
      </p:sp>
      <p:sp>
        <p:nvSpPr>
          <p:cNvPr id="4" name="Title 1"/>
          <p:cNvSpPr>
            <a:spLocks noGrp="1"/>
          </p:cNvSpPr>
          <p:nvPr>
            <p:ph type="title"/>
          </p:nvPr>
        </p:nvSpPr>
        <p:spPr/>
        <p:txBody>
          <a:bodyPr>
            <a:normAutofit fontScale="90000"/>
          </a:bodyPr>
          <a:lstStyle/>
          <a:p>
            <a:r>
              <a:rPr lang="en-US" dirty="0" smtClean="0"/>
              <a:t>Open Access &amp; Scholarly Communication</a:t>
            </a:r>
            <a:endParaRPr lang="en-US" dirty="0"/>
          </a:p>
        </p:txBody>
      </p:sp>
      <p:pic>
        <p:nvPicPr>
          <p:cNvPr id="5" name="Picture 4" descr="SherpaRome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648200"/>
            <a:ext cx="5880100" cy="1104900"/>
          </a:xfrm>
          <a:prstGeom prst="rect">
            <a:avLst/>
          </a:prstGeom>
        </p:spPr>
      </p:pic>
    </p:spTree>
    <p:extLst>
      <p:ext uri="{BB962C8B-B14F-4D97-AF65-F5344CB8AC3E}">
        <p14:creationId xmlns:p14="http://schemas.microsoft.com/office/powerpoint/2010/main" val="243772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Know Your Rights!</a:t>
            </a:r>
            <a:endParaRPr lang="en-US" dirty="0"/>
          </a:p>
        </p:txBody>
      </p:sp>
      <p:sp>
        <p:nvSpPr>
          <p:cNvPr id="3" name="TextBox 2"/>
          <p:cNvSpPr txBox="1"/>
          <p:nvPr/>
        </p:nvSpPr>
        <p:spPr>
          <a:xfrm>
            <a:off x="484909" y="1277471"/>
            <a:ext cx="8174182" cy="5561282"/>
          </a:xfrm>
          <a:prstGeom prst="rect">
            <a:avLst/>
          </a:prstGeom>
          <a:noFill/>
        </p:spPr>
        <p:txBody>
          <a:bodyPr wrap="square" lIns="82058" tIns="41029" rIns="82058" bIns="41029" rtlCol="0">
            <a:spAutoFit/>
          </a:bodyPr>
          <a:lstStyle/>
          <a:p>
            <a:r>
              <a:rPr lang="en-US" sz="2200" b="1" dirty="0"/>
              <a:t>Before </a:t>
            </a:r>
            <a:r>
              <a:rPr lang="en-US" sz="2200" b="1" dirty="0"/>
              <a:t>You Sign Your Authors Agreements</a:t>
            </a:r>
            <a:r>
              <a:rPr lang="en-US" sz="2200" b="1" dirty="0"/>
              <a:t>…</a:t>
            </a:r>
            <a:endParaRPr lang="en-US" sz="2200" dirty="0"/>
          </a:p>
          <a:p>
            <a:r>
              <a:rPr lang="en-US" dirty="0"/>
              <a:t>Publishers may or may not allow works to be shared. Check your agreement carefully to see what the publisher’s policies are. We can help authors determine whether a particular work may be shared or not. Send the author accepted manuscript (AAM) of your work and the publisher’s agreement to </a:t>
            </a:r>
            <a:r>
              <a:rPr lang="en-US" u="sng" dirty="0">
                <a:hlinkClick r:id="rId2"/>
              </a:rPr>
              <a:t>scholcomm@arcadia.edu</a:t>
            </a:r>
            <a:r>
              <a:rPr lang="en-US" dirty="0"/>
              <a:t>.</a:t>
            </a:r>
          </a:p>
          <a:p>
            <a:endParaRPr lang="en-US" sz="2200" dirty="0"/>
          </a:p>
          <a:p>
            <a:r>
              <a:rPr lang="en-US" sz="2200" b="1" dirty="0"/>
              <a:t>After You Sign Your Authors Agreements</a:t>
            </a:r>
            <a:r>
              <a:rPr lang="en-US" sz="2200" b="1" dirty="0"/>
              <a:t>…</a:t>
            </a:r>
            <a:endParaRPr lang="en-US" dirty="0"/>
          </a:p>
          <a:p>
            <a:r>
              <a:rPr lang="en-US" dirty="0"/>
              <a:t>Even if you have already signed an author agreement, you still may be able to share your work. Check your agreement carefully to see what the publisher’s policies are. We can also help, send us the author accepted manuscript and the citation of your work so we can help determine if the work can be shared or not to </a:t>
            </a:r>
            <a:r>
              <a:rPr lang="en-US" u="sng" dirty="0">
                <a:hlinkClick r:id="rId2"/>
              </a:rPr>
              <a:t>scholcomm@arcadia.edu</a:t>
            </a:r>
            <a:r>
              <a:rPr lang="en-US" dirty="0"/>
              <a:t>.</a:t>
            </a:r>
          </a:p>
          <a:p>
            <a:endParaRPr lang="en-US" sz="2200" dirty="0"/>
          </a:p>
          <a:p>
            <a:r>
              <a:rPr lang="en-US" sz="2200" b="1" dirty="0"/>
              <a:t>Perhaps the most useful resource</a:t>
            </a:r>
            <a:r>
              <a:rPr lang="en-US" sz="2200" b="1" dirty="0"/>
              <a:t>: </a:t>
            </a:r>
            <a:r>
              <a:rPr lang="en-US" sz="2200" b="1" u="sng" dirty="0">
                <a:hlinkClick r:id="rId3"/>
              </a:rPr>
              <a:t>SHERPA</a:t>
            </a:r>
            <a:r>
              <a:rPr lang="en-US" sz="2200" b="1" u="sng" dirty="0">
                <a:hlinkClick r:id="rId3"/>
              </a:rPr>
              <a:t>/RoMEO</a:t>
            </a:r>
            <a:endParaRPr lang="en-US" sz="2200" dirty="0"/>
          </a:p>
          <a:p>
            <a:r>
              <a:rPr lang="en-US" sz="2200" dirty="0"/>
              <a:t>A </a:t>
            </a:r>
            <a:r>
              <a:rPr lang="en-US" sz="2200" dirty="0"/>
              <a:t>database devoted to providing publisher copyright and self-archiving policies.</a:t>
            </a:r>
          </a:p>
          <a:p>
            <a:endParaRPr lang="en-US" sz="2200" dirty="0"/>
          </a:p>
        </p:txBody>
      </p:sp>
    </p:spTree>
    <p:extLst>
      <p:ext uri="{BB962C8B-B14F-4D97-AF65-F5344CB8AC3E}">
        <p14:creationId xmlns:p14="http://schemas.microsoft.com/office/powerpoint/2010/main" val="16179900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Repository</a:t>
            </a:r>
            <a:endParaRPr lang="en-US" dirty="0"/>
          </a:p>
        </p:txBody>
      </p:sp>
      <p:sp>
        <p:nvSpPr>
          <p:cNvPr id="3" name="Content Placeholder 2"/>
          <p:cNvSpPr>
            <a:spLocks noGrp="1"/>
          </p:cNvSpPr>
          <p:nvPr>
            <p:ph idx="1"/>
          </p:nvPr>
        </p:nvSpPr>
        <p:spPr/>
        <p:txBody>
          <a:bodyPr/>
          <a:lstStyle/>
          <a:p>
            <a:pPr>
              <a:buFont typeface="Arial"/>
              <a:buChar char="•"/>
            </a:pPr>
            <a:r>
              <a:rPr lang="en-US" dirty="0" smtClean="0"/>
              <a:t>Institutional Repository (</a:t>
            </a:r>
            <a:r>
              <a:rPr lang="en-US" i="1" dirty="0" smtClean="0"/>
              <a:t>an alternate definition</a:t>
            </a:r>
            <a:r>
              <a:rPr lang="en-US" dirty="0" smtClean="0"/>
              <a:t>): </a:t>
            </a:r>
          </a:p>
          <a:p>
            <a:pPr marL="698500" lvl="2" indent="0">
              <a:buNone/>
            </a:pPr>
            <a:endParaRPr lang="en-US" sz="1000" dirty="0" smtClean="0"/>
          </a:p>
          <a:p>
            <a:pPr marL="698500" lvl="2" indent="0">
              <a:buNone/>
            </a:pPr>
            <a:r>
              <a:rPr lang="en-US" sz="2400" dirty="0" smtClean="0"/>
              <a:t>A digital</a:t>
            </a:r>
            <a:r>
              <a:rPr lang="en-US" sz="2400" dirty="0"/>
              <a:t>, online archive capturing the scholarly output of an academic </a:t>
            </a:r>
            <a:r>
              <a:rPr lang="en-US" sz="2400" dirty="0" smtClean="0"/>
              <a:t>community, for the purposes of permanent access and preservation</a:t>
            </a:r>
          </a:p>
          <a:p>
            <a:pPr marL="0" indent="0">
              <a:buNone/>
            </a:pPr>
            <a:endParaRPr lang="en-US" dirty="0"/>
          </a:p>
        </p:txBody>
      </p:sp>
    </p:spTree>
    <p:extLst>
      <p:ext uri="{BB962C8B-B14F-4D97-AF65-F5344CB8AC3E}">
        <p14:creationId xmlns:p14="http://schemas.microsoft.com/office/powerpoint/2010/main" val="20966187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00545" y="1411941"/>
            <a:ext cx="7404100" cy="3966882"/>
          </a:xfrm>
          <a:prstGeom prst="rect">
            <a:avLst/>
          </a:prstGeom>
        </p:spPr>
        <p:txBody>
          <a:bodyPr vert="horz" wrap="square" lIns="0" tIns="0" rIns="0" bIns="0" rtlCol="0">
            <a:noAutofit/>
          </a:bodyPr>
          <a:lstStyle/>
          <a:p>
            <a:pPr marL="11397" marR="11397">
              <a:lnSpc>
                <a:spcPct val="100099"/>
              </a:lnSpc>
            </a:pPr>
            <a:r>
              <a:rPr dirty="0">
                <a:latin typeface="Arial"/>
                <a:cs typeface="Arial"/>
              </a:rPr>
              <a:t>So</a:t>
            </a:r>
            <a:r>
              <a:rPr spc="9" dirty="0">
                <a:latin typeface="Arial"/>
                <a:cs typeface="Arial"/>
              </a:rPr>
              <a:t>c</a:t>
            </a:r>
            <a:r>
              <a:rPr dirty="0">
                <a:latin typeface="Arial"/>
                <a:cs typeface="Arial"/>
              </a:rPr>
              <a:t>ie</a:t>
            </a:r>
            <a:r>
              <a:rPr spc="4" dirty="0">
                <a:latin typeface="Arial"/>
                <a:cs typeface="Arial"/>
              </a:rPr>
              <a:t>t</a:t>
            </a:r>
            <a:r>
              <a:rPr dirty="0">
                <a:latin typeface="Arial"/>
                <a:cs typeface="Arial"/>
              </a:rPr>
              <a:t>y</a:t>
            </a:r>
            <a:r>
              <a:rPr spc="-18" dirty="0">
                <a:latin typeface="Arial"/>
                <a:cs typeface="Arial"/>
              </a:rPr>
              <a:t> </a:t>
            </a:r>
            <a:r>
              <a:rPr dirty="0">
                <a:latin typeface="Arial"/>
                <a:cs typeface="Arial"/>
              </a:rPr>
              <a:t>as</a:t>
            </a:r>
            <a:r>
              <a:rPr spc="-9" dirty="0">
                <a:latin typeface="Arial"/>
                <a:cs typeface="Arial"/>
              </a:rPr>
              <a:t> </a:t>
            </a:r>
            <a:r>
              <a:rPr dirty="0">
                <a:latin typeface="Arial"/>
                <a:cs typeface="Arial"/>
              </a:rPr>
              <a:t>a</a:t>
            </a:r>
            <a:r>
              <a:rPr spc="-4" dirty="0">
                <a:latin typeface="Arial"/>
                <a:cs typeface="Arial"/>
              </a:rPr>
              <a:t> </a:t>
            </a:r>
            <a:r>
              <a:rPr spc="-18" dirty="0">
                <a:latin typeface="Arial"/>
                <a:cs typeface="Arial"/>
              </a:rPr>
              <a:t>w</a:t>
            </a:r>
            <a:r>
              <a:rPr dirty="0">
                <a:latin typeface="Arial"/>
                <a:cs typeface="Arial"/>
              </a:rPr>
              <a:t>hole bene</a:t>
            </a:r>
            <a:r>
              <a:rPr spc="4" dirty="0">
                <a:latin typeface="Arial"/>
                <a:cs typeface="Arial"/>
              </a:rPr>
              <a:t>f</a:t>
            </a:r>
            <a:r>
              <a:rPr dirty="0">
                <a:latin typeface="Arial"/>
                <a:cs typeface="Arial"/>
              </a:rPr>
              <a:t>i</a:t>
            </a:r>
            <a:r>
              <a:rPr spc="4" dirty="0">
                <a:latin typeface="Arial"/>
                <a:cs typeface="Arial"/>
              </a:rPr>
              <a:t>t</a:t>
            </a:r>
            <a:r>
              <a:rPr dirty="0">
                <a:latin typeface="Arial"/>
                <a:cs typeface="Arial"/>
              </a:rPr>
              <a:t>s</a:t>
            </a:r>
            <a:r>
              <a:rPr spc="-31" dirty="0">
                <a:latin typeface="Arial"/>
                <a:cs typeface="Arial"/>
              </a:rPr>
              <a:t> </a:t>
            </a:r>
            <a:r>
              <a:rPr spc="4" dirty="0">
                <a:latin typeface="Arial"/>
                <a:cs typeface="Arial"/>
              </a:rPr>
              <a:t>f</a:t>
            </a:r>
            <a:r>
              <a:rPr dirty="0">
                <a:latin typeface="Arial"/>
                <a:cs typeface="Arial"/>
              </a:rPr>
              <a:t>rom</a:t>
            </a:r>
            <a:r>
              <a:rPr spc="-31" dirty="0">
                <a:latin typeface="Arial"/>
                <a:cs typeface="Arial"/>
              </a:rPr>
              <a:t> </a:t>
            </a:r>
            <a:r>
              <a:rPr dirty="0">
                <a:latin typeface="Arial"/>
                <a:cs typeface="Arial"/>
              </a:rPr>
              <a:t>an e</a:t>
            </a:r>
            <a:r>
              <a:rPr spc="-18" dirty="0">
                <a:latin typeface="Arial"/>
                <a:cs typeface="Arial"/>
              </a:rPr>
              <a:t>x</a:t>
            </a:r>
            <a:r>
              <a:rPr dirty="0">
                <a:latin typeface="Arial"/>
                <a:cs typeface="Arial"/>
              </a:rPr>
              <a:t>panded</a:t>
            </a:r>
            <a:r>
              <a:rPr spc="-22" dirty="0">
                <a:latin typeface="Arial"/>
                <a:cs typeface="Arial"/>
              </a:rPr>
              <a:t> </a:t>
            </a:r>
            <a:r>
              <a:rPr dirty="0">
                <a:latin typeface="Arial"/>
                <a:cs typeface="Arial"/>
              </a:rPr>
              <a:t>and a</a:t>
            </a:r>
            <a:r>
              <a:rPr spc="4" dirty="0">
                <a:latin typeface="Arial"/>
                <a:cs typeface="Arial"/>
              </a:rPr>
              <a:t>cc</a:t>
            </a:r>
            <a:r>
              <a:rPr dirty="0">
                <a:latin typeface="Arial"/>
                <a:cs typeface="Arial"/>
              </a:rPr>
              <a:t>ele</a:t>
            </a:r>
            <a:r>
              <a:rPr spc="4" dirty="0">
                <a:latin typeface="Arial"/>
                <a:cs typeface="Arial"/>
              </a:rPr>
              <a:t>r</a:t>
            </a:r>
            <a:r>
              <a:rPr spc="-9" dirty="0">
                <a:latin typeface="Arial"/>
                <a:cs typeface="Arial"/>
              </a:rPr>
              <a:t>a</a:t>
            </a:r>
            <a:r>
              <a:rPr spc="-4" dirty="0">
                <a:latin typeface="Arial"/>
                <a:cs typeface="Arial"/>
              </a:rPr>
              <a:t>t</a:t>
            </a:r>
            <a:r>
              <a:rPr dirty="0">
                <a:latin typeface="Arial"/>
                <a:cs typeface="Arial"/>
              </a:rPr>
              <a:t>ed</a:t>
            </a:r>
            <a:r>
              <a:rPr spc="-36" dirty="0">
                <a:latin typeface="Arial"/>
                <a:cs typeface="Arial"/>
              </a:rPr>
              <a:t> </a:t>
            </a:r>
            <a:r>
              <a:rPr dirty="0">
                <a:latin typeface="Arial"/>
                <a:cs typeface="Arial"/>
              </a:rPr>
              <a:t>re</a:t>
            </a:r>
            <a:r>
              <a:rPr spc="4" dirty="0">
                <a:latin typeface="Arial"/>
                <a:cs typeface="Arial"/>
              </a:rPr>
              <a:t>s</a:t>
            </a:r>
            <a:r>
              <a:rPr dirty="0">
                <a:latin typeface="Arial"/>
                <a:cs typeface="Arial"/>
              </a:rPr>
              <a:t>ea</a:t>
            </a:r>
            <a:r>
              <a:rPr spc="4" dirty="0">
                <a:latin typeface="Arial"/>
                <a:cs typeface="Arial"/>
              </a:rPr>
              <a:t>r</a:t>
            </a:r>
            <a:r>
              <a:rPr dirty="0">
                <a:latin typeface="Arial"/>
                <a:cs typeface="Arial"/>
              </a:rPr>
              <a:t>ch</a:t>
            </a:r>
            <a:r>
              <a:rPr spc="-40" dirty="0">
                <a:latin typeface="Arial"/>
                <a:cs typeface="Arial"/>
              </a:rPr>
              <a:t> </a:t>
            </a:r>
            <a:r>
              <a:rPr spc="4" dirty="0">
                <a:latin typeface="Arial"/>
                <a:cs typeface="Arial"/>
              </a:rPr>
              <a:t>c</a:t>
            </a:r>
            <a:r>
              <a:rPr spc="-18" dirty="0">
                <a:latin typeface="Arial"/>
                <a:cs typeface="Arial"/>
              </a:rPr>
              <a:t>y</a:t>
            </a:r>
            <a:r>
              <a:rPr spc="4" dirty="0">
                <a:latin typeface="Arial"/>
                <a:cs typeface="Arial"/>
              </a:rPr>
              <a:t>c</a:t>
            </a:r>
            <a:r>
              <a:rPr dirty="0">
                <a:latin typeface="Arial"/>
                <a:cs typeface="Arial"/>
              </a:rPr>
              <a:t>le</a:t>
            </a:r>
            <a:r>
              <a:rPr spc="-4" dirty="0">
                <a:latin typeface="Arial"/>
                <a:cs typeface="Arial"/>
              </a:rPr>
              <a:t> </a:t>
            </a:r>
            <a:r>
              <a:rPr dirty="0">
                <a:latin typeface="Arial"/>
                <a:cs typeface="Arial"/>
              </a:rPr>
              <a:t>in</a:t>
            </a:r>
            <a:r>
              <a:rPr spc="-4" dirty="0">
                <a:latin typeface="Arial"/>
                <a:cs typeface="Arial"/>
              </a:rPr>
              <a:t> </a:t>
            </a:r>
            <a:r>
              <a:rPr spc="-18" dirty="0">
                <a:latin typeface="Arial"/>
                <a:cs typeface="Arial"/>
              </a:rPr>
              <a:t>w</a:t>
            </a:r>
            <a:r>
              <a:rPr dirty="0">
                <a:latin typeface="Arial"/>
                <a:cs typeface="Arial"/>
              </a:rPr>
              <a:t>hi</a:t>
            </a:r>
            <a:r>
              <a:rPr spc="4" dirty="0">
                <a:latin typeface="Arial"/>
                <a:cs typeface="Arial"/>
              </a:rPr>
              <a:t>c</a:t>
            </a:r>
            <a:r>
              <a:rPr dirty="0">
                <a:latin typeface="Arial"/>
                <a:cs typeface="Arial"/>
              </a:rPr>
              <a:t>h re</a:t>
            </a:r>
            <a:r>
              <a:rPr spc="4" dirty="0">
                <a:latin typeface="Arial"/>
                <a:cs typeface="Arial"/>
              </a:rPr>
              <a:t>s</a:t>
            </a:r>
            <a:r>
              <a:rPr dirty="0">
                <a:latin typeface="Arial"/>
                <a:cs typeface="Arial"/>
              </a:rPr>
              <a:t>earch</a:t>
            </a:r>
            <a:r>
              <a:rPr spc="-40" dirty="0">
                <a:latin typeface="Arial"/>
                <a:cs typeface="Arial"/>
              </a:rPr>
              <a:t> </a:t>
            </a:r>
            <a:r>
              <a:rPr spc="4" dirty="0">
                <a:latin typeface="Arial"/>
                <a:cs typeface="Arial"/>
              </a:rPr>
              <a:t>c</a:t>
            </a:r>
            <a:r>
              <a:rPr dirty="0">
                <a:latin typeface="Arial"/>
                <a:cs typeface="Arial"/>
              </a:rPr>
              <a:t>an</a:t>
            </a:r>
            <a:r>
              <a:rPr spc="-18" dirty="0">
                <a:latin typeface="Arial"/>
                <a:cs typeface="Arial"/>
              </a:rPr>
              <a:t> </a:t>
            </a:r>
            <a:r>
              <a:rPr dirty="0">
                <a:latin typeface="Arial"/>
                <a:cs typeface="Arial"/>
              </a:rPr>
              <a:t>ad</a:t>
            </a:r>
            <a:r>
              <a:rPr spc="-18" dirty="0">
                <a:latin typeface="Arial"/>
                <a:cs typeface="Arial"/>
              </a:rPr>
              <a:t>v</a:t>
            </a:r>
            <a:r>
              <a:rPr dirty="0">
                <a:latin typeface="Arial"/>
                <a:cs typeface="Arial"/>
              </a:rPr>
              <a:t>an</a:t>
            </a:r>
            <a:r>
              <a:rPr spc="4" dirty="0">
                <a:latin typeface="Arial"/>
                <a:cs typeface="Arial"/>
              </a:rPr>
              <a:t>c</a:t>
            </a:r>
            <a:r>
              <a:rPr dirty="0">
                <a:latin typeface="Arial"/>
                <a:cs typeface="Arial"/>
              </a:rPr>
              <a:t>e</a:t>
            </a:r>
            <a:r>
              <a:rPr spc="-18" dirty="0">
                <a:latin typeface="Arial"/>
                <a:cs typeface="Arial"/>
              </a:rPr>
              <a:t> </a:t>
            </a:r>
            <a:r>
              <a:rPr spc="-9" dirty="0">
                <a:latin typeface="Arial"/>
                <a:cs typeface="Arial"/>
              </a:rPr>
              <a:t>m</a:t>
            </a:r>
            <a:r>
              <a:rPr dirty="0">
                <a:latin typeface="Arial"/>
                <a:cs typeface="Arial"/>
              </a:rPr>
              <a:t>ore</a:t>
            </a:r>
            <a:r>
              <a:rPr spc="-13" dirty="0">
                <a:latin typeface="Arial"/>
                <a:cs typeface="Arial"/>
              </a:rPr>
              <a:t> </a:t>
            </a:r>
            <a:r>
              <a:rPr dirty="0">
                <a:latin typeface="Arial"/>
                <a:cs typeface="Arial"/>
              </a:rPr>
              <a:t>e</a:t>
            </a:r>
            <a:r>
              <a:rPr spc="4" dirty="0">
                <a:latin typeface="Arial"/>
                <a:cs typeface="Arial"/>
              </a:rPr>
              <a:t>ff</a:t>
            </a:r>
            <a:r>
              <a:rPr dirty="0">
                <a:latin typeface="Arial"/>
                <a:cs typeface="Arial"/>
              </a:rPr>
              <a:t>e</a:t>
            </a:r>
            <a:r>
              <a:rPr spc="4" dirty="0">
                <a:latin typeface="Arial"/>
                <a:cs typeface="Arial"/>
              </a:rPr>
              <a:t>c</a:t>
            </a:r>
            <a:r>
              <a:rPr spc="-9" dirty="0">
                <a:latin typeface="Arial"/>
                <a:cs typeface="Arial"/>
              </a:rPr>
              <a:t>t</a:t>
            </a:r>
            <a:r>
              <a:rPr dirty="0">
                <a:latin typeface="Arial"/>
                <a:cs typeface="Arial"/>
              </a:rPr>
              <a:t>i</a:t>
            </a:r>
            <a:r>
              <a:rPr spc="-18" dirty="0">
                <a:latin typeface="Arial"/>
                <a:cs typeface="Arial"/>
              </a:rPr>
              <a:t>v</a:t>
            </a:r>
            <a:r>
              <a:rPr dirty="0">
                <a:latin typeface="Arial"/>
                <a:cs typeface="Arial"/>
              </a:rPr>
              <a:t>ely</a:t>
            </a:r>
            <a:r>
              <a:rPr spc="-22" dirty="0">
                <a:latin typeface="Arial"/>
                <a:cs typeface="Arial"/>
              </a:rPr>
              <a:t> </a:t>
            </a:r>
            <a:r>
              <a:rPr dirty="0">
                <a:latin typeface="Arial"/>
                <a:cs typeface="Arial"/>
              </a:rPr>
              <a:t>be</a:t>
            </a:r>
            <a:r>
              <a:rPr spc="4" dirty="0">
                <a:latin typeface="Arial"/>
                <a:cs typeface="Arial"/>
              </a:rPr>
              <a:t>c</a:t>
            </a:r>
            <a:r>
              <a:rPr dirty="0">
                <a:latin typeface="Arial"/>
                <a:cs typeface="Arial"/>
              </a:rPr>
              <a:t>au</a:t>
            </a:r>
            <a:r>
              <a:rPr spc="4" dirty="0">
                <a:latin typeface="Arial"/>
                <a:cs typeface="Arial"/>
              </a:rPr>
              <a:t>s</a:t>
            </a:r>
            <a:r>
              <a:rPr dirty="0">
                <a:latin typeface="Arial"/>
                <a:cs typeface="Arial"/>
              </a:rPr>
              <a:t>e</a:t>
            </a:r>
            <a:r>
              <a:rPr spc="-36" dirty="0">
                <a:latin typeface="Arial"/>
                <a:cs typeface="Arial"/>
              </a:rPr>
              <a:t> </a:t>
            </a:r>
            <a:r>
              <a:rPr dirty="0">
                <a:latin typeface="Arial"/>
                <a:cs typeface="Arial"/>
              </a:rPr>
              <a:t>re</a:t>
            </a:r>
            <a:r>
              <a:rPr spc="4" dirty="0">
                <a:latin typeface="Arial"/>
                <a:cs typeface="Arial"/>
              </a:rPr>
              <a:t>s</a:t>
            </a:r>
            <a:r>
              <a:rPr dirty="0">
                <a:latin typeface="Arial"/>
                <a:cs typeface="Arial"/>
              </a:rPr>
              <a:t>earch</a:t>
            </a:r>
            <a:r>
              <a:rPr spc="-13" dirty="0">
                <a:latin typeface="Arial"/>
                <a:cs typeface="Arial"/>
              </a:rPr>
              <a:t>e</a:t>
            </a:r>
            <a:r>
              <a:rPr dirty="0">
                <a:latin typeface="Arial"/>
                <a:cs typeface="Arial"/>
              </a:rPr>
              <a:t>rs</a:t>
            </a:r>
            <a:r>
              <a:rPr spc="-31" dirty="0">
                <a:latin typeface="Arial"/>
                <a:cs typeface="Arial"/>
              </a:rPr>
              <a:t> </a:t>
            </a:r>
            <a:r>
              <a:rPr dirty="0">
                <a:latin typeface="Arial"/>
                <a:cs typeface="Arial"/>
              </a:rPr>
              <a:t>ha</a:t>
            </a:r>
            <a:r>
              <a:rPr spc="-18" dirty="0">
                <a:latin typeface="Arial"/>
                <a:cs typeface="Arial"/>
              </a:rPr>
              <a:t>v</a:t>
            </a:r>
            <a:r>
              <a:rPr dirty="0">
                <a:latin typeface="Arial"/>
                <a:cs typeface="Arial"/>
              </a:rPr>
              <a:t>e</a:t>
            </a:r>
            <a:r>
              <a:rPr spc="-4" dirty="0">
                <a:latin typeface="Arial"/>
                <a:cs typeface="Arial"/>
              </a:rPr>
              <a:t> </a:t>
            </a:r>
            <a:r>
              <a:rPr dirty="0">
                <a:latin typeface="Arial"/>
                <a:cs typeface="Arial"/>
              </a:rPr>
              <a:t>i</a:t>
            </a:r>
            <a:r>
              <a:rPr spc="-9" dirty="0">
                <a:latin typeface="Arial"/>
                <a:cs typeface="Arial"/>
              </a:rPr>
              <a:t>mm</a:t>
            </a:r>
            <a:r>
              <a:rPr dirty="0">
                <a:latin typeface="Arial"/>
                <a:cs typeface="Arial"/>
              </a:rPr>
              <a:t>edia</a:t>
            </a:r>
            <a:r>
              <a:rPr spc="4" dirty="0">
                <a:latin typeface="Arial"/>
                <a:cs typeface="Arial"/>
              </a:rPr>
              <a:t>t</a:t>
            </a:r>
            <a:r>
              <a:rPr dirty="0">
                <a:latin typeface="Arial"/>
                <a:cs typeface="Arial"/>
              </a:rPr>
              <a:t>e</a:t>
            </a:r>
            <a:r>
              <a:rPr spc="-27" dirty="0">
                <a:latin typeface="Arial"/>
                <a:cs typeface="Arial"/>
              </a:rPr>
              <a:t> </a:t>
            </a:r>
            <a:r>
              <a:rPr dirty="0">
                <a:latin typeface="Arial"/>
                <a:cs typeface="Arial"/>
              </a:rPr>
              <a:t>a</a:t>
            </a:r>
            <a:r>
              <a:rPr spc="4" dirty="0">
                <a:latin typeface="Arial"/>
                <a:cs typeface="Arial"/>
              </a:rPr>
              <a:t>cc</a:t>
            </a:r>
            <a:r>
              <a:rPr dirty="0">
                <a:latin typeface="Arial"/>
                <a:cs typeface="Arial"/>
              </a:rPr>
              <a:t>e</a:t>
            </a:r>
            <a:r>
              <a:rPr spc="4" dirty="0">
                <a:latin typeface="Arial"/>
                <a:cs typeface="Arial"/>
              </a:rPr>
              <a:t>s</a:t>
            </a:r>
            <a:r>
              <a:rPr dirty="0">
                <a:latin typeface="Arial"/>
                <a:cs typeface="Arial"/>
              </a:rPr>
              <a:t>s</a:t>
            </a:r>
            <a:r>
              <a:rPr spc="-31" dirty="0">
                <a:latin typeface="Arial"/>
                <a:cs typeface="Arial"/>
              </a:rPr>
              <a:t> </a:t>
            </a:r>
            <a:r>
              <a:rPr spc="4" dirty="0">
                <a:latin typeface="Arial"/>
                <a:cs typeface="Arial"/>
              </a:rPr>
              <a:t>t</a:t>
            </a:r>
            <a:r>
              <a:rPr dirty="0">
                <a:latin typeface="Arial"/>
                <a:cs typeface="Arial"/>
              </a:rPr>
              <a:t>o</a:t>
            </a:r>
            <a:r>
              <a:rPr spc="-18" dirty="0">
                <a:latin typeface="Arial"/>
                <a:cs typeface="Arial"/>
              </a:rPr>
              <a:t> </a:t>
            </a:r>
            <a:r>
              <a:rPr dirty="0">
                <a:latin typeface="Arial"/>
                <a:cs typeface="Arial"/>
              </a:rPr>
              <a:t>all</a:t>
            </a:r>
            <a:r>
              <a:rPr spc="-4" dirty="0">
                <a:latin typeface="Arial"/>
                <a:cs typeface="Arial"/>
              </a:rPr>
              <a:t> </a:t>
            </a:r>
            <a:r>
              <a:rPr spc="4" dirty="0">
                <a:latin typeface="Arial"/>
                <a:cs typeface="Arial"/>
              </a:rPr>
              <a:t>t</a:t>
            </a:r>
            <a:r>
              <a:rPr dirty="0">
                <a:latin typeface="Arial"/>
                <a:cs typeface="Arial"/>
              </a:rPr>
              <a:t>he </a:t>
            </a:r>
            <a:r>
              <a:rPr spc="4" dirty="0">
                <a:latin typeface="Arial"/>
                <a:cs typeface="Arial"/>
              </a:rPr>
              <a:t>f</a:t>
            </a:r>
            <a:r>
              <a:rPr dirty="0">
                <a:latin typeface="Arial"/>
                <a:cs typeface="Arial"/>
              </a:rPr>
              <a:t>indings</a:t>
            </a:r>
            <a:r>
              <a:rPr spc="-31" dirty="0">
                <a:latin typeface="Arial"/>
                <a:cs typeface="Arial"/>
              </a:rPr>
              <a:t> </a:t>
            </a:r>
            <a:r>
              <a:rPr spc="4" dirty="0">
                <a:latin typeface="Arial"/>
                <a:cs typeface="Arial"/>
              </a:rPr>
              <a:t>t</a:t>
            </a:r>
            <a:r>
              <a:rPr dirty="0">
                <a:latin typeface="Arial"/>
                <a:cs typeface="Arial"/>
              </a:rPr>
              <a:t>hey</a:t>
            </a:r>
            <a:r>
              <a:rPr spc="-18" dirty="0">
                <a:latin typeface="Arial"/>
                <a:cs typeface="Arial"/>
              </a:rPr>
              <a:t> </a:t>
            </a:r>
            <a:r>
              <a:rPr dirty="0">
                <a:latin typeface="Arial"/>
                <a:cs typeface="Arial"/>
              </a:rPr>
              <a:t>need.</a:t>
            </a:r>
            <a:endParaRPr lang="en-US" dirty="0">
              <a:latin typeface="Arial"/>
              <a:cs typeface="Arial"/>
            </a:endParaRPr>
          </a:p>
          <a:p>
            <a:pPr marL="11397" marR="11397">
              <a:lnSpc>
                <a:spcPct val="100099"/>
              </a:lnSpc>
            </a:pPr>
            <a:endParaRPr dirty="0"/>
          </a:p>
          <a:p>
            <a:pPr marL="11397" marR="182922"/>
            <a:r>
              <a:rPr dirty="0">
                <a:latin typeface="Arial"/>
                <a:cs typeface="Arial"/>
              </a:rPr>
              <a:t>The</a:t>
            </a:r>
            <a:r>
              <a:rPr spc="-22" dirty="0">
                <a:latin typeface="Arial"/>
                <a:cs typeface="Arial"/>
              </a:rPr>
              <a:t> </a:t>
            </a:r>
            <a:r>
              <a:rPr b="1" i="1" dirty="0">
                <a:latin typeface="Arial"/>
                <a:cs typeface="Arial"/>
              </a:rPr>
              <a:t>v</a:t>
            </a:r>
            <a:r>
              <a:rPr b="1" i="1" spc="4" dirty="0">
                <a:latin typeface="Arial"/>
                <a:cs typeface="Arial"/>
              </a:rPr>
              <a:t>i</a:t>
            </a:r>
            <a:r>
              <a:rPr b="1" i="1" dirty="0">
                <a:latin typeface="Arial"/>
                <a:cs typeface="Arial"/>
              </a:rPr>
              <a:t>s</a:t>
            </a:r>
            <a:r>
              <a:rPr b="1" i="1" spc="4" dirty="0">
                <a:latin typeface="Arial"/>
                <a:cs typeface="Arial"/>
              </a:rPr>
              <a:t>i</a:t>
            </a:r>
            <a:r>
              <a:rPr b="1" i="1" dirty="0">
                <a:latin typeface="Arial"/>
                <a:cs typeface="Arial"/>
              </a:rPr>
              <a:t>bili</a:t>
            </a:r>
            <a:r>
              <a:rPr b="1" i="1" spc="-4" dirty="0">
                <a:latin typeface="Arial"/>
                <a:cs typeface="Arial"/>
              </a:rPr>
              <a:t>t</a:t>
            </a:r>
            <a:r>
              <a:rPr b="1" i="1" spc="-9" dirty="0">
                <a:latin typeface="Arial"/>
                <a:cs typeface="Arial"/>
              </a:rPr>
              <a:t>y</a:t>
            </a:r>
            <a:r>
              <a:rPr dirty="0">
                <a:latin typeface="Arial"/>
                <a:cs typeface="Arial"/>
              </a:rPr>
              <a:t>,</a:t>
            </a:r>
            <a:r>
              <a:rPr spc="-40" dirty="0">
                <a:latin typeface="Arial"/>
                <a:cs typeface="Arial"/>
              </a:rPr>
              <a:t> </a:t>
            </a:r>
            <a:r>
              <a:rPr b="1" i="1" dirty="0">
                <a:latin typeface="Arial"/>
                <a:cs typeface="Arial"/>
              </a:rPr>
              <a:t>usage</a:t>
            </a:r>
            <a:r>
              <a:rPr b="1" i="1" spc="-27" dirty="0">
                <a:latin typeface="Arial"/>
                <a:cs typeface="Arial"/>
              </a:rPr>
              <a:t> </a:t>
            </a:r>
            <a:r>
              <a:rPr dirty="0">
                <a:latin typeface="Arial"/>
                <a:cs typeface="Arial"/>
              </a:rPr>
              <a:t>and</a:t>
            </a:r>
            <a:r>
              <a:rPr spc="-18" dirty="0">
                <a:latin typeface="Arial"/>
                <a:cs typeface="Arial"/>
              </a:rPr>
              <a:t> </a:t>
            </a:r>
            <a:r>
              <a:rPr b="1" i="1" spc="4" dirty="0">
                <a:latin typeface="Arial"/>
                <a:cs typeface="Arial"/>
              </a:rPr>
              <a:t>i</a:t>
            </a:r>
            <a:r>
              <a:rPr b="1" i="1" dirty="0">
                <a:latin typeface="Arial"/>
                <a:cs typeface="Arial"/>
              </a:rPr>
              <a:t>mpact</a:t>
            </a:r>
            <a:r>
              <a:rPr b="1" i="1" spc="-18" dirty="0">
                <a:latin typeface="Arial"/>
                <a:cs typeface="Arial"/>
              </a:rPr>
              <a:t> </a:t>
            </a:r>
            <a:r>
              <a:rPr dirty="0">
                <a:latin typeface="Arial"/>
                <a:cs typeface="Arial"/>
              </a:rPr>
              <a:t>of</a:t>
            </a:r>
            <a:r>
              <a:rPr spc="-9" dirty="0">
                <a:latin typeface="Arial"/>
                <a:cs typeface="Arial"/>
              </a:rPr>
              <a:t> </a:t>
            </a:r>
            <a:r>
              <a:rPr dirty="0">
                <a:latin typeface="Arial"/>
                <a:cs typeface="Arial"/>
              </a:rPr>
              <a:t>re</a:t>
            </a:r>
            <a:r>
              <a:rPr spc="4" dirty="0">
                <a:latin typeface="Arial"/>
                <a:cs typeface="Arial"/>
              </a:rPr>
              <a:t>s</a:t>
            </a:r>
            <a:r>
              <a:rPr dirty="0">
                <a:latin typeface="Arial"/>
                <a:cs typeface="Arial"/>
              </a:rPr>
              <a:t>ea</a:t>
            </a:r>
            <a:r>
              <a:rPr spc="4" dirty="0">
                <a:latin typeface="Arial"/>
                <a:cs typeface="Arial"/>
              </a:rPr>
              <a:t>r</a:t>
            </a:r>
            <a:r>
              <a:rPr dirty="0">
                <a:latin typeface="Arial"/>
                <a:cs typeface="Arial"/>
              </a:rPr>
              <a:t>ch</a:t>
            </a:r>
            <a:r>
              <a:rPr spc="-13" dirty="0">
                <a:latin typeface="Arial"/>
                <a:cs typeface="Arial"/>
              </a:rPr>
              <a:t>e</a:t>
            </a:r>
            <a:r>
              <a:rPr dirty="0">
                <a:latin typeface="Arial"/>
                <a:cs typeface="Arial"/>
              </a:rPr>
              <a:t>rs'</a:t>
            </a:r>
            <a:r>
              <a:rPr spc="-58" dirty="0">
                <a:latin typeface="Arial"/>
                <a:cs typeface="Arial"/>
              </a:rPr>
              <a:t> </a:t>
            </a:r>
            <a:r>
              <a:rPr spc="4" dirty="0">
                <a:latin typeface="Arial"/>
                <a:cs typeface="Arial"/>
              </a:rPr>
              <a:t>f</a:t>
            </a:r>
            <a:r>
              <a:rPr dirty="0">
                <a:latin typeface="Arial"/>
                <a:cs typeface="Arial"/>
              </a:rPr>
              <a:t>indings</a:t>
            </a:r>
            <a:r>
              <a:rPr spc="-27" dirty="0">
                <a:latin typeface="Arial"/>
                <a:cs typeface="Arial"/>
              </a:rPr>
              <a:t> </a:t>
            </a:r>
            <a:r>
              <a:rPr dirty="0">
                <a:latin typeface="Arial"/>
                <a:cs typeface="Arial"/>
              </a:rPr>
              <a:t>in</a:t>
            </a:r>
            <a:r>
              <a:rPr spc="4" dirty="0">
                <a:latin typeface="Arial"/>
                <a:cs typeface="Arial"/>
              </a:rPr>
              <a:t>c</a:t>
            </a:r>
            <a:r>
              <a:rPr dirty="0">
                <a:latin typeface="Arial"/>
                <a:cs typeface="Arial"/>
              </a:rPr>
              <a:t>rea</a:t>
            </a:r>
            <a:r>
              <a:rPr spc="4" dirty="0">
                <a:latin typeface="Arial"/>
                <a:cs typeface="Arial"/>
              </a:rPr>
              <a:t>s</a:t>
            </a:r>
            <a:r>
              <a:rPr spc="-9" dirty="0">
                <a:latin typeface="Arial"/>
                <a:cs typeface="Arial"/>
              </a:rPr>
              <a:t>e</a:t>
            </a:r>
            <a:r>
              <a:rPr dirty="0">
                <a:latin typeface="Arial"/>
                <a:cs typeface="Arial"/>
              </a:rPr>
              <a:t>s</a:t>
            </a:r>
            <a:r>
              <a:rPr spc="-31" dirty="0">
                <a:latin typeface="Arial"/>
                <a:cs typeface="Arial"/>
              </a:rPr>
              <a:t> </a:t>
            </a:r>
            <a:r>
              <a:rPr spc="-18" dirty="0">
                <a:latin typeface="Arial"/>
                <a:cs typeface="Arial"/>
              </a:rPr>
              <a:t>w</a:t>
            </a:r>
            <a:r>
              <a:rPr dirty="0">
                <a:latin typeface="Arial"/>
                <a:cs typeface="Arial"/>
              </a:rPr>
              <a:t>i</a:t>
            </a:r>
            <a:r>
              <a:rPr spc="4" dirty="0">
                <a:latin typeface="Arial"/>
                <a:cs typeface="Arial"/>
              </a:rPr>
              <a:t>t</a:t>
            </a:r>
            <a:r>
              <a:rPr dirty="0">
                <a:latin typeface="Arial"/>
                <a:cs typeface="Arial"/>
              </a:rPr>
              <a:t>h</a:t>
            </a:r>
            <a:r>
              <a:rPr spc="4" dirty="0">
                <a:latin typeface="Arial"/>
                <a:cs typeface="Arial"/>
              </a:rPr>
              <a:t> </a:t>
            </a:r>
            <a:r>
              <a:rPr dirty="0">
                <a:latin typeface="Arial"/>
                <a:cs typeface="Arial"/>
              </a:rPr>
              <a:t>OA,</a:t>
            </a:r>
            <a:r>
              <a:rPr spc="-18" dirty="0">
                <a:latin typeface="Arial"/>
                <a:cs typeface="Arial"/>
              </a:rPr>
              <a:t> </a:t>
            </a:r>
            <a:r>
              <a:rPr b="1" i="1" dirty="0">
                <a:latin typeface="Arial"/>
                <a:cs typeface="Arial"/>
              </a:rPr>
              <a:t>as</a:t>
            </a:r>
            <a:r>
              <a:rPr b="1" i="1" spc="-13" dirty="0">
                <a:latin typeface="Arial"/>
                <a:cs typeface="Arial"/>
              </a:rPr>
              <a:t> </a:t>
            </a:r>
            <a:r>
              <a:rPr b="1" i="1" dirty="0">
                <a:latin typeface="Arial"/>
                <a:cs typeface="Arial"/>
              </a:rPr>
              <a:t>d</a:t>
            </a:r>
            <a:r>
              <a:rPr b="1" i="1" spc="-4" dirty="0">
                <a:latin typeface="Arial"/>
                <a:cs typeface="Arial"/>
              </a:rPr>
              <a:t>o</a:t>
            </a:r>
            <a:r>
              <a:rPr b="1" i="1" dirty="0">
                <a:latin typeface="Arial"/>
                <a:cs typeface="Arial"/>
              </a:rPr>
              <a:t>es</a:t>
            </a:r>
            <a:r>
              <a:rPr b="1" i="1" spc="-13" dirty="0">
                <a:latin typeface="Arial"/>
                <a:cs typeface="Arial"/>
              </a:rPr>
              <a:t> </a:t>
            </a:r>
            <a:r>
              <a:rPr b="1" i="1" dirty="0">
                <a:latin typeface="Arial"/>
                <a:cs typeface="Arial"/>
              </a:rPr>
              <a:t>the</a:t>
            </a:r>
            <a:r>
              <a:rPr b="1" i="1" spc="4" dirty="0">
                <a:latin typeface="Arial"/>
                <a:cs typeface="Arial"/>
              </a:rPr>
              <a:t>i</a:t>
            </a:r>
            <a:r>
              <a:rPr b="1" i="1" dirty="0">
                <a:latin typeface="Arial"/>
                <a:cs typeface="Arial"/>
              </a:rPr>
              <a:t>r p</a:t>
            </a:r>
            <a:r>
              <a:rPr b="1" i="1" spc="-4" dirty="0">
                <a:latin typeface="Arial"/>
                <a:cs typeface="Arial"/>
              </a:rPr>
              <a:t>o</a:t>
            </a:r>
            <a:r>
              <a:rPr b="1" i="1" dirty="0">
                <a:latin typeface="Arial"/>
                <a:cs typeface="Arial"/>
              </a:rPr>
              <a:t>wer</a:t>
            </a:r>
            <a:r>
              <a:rPr b="1" i="1" spc="-4" dirty="0">
                <a:latin typeface="Arial"/>
                <a:cs typeface="Arial"/>
              </a:rPr>
              <a:t> </a:t>
            </a:r>
            <a:r>
              <a:rPr b="1" i="1" dirty="0">
                <a:latin typeface="Arial"/>
                <a:cs typeface="Arial"/>
              </a:rPr>
              <a:t>to</a:t>
            </a:r>
            <a:r>
              <a:rPr b="1" i="1" spc="-4" dirty="0">
                <a:latin typeface="Arial"/>
                <a:cs typeface="Arial"/>
              </a:rPr>
              <a:t> </a:t>
            </a:r>
            <a:r>
              <a:rPr b="1" i="1" dirty="0">
                <a:latin typeface="Arial"/>
                <a:cs typeface="Arial"/>
              </a:rPr>
              <a:t>f</a:t>
            </a:r>
            <a:r>
              <a:rPr b="1" i="1" spc="4" dirty="0">
                <a:latin typeface="Arial"/>
                <a:cs typeface="Arial"/>
              </a:rPr>
              <a:t>i</a:t>
            </a:r>
            <a:r>
              <a:rPr b="1" i="1" dirty="0">
                <a:latin typeface="Arial"/>
                <a:cs typeface="Arial"/>
              </a:rPr>
              <a:t>n</a:t>
            </a:r>
            <a:r>
              <a:rPr b="1" i="1" spc="-4" dirty="0">
                <a:latin typeface="Arial"/>
                <a:cs typeface="Arial"/>
              </a:rPr>
              <a:t>d</a:t>
            </a:r>
            <a:r>
              <a:rPr b="1" i="1" dirty="0">
                <a:latin typeface="Arial"/>
                <a:cs typeface="Arial"/>
              </a:rPr>
              <a:t>,</a:t>
            </a:r>
            <a:r>
              <a:rPr b="1" i="1" spc="-22" dirty="0">
                <a:latin typeface="Arial"/>
                <a:cs typeface="Arial"/>
              </a:rPr>
              <a:t> </a:t>
            </a:r>
            <a:r>
              <a:rPr b="1" i="1" dirty="0">
                <a:latin typeface="Arial"/>
                <a:cs typeface="Arial"/>
              </a:rPr>
              <a:t>access</a:t>
            </a:r>
            <a:r>
              <a:rPr b="1" i="1" spc="-22" dirty="0">
                <a:latin typeface="Arial"/>
                <a:cs typeface="Arial"/>
              </a:rPr>
              <a:t> </a:t>
            </a:r>
            <a:r>
              <a:rPr b="1" i="1" dirty="0">
                <a:latin typeface="Arial"/>
                <a:cs typeface="Arial"/>
              </a:rPr>
              <a:t>and</a:t>
            </a:r>
            <a:r>
              <a:rPr b="1" i="1" spc="-18" dirty="0">
                <a:latin typeface="Arial"/>
                <a:cs typeface="Arial"/>
              </a:rPr>
              <a:t> </a:t>
            </a:r>
            <a:r>
              <a:rPr b="1" i="1" dirty="0">
                <a:latin typeface="Arial"/>
                <a:cs typeface="Arial"/>
              </a:rPr>
              <a:t>use</a:t>
            </a:r>
            <a:r>
              <a:rPr b="1" i="1" spc="-13" dirty="0">
                <a:latin typeface="Arial"/>
                <a:cs typeface="Arial"/>
              </a:rPr>
              <a:t> </a:t>
            </a:r>
            <a:r>
              <a:rPr b="1" i="1" dirty="0">
                <a:latin typeface="Arial"/>
                <a:cs typeface="Arial"/>
              </a:rPr>
              <a:t>the</a:t>
            </a:r>
            <a:r>
              <a:rPr b="1" i="1" spc="-4" dirty="0">
                <a:latin typeface="Arial"/>
                <a:cs typeface="Arial"/>
              </a:rPr>
              <a:t> </a:t>
            </a:r>
            <a:r>
              <a:rPr b="1" i="1" dirty="0">
                <a:latin typeface="Arial"/>
                <a:cs typeface="Arial"/>
              </a:rPr>
              <a:t>f</a:t>
            </a:r>
            <a:r>
              <a:rPr b="1" i="1" spc="4" dirty="0">
                <a:latin typeface="Arial"/>
                <a:cs typeface="Arial"/>
              </a:rPr>
              <a:t>i</a:t>
            </a:r>
            <a:r>
              <a:rPr b="1" i="1" dirty="0">
                <a:latin typeface="Arial"/>
                <a:cs typeface="Arial"/>
              </a:rPr>
              <a:t>n</a:t>
            </a:r>
            <a:r>
              <a:rPr b="1" i="1" spc="-4" dirty="0">
                <a:latin typeface="Arial"/>
                <a:cs typeface="Arial"/>
              </a:rPr>
              <a:t>d</a:t>
            </a:r>
            <a:r>
              <a:rPr b="1" i="1" spc="4" dirty="0">
                <a:latin typeface="Arial"/>
                <a:cs typeface="Arial"/>
              </a:rPr>
              <a:t>i</a:t>
            </a:r>
            <a:r>
              <a:rPr b="1" i="1" dirty="0">
                <a:latin typeface="Arial"/>
                <a:cs typeface="Arial"/>
              </a:rPr>
              <a:t>n</a:t>
            </a:r>
            <a:r>
              <a:rPr b="1" i="1" spc="-4" dirty="0">
                <a:latin typeface="Arial"/>
                <a:cs typeface="Arial"/>
              </a:rPr>
              <a:t>g</a:t>
            </a:r>
            <a:r>
              <a:rPr b="1" i="1" dirty="0">
                <a:latin typeface="Arial"/>
                <a:cs typeface="Arial"/>
              </a:rPr>
              <a:t>s</a:t>
            </a:r>
            <a:r>
              <a:rPr b="1" i="1" spc="-36" dirty="0">
                <a:latin typeface="Arial"/>
                <a:cs typeface="Arial"/>
              </a:rPr>
              <a:t> </a:t>
            </a:r>
            <a:r>
              <a:rPr b="1" i="1" dirty="0">
                <a:latin typeface="Arial"/>
                <a:cs typeface="Arial"/>
              </a:rPr>
              <a:t>of</a:t>
            </a:r>
            <a:r>
              <a:rPr b="1" i="1" spc="-4" dirty="0">
                <a:latin typeface="Arial"/>
                <a:cs typeface="Arial"/>
              </a:rPr>
              <a:t> </a:t>
            </a:r>
            <a:r>
              <a:rPr b="1" i="1" dirty="0">
                <a:latin typeface="Arial"/>
                <a:cs typeface="Arial"/>
              </a:rPr>
              <a:t>othe</a:t>
            </a:r>
            <a:r>
              <a:rPr b="1" i="1" spc="4" dirty="0">
                <a:latin typeface="Arial"/>
                <a:cs typeface="Arial"/>
              </a:rPr>
              <a:t>r</a:t>
            </a:r>
            <a:r>
              <a:rPr b="1" i="1" spc="-67" dirty="0">
                <a:latin typeface="Arial"/>
                <a:cs typeface="Arial"/>
              </a:rPr>
              <a:t>s</a:t>
            </a:r>
            <a:r>
              <a:rPr dirty="0">
                <a:latin typeface="Arial"/>
                <a:cs typeface="Arial"/>
              </a:rPr>
              <a:t>.</a:t>
            </a:r>
            <a:endParaRPr lang="en-US" dirty="0">
              <a:latin typeface="Arial"/>
              <a:cs typeface="Arial"/>
            </a:endParaRPr>
          </a:p>
          <a:p>
            <a:pPr marL="11397" marR="182922"/>
            <a:endParaRPr dirty="0"/>
          </a:p>
          <a:p>
            <a:pPr marL="11397"/>
            <a:r>
              <a:rPr spc="-9" dirty="0">
                <a:latin typeface="Arial"/>
                <a:cs typeface="Arial"/>
              </a:rPr>
              <a:t>U</a:t>
            </a:r>
            <a:r>
              <a:rPr dirty="0">
                <a:latin typeface="Arial"/>
                <a:cs typeface="Arial"/>
              </a:rPr>
              <a:t>ni</a:t>
            </a:r>
            <a:r>
              <a:rPr spc="-18" dirty="0">
                <a:latin typeface="Arial"/>
                <a:cs typeface="Arial"/>
              </a:rPr>
              <a:t>v</a:t>
            </a:r>
            <a:r>
              <a:rPr dirty="0">
                <a:latin typeface="Arial"/>
                <a:cs typeface="Arial"/>
              </a:rPr>
              <a:t>er</a:t>
            </a:r>
            <a:r>
              <a:rPr spc="4" dirty="0">
                <a:latin typeface="Arial"/>
                <a:cs typeface="Arial"/>
              </a:rPr>
              <a:t>s</a:t>
            </a:r>
            <a:r>
              <a:rPr dirty="0">
                <a:latin typeface="Arial"/>
                <a:cs typeface="Arial"/>
              </a:rPr>
              <a:t>ities</a:t>
            </a:r>
            <a:r>
              <a:rPr spc="-36" dirty="0">
                <a:latin typeface="Arial"/>
                <a:cs typeface="Arial"/>
              </a:rPr>
              <a:t> </a:t>
            </a:r>
            <a:r>
              <a:rPr spc="4" dirty="0">
                <a:latin typeface="Arial"/>
                <a:cs typeface="Arial"/>
              </a:rPr>
              <a:t>c</a:t>
            </a:r>
            <a:r>
              <a:rPr spc="-4" dirty="0">
                <a:latin typeface="Arial"/>
                <a:cs typeface="Arial"/>
              </a:rPr>
              <a:t>o-</a:t>
            </a:r>
            <a:r>
              <a:rPr dirty="0">
                <a:latin typeface="Arial"/>
                <a:cs typeface="Arial"/>
              </a:rPr>
              <a:t>bene</a:t>
            </a:r>
            <a:r>
              <a:rPr spc="-4" dirty="0">
                <a:latin typeface="Arial"/>
                <a:cs typeface="Arial"/>
              </a:rPr>
              <a:t>f</a:t>
            </a:r>
            <a:r>
              <a:rPr dirty="0">
                <a:latin typeface="Arial"/>
                <a:cs typeface="Arial"/>
              </a:rPr>
              <a:t>it</a:t>
            </a:r>
            <a:r>
              <a:rPr spc="-36" dirty="0">
                <a:latin typeface="Arial"/>
                <a:cs typeface="Arial"/>
              </a:rPr>
              <a:t> </a:t>
            </a:r>
            <a:r>
              <a:rPr spc="4" dirty="0">
                <a:latin typeface="Arial"/>
                <a:cs typeface="Arial"/>
              </a:rPr>
              <a:t>f</a:t>
            </a:r>
            <a:r>
              <a:rPr dirty="0">
                <a:latin typeface="Arial"/>
                <a:cs typeface="Arial"/>
              </a:rPr>
              <a:t>rom</a:t>
            </a:r>
            <a:r>
              <a:rPr spc="-18" dirty="0">
                <a:latin typeface="Arial"/>
                <a:cs typeface="Arial"/>
              </a:rPr>
              <a:t> </a:t>
            </a:r>
            <a:r>
              <a:rPr spc="4" dirty="0">
                <a:latin typeface="Arial"/>
                <a:cs typeface="Arial"/>
              </a:rPr>
              <a:t>t</a:t>
            </a:r>
            <a:r>
              <a:rPr dirty="0">
                <a:latin typeface="Arial"/>
                <a:cs typeface="Arial"/>
              </a:rPr>
              <a:t>heir</a:t>
            </a:r>
            <a:r>
              <a:rPr spc="-22" dirty="0">
                <a:latin typeface="Arial"/>
                <a:cs typeface="Arial"/>
              </a:rPr>
              <a:t> </a:t>
            </a:r>
            <a:r>
              <a:rPr dirty="0">
                <a:latin typeface="Arial"/>
                <a:cs typeface="Arial"/>
              </a:rPr>
              <a:t>re</a:t>
            </a:r>
            <a:r>
              <a:rPr spc="4" dirty="0">
                <a:latin typeface="Arial"/>
                <a:cs typeface="Arial"/>
              </a:rPr>
              <a:t>s</a:t>
            </a:r>
            <a:r>
              <a:rPr dirty="0">
                <a:latin typeface="Arial"/>
                <a:cs typeface="Arial"/>
              </a:rPr>
              <a:t>ear</a:t>
            </a:r>
            <a:r>
              <a:rPr spc="4" dirty="0">
                <a:latin typeface="Arial"/>
                <a:cs typeface="Arial"/>
              </a:rPr>
              <a:t>c</a:t>
            </a:r>
            <a:r>
              <a:rPr spc="-13" dirty="0">
                <a:latin typeface="Arial"/>
                <a:cs typeface="Arial"/>
              </a:rPr>
              <a:t>h</a:t>
            </a:r>
            <a:r>
              <a:rPr dirty="0">
                <a:latin typeface="Arial"/>
                <a:cs typeface="Arial"/>
              </a:rPr>
              <a:t>e</a:t>
            </a:r>
            <a:r>
              <a:rPr spc="-9" dirty="0">
                <a:latin typeface="Arial"/>
                <a:cs typeface="Arial"/>
              </a:rPr>
              <a:t>r</a:t>
            </a:r>
            <a:r>
              <a:rPr spc="4" dirty="0">
                <a:latin typeface="Arial"/>
                <a:cs typeface="Arial"/>
              </a:rPr>
              <a:t>s</a:t>
            </a:r>
            <a:r>
              <a:rPr dirty="0">
                <a:latin typeface="Arial"/>
                <a:cs typeface="Arial"/>
              </a:rPr>
              <a:t>'</a:t>
            </a:r>
            <a:r>
              <a:rPr spc="-40" dirty="0">
                <a:latin typeface="Arial"/>
                <a:cs typeface="Arial"/>
              </a:rPr>
              <a:t> </a:t>
            </a:r>
            <a:r>
              <a:rPr dirty="0">
                <a:latin typeface="Arial"/>
                <a:cs typeface="Arial"/>
              </a:rPr>
              <a:t>in</a:t>
            </a:r>
            <a:r>
              <a:rPr spc="4" dirty="0">
                <a:latin typeface="Arial"/>
                <a:cs typeface="Arial"/>
              </a:rPr>
              <a:t>c</a:t>
            </a:r>
            <a:r>
              <a:rPr dirty="0">
                <a:latin typeface="Arial"/>
                <a:cs typeface="Arial"/>
              </a:rPr>
              <a:t>rea</a:t>
            </a:r>
            <a:r>
              <a:rPr spc="4" dirty="0">
                <a:latin typeface="Arial"/>
                <a:cs typeface="Arial"/>
              </a:rPr>
              <a:t>s</a:t>
            </a:r>
            <a:r>
              <a:rPr spc="-13" dirty="0">
                <a:latin typeface="Arial"/>
                <a:cs typeface="Arial"/>
              </a:rPr>
              <a:t>e</a:t>
            </a:r>
            <a:r>
              <a:rPr dirty="0">
                <a:latin typeface="Arial"/>
                <a:cs typeface="Arial"/>
              </a:rPr>
              <a:t>d</a:t>
            </a:r>
            <a:r>
              <a:rPr spc="-36" dirty="0">
                <a:latin typeface="Arial"/>
                <a:cs typeface="Arial"/>
              </a:rPr>
              <a:t> </a:t>
            </a:r>
            <a:r>
              <a:rPr dirty="0">
                <a:latin typeface="Arial"/>
                <a:cs typeface="Arial"/>
              </a:rPr>
              <a:t>i</a:t>
            </a:r>
            <a:r>
              <a:rPr spc="-9" dirty="0">
                <a:latin typeface="Arial"/>
                <a:cs typeface="Arial"/>
              </a:rPr>
              <a:t>m</a:t>
            </a:r>
            <a:r>
              <a:rPr dirty="0">
                <a:latin typeface="Arial"/>
                <a:cs typeface="Arial"/>
              </a:rPr>
              <a:t>pa</a:t>
            </a:r>
            <a:r>
              <a:rPr spc="4" dirty="0">
                <a:latin typeface="Arial"/>
                <a:cs typeface="Arial"/>
              </a:rPr>
              <a:t>ct</a:t>
            </a:r>
            <a:r>
              <a:rPr dirty="0">
                <a:latin typeface="Arial"/>
                <a:cs typeface="Arial"/>
              </a:rPr>
              <a:t>,</a:t>
            </a:r>
            <a:r>
              <a:rPr spc="-31" dirty="0">
                <a:latin typeface="Arial"/>
                <a:cs typeface="Arial"/>
              </a:rPr>
              <a:t> </a:t>
            </a:r>
            <a:r>
              <a:rPr spc="-18" dirty="0">
                <a:latin typeface="Arial"/>
                <a:cs typeface="Arial"/>
              </a:rPr>
              <a:t>w</a:t>
            </a:r>
            <a:r>
              <a:rPr dirty="0">
                <a:latin typeface="Arial"/>
                <a:cs typeface="Arial"/>
              </a:rPr>
              <a:t>hi</a:t>
            </a:r>
            <a:r>
              <a:rPr spc="4" dirty="0">
                <a:latin typeface="Arial"/>
                <a:cs typeface="Arial"/>
              </a:rPr>
              <a:t>c</a:t>
            </a:r>
            <a:r>
              <a:rPr dirty="0">
                <a:latin typeface="Arial"/>
                <a:cs typeface="Arial"/>
              </a:rPr>
              <a:t>h</a:t>
            </a:r>
            <a:r>
              <a:rPr spc="4" dirty="0">
                <a:latin typeface="Arial"/>
                <a:cs typeface="Arial"/>
              </a:rPr>
              <a:t> </a:t>
            </a:r>
            <a:r>
              <a:rPr dirty="0">
                <a:latin typeface="Arial"/>
                <a:cs typeface="Arial"/>
              </a:rPr>
              <a:t>al</a:t>
            </a:r>
            <a:r>
              <a:rPr spc="4" dirty="0">
                <a:latin typeface="Arial"/>
                <a:cs typeface="Arial"/>
              </a:rPr>
              <a:t>s</a:t>
            </a:r>
            <a:r>
              <a:rPr dirty="0">
                <a:latin typeface="Arial"/>
                <a:cs typeface="Arial"/>
              </a:rPr>
              <a:t>o</a:t>
            </a:r>
            <a:r>
              <a:rPr spc="-18" dirty="0">
                <a:latin typeface="Arial"/>
                <a:cs typeface="Arial"/>
              </a:rPr>
              <a:t> </a:t>
            </a:r>
            <a:r>
              <a:rPr dirty="0">
                <a:latin typeface="Arial"/>
                <a:cs typeface="Arial"/>
              </a:rPr>
              <a:t>in</a:t>
            </a:r>
            <a:r>
              <a:rPr spc="4" dirty="0">
                <a:latin typeface="Arial"/>
                <a:cs typeface="Arial"/>
              </a:rPr>
              <a:t>c</a:t>
            </a:r>
            <a:r>
              <a:rPr dirty="0">
                <a:latin typeface="Arial"/>
                <a:cs typeface="Arial"/>
              </a:rPr>
              <a:t>rea</a:t>
            </a:r>
            <a:r>
              <a:rPr spc="4" dirty="0">
                <a:latin typeface="Arial"/>
                <a:cs typeface="Arial"/>
              </a:rPr>
              <a:t>s</a:t>
            </a:r>
            <a:r>
              <a:rPr spc="-13" dirty="0">
                <a:latin typeface="Arial"/>
                <a:cs typeface="Arial"/>
              </a:rPr>
              <a:t>e</a:t>
            </a:r>
            <a:r>
              <a:rPr dirty="0">
                <a:latin typeface="Arial"/>
                <a:cs typeface="Arial"/>
              </a:rPr>
              <a:t>s</a:t>
            </a:r>
            <a:r>
              <a:rPr spc="-31" dirty="0">
                <a:latin typeface="Arial"/>
                <a:cs typeface="Arial"/>
              </a:rPr>
              <a:t> </a:t>
            </a:r>
            <a:r>
              <a:rPr spc="4" dirty="0">
                <a:latin typeface="Arial"/>
                <a:cs typeface="Arial"/>
              </a:rPr>
              <a:t>t</a:t>
            </a:r>
            <a:r>
              <a:rPr dirty="0">
                <a:latin typeface="Arial"/>
                <a:cs typeface="Arial"/>
              </a:rPr>
              <a:t>he</a:t>
            </a:r>
            <a:r>
              <a:rPr lang="en-US" dirty="0">
                <a:latin typeface="Arial"/>
                <a:cs typeface="Arial"/>
              </a:rPr>
              <a:t> </a:t>
            </a:r>
            <a:r>
              <a:rPr dirty="0">
                <a:latin typeface="Arial"/>
                <a:cs typeface="Arial"/>
              </a:rPr>
              <a:t>re</a:t>
            </a:r>
            <a:r>
              <a:rPr spc="4" dirty="0">
                <a:latin typeface="Arial"/>
                <a:cs typeface="Arial"/>
              </a:rPr>
              <a:t>t</a:t>
            </a:r>
            <a:r>
              <a:rPr dirty="0">
                <a:latin typeface="Arial"/>
                <a:cs typeface="Arial"/>
              </a:rPr>
              <a:t>urn</a:t>
            </a:r>
            <a:r>
              <a:rPr spc="-36" dirty="0">
                <a:latin typeface="Arial"/>
                <a:cs typeface="Arial"/>
              </a:rPr>
              <a:t> </a:t>
            </a:r>
            <a:r>
              <a:rPr dirty="0">
                <a:latin typeface="Arial"/>
                <a:cs typeface="Arial"/>
              </a:rPr>
              <a:t>on the</a:t>
            </a:r>
            <a:r>
              <a:rPr spc="-13" dirty="0">
                <a:latin typeface="Arial"/>
                <a:cs typeface="Arial"/>
              </a:rPr>
              <a:t> </a:t>
            </a:r>
            <a:r>
              <a:rPr dirty="0">
                <a:latin typeface="Arial"/>
                <a:cs typeface="Arial"/>
              </a:rPr>
              <a:t>in</a:t>
            </a:r>
            <a:r>
              <a:rPr spc="-13" dirty="0">
                <a:latin typeface="Arial"/>
                <a:cs typeface="Arial"/>
              </a:rPr>
              <a:t>v</a:t>
            </a:r>
            <a:r>
              <a:rPr dirty="0">
                <a:latin typeface="Arial"/>
                <a:cs typeface="Arial"/>
              </a:rPr>
              <a:t>e</a:t>
            </a:r>
            <a:r>
              <a:rPr spc="4" dirty="0">
                <a:latin typeface="Arial"/>
                <a:cs typeface="Arial"/>
              </a:rPr>
              <a:t>st</a:t>
            </a:r>
            <a:r>
              <a:rPr dirty="0">
                <a:latin typeface="Arial"/>
                <a:cs typeface="Arial"/>
              </a:rPr>
              <a:t>ment</a:t>
            </a:r>
            <a:r>
              <a:rPr spc="-31" dirty="0">
                <a:latin typeface="Arial"/>
                <a:cs typeface="Arial"/>
              </a:rPr>
              <a:t> </a:t>
            </a:r>
            <a:r>
              <a:rPr dirty="0">
                <a:latin typeface="Arial"/>
                <a:cs typeface="Arial"/>
              </a:rPr>
              <a:t>of </a:t>
            </a:r>
            <a:r>
              <a:rPr spc="4" dirty="0">
                <a:latin typeface="Arial"/>
                <a:cs typeface="Arial"/>
              </a:rPr>
              <a:t>t</a:t>
            </a:r>
            <a:r>
              <a:rPr dirty="0">
                <a:latin typeface="Arial"/>
                <a:cs typeface="Arial"/>
              </a:rPr>
              <a:t>he</a:t>
            </a:r>
            <a:r>
              <a:rPr spc="-22" dirty="0">
                <a:latin typeface="Arial"/>
                <a:cs typeface="Arial"/>
              </a:rPr>
              <a:t> </a:t>
            </a:r>
            <a:r>
              <a:rPr spc="4" dirty="0">
                <a:latin typeface="Arial"/>
                <a:cs typeface="Arial"/>
              </a:rPr>
              <a:t>f</a:t>
            </a:r>
            <a:r>
              <a:rPr dirty="0">
                <a:latin typeface="Arial"/>
                <a:cs typeface="Arial"/>
              </a:rPr>
              <a:t>unders</a:t>
            </a:r>
            <a:r>
              <a:rPr spc="-31" dirty="0">
                <a:latin typeface="Arial"/>
                <a:cs typeface="Arial"/>
              </a:rPr>
              <a:t> </a:t>
            </a:r>
            <a:r>
              <a:rPr dirty="0">
                <a:latin typeface="Arial"/>
                <a:cs typeface="Arial"/>
              </a:rPr>
              <a:t>of</a:t>
            </a:r>
            <a:r>
              <a:rPr spc="-9" dirty="0">
                <a:latin typeface="Arial"/>
                <a:cs typeface="Arial"/>
              </a:rPr>
              <a:t> </a:t>
            </a:r>
            <a:r>
              <a:rPr spc="4" dirty="0">
                <a:latin typeface="Arial"/>
                <a:cs typeface="Arial"/>
              </a:rPr>
              <a:t>t</a:t>
            </a:r>
            <a:r>
              <a:rPr dirty="0">
                <a:latin typeface="Arial"/>
                <a:cs typeface="Arial"/>
              </a:rPr>
              <a:t>he</a:t>
            </a:r>
            <a:r>
              <a:rPr spc="-49" dirty="0">
                <a:latin typeface="Arial"/>
                <a:cs typeface="Arial"/>
              </a:rPr>
              <a:t> </a:t>
            </a:r>
            <a:r>
              <a:rPr dirty="0">
                <a:latin typeface="Arial"/>
                <a:cs typeface="Arial"/>
              </a:rPr>
              <a:t>re</a:t>
            </a:r>
            <a:r>
              <a:rPr spc="4" dirty="0">
                <a:latin typeface="Arial"/>
                <a:cs typeface="Arial"/>
              </a:rPr>
              <a:t>s</a:t>
            </a:r>
            <a:r>
              <a:rPr dirty="0">
                <a:latin typeface="Arial"/>
                <a:cs typeface="Arial"/>
              </a:rPr>
              <a:t>ea</a:t>
            </a:r>
            <a:r>
              <a:rPr spc="4" dirty="0">
                <a:latin typeface="Arial"/>
                <a:cs typeface="Arial"/>
              </a:rPr>
              <a:t>rc</a:t>
            </a:r>
            <a:r>
              <a:rPr spc="-9" dirty="0">
                <a:latin typeface="Arial"/>
                <a:cs typeface="Arial"/>
              </a:rPr>
              <a:t>h</a:t>
            </a:r>
            <a:r>
              <a:rPr dirty="0">
                <a:latin typeface="Arial"/>
                <a:cs typeface="Arial"/>
              </a:rPr>
              <a:t>.</a:t>
            </a:r>
            <a:endParaRPr lang="en-US" dirty="0">
              <a:latin typeface="Arial"/>
              <a:cs typeface="Arial"/>
            </a:endParaRPr>
          </a:p>
          <a:p>
            <a:pPr marL="11397"/>
            <a:endParaRPr dirty="0"/>
          </a:p>
          <a:p>
            <a:pPr marL="11397" marR="55845"/>
            <a:r>
              <a:rPr dirty="0">
                <a:latin typeface="Arial"/>
                <a:cs typeface="Arial"/>
              </a:rPr>
              <a:t>For</a:t>
            </a:r>
            <a:r>
              <a:rPr spc="-22" dirty="0">
                <a:latin typeface="Arial"/>
                <a:cs typeface="Arial"/>
              </a:rPr>
              <a:t> </a:t>
            </a:r>
            <a:r>
              <a:rPr spc="4" dirty="0">
                <a:latin typeface="Arial"/>
                <a:cs typeface="Arial"/>
              </a:rPr>
              <a:t>t</a:t>
            </a:r>
            <a:r>
              <a:rPr dirty="0">
                <a:latin typeface="Arial"/>
                <a:cs typeface="Arial"/>
              </a:rPr>
              <a:t>ea</a:t>
            </a:r>
            <a:r>
              <a:rPr spc="9" dirty="0">
                <a:latin typeface="Arial"/>
                <a:cs typeface="Arial"/>
              </a:rPr>
              <a:t>c</a:t>
            </a:r>
            <a:r>
              <a:rPr dirty="0">
                <a:latin typeface="Arial"/>
                <a:cs typeface="Arial"/>
              </a:rPr>
              <a:t>he</a:t>
            </a:r>
            <a:r>
              <a:rPr spc="4" dirty="0">
                <a:latin typeface="Arial"/>
                <a:cs typeface="Arial"/>
              </a:rPr>
              <a:t>r</a:t>
            </a:r>
            <a:r>
              <a:rPr dirty="0">
                <a:latin typeface="Arial"/>
                <a:cs typeface="Arial"/>
              </a:rPr>
              <a:t>s,</a:t>
            </a:r>
            <a:r>
              <a:rPr spc="-36" dirty="0">
                <a:latin typeface="Arial"/>
                <a:cs typeface="Arial"/>
              </a:rPr>
              <a:t> </a:t>
            </a:r>
            <a:r>
              <a:rPr dirty="0">
                <a:latin typeface="Arial"/>
                <a:cs typeface="Arial"/>
              </a:rPr>
              <a:t>Op</a:t>
            </a:r>
            <a:r>
              <a:rPr spc="4" dirty="0">
                <a:latin typeface="Arial"/>
                <a:cs typeface="Arial"/>
              </a:rPr>
              <a:t>e</a:t>
            </a:r>
            <a:r>
              <a:rPr dirty="0">
                <a:latin typeface="Arial"/>
                <a:cs typeface="Arial"/>
              </a:rPr>
              <a:t>n</a:t>
            </a:r>
            <a:r>
              <a:rPr spc="-27" dirty="0">
                <a:latin typeface="Arial"/>
                <a:cs typeface="Arial"/>
              </a:rPr>
              <a:t> </a:t>
            </a:r>
            <a:r>
              <a:rPr dirty="0">
                <a:latin typeface="Arial"/>
                <a:cs typeface="Arial"/>
              </a:rPr>
              <a:t>A</a:t>
            </a:r>
            <a:r>
              <a:rPr spc="4" dirty="0">
                <a:latin typeface="Arial"/>
                <a:cs typeface="Arial"/>
              </a:rPr>
              <a:t>cc</a:t>
            </a:r>
            <a:r>
              <a:rPr dirty="0">
                <a:latin typeface="Arial"/>
                <a:cs typeface="Arial"/>
              </a:rPr>
              <a:t>e</a:t>
            </a:r>
            <a:r>
              <a:rPr spc="4" dirty="0">
                <a:latin typeface="Arial"/>
                <a:cs typeface="Arial"/>
              </a:rPr>
              <a:t>s</a:t>
            </a:r>
            <a:r>
              <a:rPr dirty="0">
                <a:latin typeface="Arial"/>
                <a:cs typeface="Arial"/>
              </a:rPr>
              <a:t>s</a:t>
            </a:r>
            <a:r>
              <a:rPr spc="-22" dirty="0">
                <a:latin typeface="Arial"/>
                <a:cs typeface="Arial"/>
              </a:rPr>
              <a:t> </a:t>
            </a:r>
            <a:r>
              <a:rPr dirty="0">
                <a:latin typeface="Arial"/>
                <a:cs typeface="Arial"/>
              </a:rPr>
              <a:t>means</a:t>
            </a:r>
            <a:r>
              <a:rPr spc="-18" dirty="0">
                <a:latin typeface="Arial"/>
                <a:cs typeface="Arial"/>
              </a:rPr>
              <a:t> </a:t>
            </a:r>
            <a:r>
              <a:rPr dirty="0">
                <a:latin typeface="Arial"/>
                <a:cs typeface="Arial"/>
              </a:rPr>
              <a:t>no</a:t>
            </a:r>
            <a:r>
              <a:rPr spc="-13" dirty="0">
                <a:latin typeface="Arial"/>
                <a:cs typeface="Arial"/>
              </a:rPr>
              <a:t> </a:t>
            </a:r>
            <a:r>
              <a:rPr dirty="0">
                <a:latin typeface="Arial"/>
                <a:cs typeface="Arial"/>
              </a:rPr>
              <a:t>re</a:t>
            </a:r>
            <a:r>
              <a:rPr spc="4" dirty="0">
                <a:latin typeface="Arial"/>
                <a:cs typeface="Arial"/>
              </a:rPr>
              <a:t>st</a:t>
            </a:r>
            <a:r>
              <a:rPr dirty="0">
                <a:latin typeface="Arial"/>
                <a:cs typeface="Arial"/>
              </a:rPr>
              <a:t>ri</a:t>
            </a:r>
            <a:r>
              <a:rPr spc="4" dirty="0">
                <a:latin typeface="Arial"/>
                <a:cs typeface="Arial"/>
              </a:rPr>
              <a:t>c</a:t>
            </a:r>
            <a:r>
              <a:rPr spc="-4" dirty="0">
                <a:latin typeface="Arial"/>
                <a:cs typeface="Arial"/>
              </a:rPr>
              <a:t>t</a:t>
            </a:r>
            <a:r>
              <a:rPr dirty="0">
                <a:latin typeface="Arial"/>
                <a:cs typeface="Arial"/>
              </a:rPr>
              <a:t>ions</a:t>
            </a:r>
            <a:r>
              <a:rPr spc="-36" dirty="0">
                <a:latin typeface="Arial"/>
                <a:cs typeface="Arial"/>
              </a:rPr>
              <a:t> </a:t>
            </a:r>
            <a:r>
              <a:rPr dirty="0">
                <a:latin typeface="Arial"/>
                <a:cs typeface="Arial"/>
              </a:rPr>
              <a:t>on pro</a:t>
            </a:r>
            <a:r>
              <a:rPr spc="-13" dirty="0">
                <a:latin typeface="Arial"/>
                <a:cs typeface="Arial"/>
              </a:rPr>
              <a:t>v</a:t>
            </a:r>
            <a:r>
              <a:rPr dirty="0">
                <a:latin typeface="Arial"/>
                <a:cs typeface="Arial"/>
              </a:rPr>
              <a:t>iding</a:t>
            </a:r>
            <a:r>
              <a:rPr spc="-13" dirty="0">
                <a:latin typeface="Arial"/>
                <a:cs typeface="Arial"/>
              </a:rPr>
              <a:t> </a:t>
            </a:r>
            <a:r>
              <a:rPr dirty="0">
                <a:latin typeface="Arial"/>
                <a:cs typeface="Arial"/>
              </a:rPr>
              <a:t>ar</a:t>
            </a:r>
            <a:r>
              <a:rPr spc="4" dirty="0">
                <a:latin typeface="Arial"/>
                <a:cs typeface="Arial"/>
              </a:rPr>
              <a:t>t</a:t>
            </a:r>
            <a:r>
              <a:rPr dirty="0">
                <a:latin typeface="Arial"/>
                <a:cs typeface="Arial"/>
              </a:rPr>
              <a:t>i</a:t>
            </a:r>
            <a:r>
              <a:rPr spc="4" dirty="0">
                <a:latin typeface="Arial"/>
                <a:cs typeface="Arial"/>
              </a:rPr>
              <a:t>c</a:t>
            </a:r>
            <a:r>
              <a:rPr dirty="0">
                <a:latin typeface="Arial"/>
                <a:cs typeface="Arial"/>
              </a:rPr>
              <a:t>les</a:t>
            </a:r>
            <a:r>
              <a:rPr spc="-31" dirty="0">
                <a:latin typeface="Arial"/>
                <a:cs typeface="Arial"/>
              </a:rPr>
              <a:t> </a:t>
            </a:r>
            <a:r>
              <a:rPr spc="4" dirty="0">
                <a:latin typeface="Arial"/>
                <a:cs typeface="Arial"/>
              </a:rPr>
              <a:t>f</a:t>
            </a:r>
            <a:r>
              <a:rPr dirty="0">
                <a:latin typeface="Arial"/>
                <a:cs typeface="Arial"/>
              </a:rPr>
              <a:t>or</a:t>
            </a:r>
            <a:r>
              <a:rPr spc="-13" dirty="0">
                <a:latin typeface="Arial"/>
                <a:cs typeface="Arial"/>
              </a:rPr>
              <a:t> </a:t>
            </a:r>
            <a:r>
              <a:rPr spc="4" dirty="0">
                <a:latin typeface="Arial"/>
                <a:cs typeface="Arial"/>
              </a:rPr>
              <a:t>t</a:t>
            </a:r>
            <a:r>
              <a:rPr dirty="0">
                <a:latin typeface="Arial"/>
                <a:cs typeface="Arial"/>
              </a:rPr>
              <a:t>ea</a:t>
            </a:r>
            <a:r>
              <a:rPr spc="9" dirty="0">
                <a:latin typeface="Arial"/>
                <a:cs typeface="Arial"/>
              </a:rPr>
              <a:t>c</a:t>
            </a:r>
            <a:r>
              <a:rPr dirty="0">
                <a:latin typeface="Arial"/>
                <a:cs typeface="Arial"/>
              </a:rPr>
              <a:t>hing</a:t>
            </a:r>
            <a:r>
              <a:rPr spc="-45" dirty="0">
                <a:latin typeface="Arial"/>
                <a:cs typeface="Arial"/>
              </a:rPr>
              <a:t> </a:t>
            </a:r>
            <a:r>
              <a:rPr dirty="0">
                <a:latin typeface="Arial"/>
                <a:cs typeface="Arial"/>
              </a:rPr>
              <a:t>pu</a:t>
            </a:r>
            <a:r>
              <a:rPr spc="4" dirty="0">
                <a:latin typeface="Arial"/>
                <a:cs typeface="Arial"/>
              </a:rPr>
              <a:t>r</a:t>
            </a:r>
            <a:r>
              <a:rPr dirty="0">
                <a:latin typeface="Arial"/>
                <a:cs typeface="Arial"/>
              </a:rPr>
              <a:t>po</a:t>
            </a:r>
            <a:r>
              <a:rPr spc="9" dirty="0">
                <a:latin typeface="Arial"/>
                <a:cs typeface="Arial"/>
              </a:rPr>
              <a:t>s</a:t>
            </a:r>
            <a:r>
              <a:rPr dirty="0">
                <a:latin typeface="Arial"/>
                <a:cs typeface="Arial"/>
              </a:rPr>
              <a:t>e</a:t>
            </a:r>
            <a:r>
              <a:rPr spc="4" dirty="0">
                <a:latin typeface="Arial"/>
                <a:cs typeface="Arial"/>
              </a:rPr>
              <a:t>s</a:t>
            </a:r>
            <a:r>
              <a:rPr dirty="0">
                <a:latin typeface="Arial"/>
                <a:cs typeface="Arial"/>
              </a:rPr>
              <a:t>. Only</a:t>
            </a:r>
            <a:r>
              <a:rPr spc="-4" dirty="0">
                <a:latin typeface="Arial"/>
                <a:cs typeface="Arial"/>
              </a:rPr>
              <a:t> </a:t>
            </a:r>
            <a:r>
              <a:rPr spc="4" dirty="0">
                <a:latin typeface="Arial"/>
                <a:cs typeface="Arial"/>
              </a:rPr>
              <a:t>t</a:t>
            </a:r>
            <a:r>
              <a:rPr dirty="0">
                <a:latin typeface="Arial"/>
                <a:cs typeface="Arial"/>
              </a:rPr>
              <a:t>he</a:t>
            </a:r>
            <a:r>
              <a:rPr spc="-13" dirty="0">
                <a:latin typeface="Arial"/>
                <a:cs typeface="Arial"/>
              </a:rPr>
              <a:t> </a:t>
            </a:r>
            <a:r>
              <a:rPr dirty="0">
                <a:latin typeface="Arial"/>
                <a:cs typeface="Arial"/>
              </a:rPr>
              <a:t>U</a:t>
            </a:r>
            <a:r>
              <a:rPr spc="-9" dirty="0">
                <a:latin typeface="Arial"/>
                <a:cs typeface="Arial"/>
              </a:rPr>
              <a:t>R</a:t>
            </a:r>
            <a:r>
              <a:rPr dirty="0">
                <a:latin typeface="Arial"/>
                <a:cs typeface="Arial"/>
              </a:rPr>
              <a:t>L</a:t>
            </a:r>
            <a:r>
              <a:rPr spc="-4" dirty="0">
                <a:latin typeface="Arial"/>
                <a:cs typeface="Arial"/>
              </a:rPr>
              <a:t> </a:t>
            </a:r>
            <a:r>
              <a:rPr dirty="0">
                <a:latin typeface="Arial"/>
                <a:cs typeface="Arial"/>
              </a:rPr>
              <a:t>need</a:t>
            </a:r>
            <a:r>
              <a:rPr spc="-13" dirty="0">
                <a:latin typeface="Arial"/>
                <a:cs typeface="Arial"/>
              </a:rPr>
              <a:t> </a:t>
            </a:r>
            <a:r>
              <a:rPr dirty="0">
                <a:latin typeface="Arial"/>
                <a:cs typeface="Arial"/>
              </a:rPr>
              <a:t>be</a:t>
            </a:r>
            <a:r>
              <a:rPr spc="-40" dirty="0">
                <a:latin typeface="Arial"/>
                <a:cs typeface="Arial"/>
              </a:rPr>
              <a:t> </a:t>
            </a:r>
            <a:r>
              <a:rPr dirty="0">
                <a:latin typeface="Arial"/>
                <a:cs typeface="Arial"/>
              </a:rPr>
              <a:t>pro</a:t>
            </a:r>
            <a:r>
              <a:rPr spc="-13" dirty="0">
                <a:latin typeface="Arial"/>
                <a:cs typeface="Arial"/>
              </a:rPr>
              <a:t>v</a:t>
            </a:r>
            <a:r>
              <a:rPr dirty="0">
                <a:latin typeface="Arial"/>
                <a:cs typeface="Arial"/>
              </a:rPr>
              <a:t>ided.</a:t>
            </a:r>
            <a:endParaRPr dirty="0">
              <a:latin typeface="Arial"/>
              <a:cs typeface="Arial"/>
            </a:endParaRPr>
          </a:p>
        </p:txBody>
      </p:sp>
      <p:sp>
        <p:nvSpPr>
          <p:cNvPr id="4" name="object 4"/>
          <p:cNvSpPr txBox="1"/>
          <p:nvPr/>
        </p:nvSpPr>
        <p:spPr>
          <a:xfrm>
            <a:off x="831273" y="5782235"/>
            <a:ext cx="3481070" cy="111702"/>
          </a:xfrm>
          <a:prstGeom prst="rect">
            <a:avLst/>
          </a:prstGeom>
        </p:spPr>
        <p:txBody>
          <a:bodyPr vert="horz" wrap="square" lIns="0" tIns="0" rIns="0" bIns="0" rtlCol="0">
            <a:noAutofit/>
          </a:bodyPr>
          <a:lstStyle/>
          <a:p>
            <a:pPr marL="11397"/>
            <a:r>
              <a:rPr sz="900" spc="-9" dirty="0">
                <a:latin typeface="Arial"/>
                <a:cs typeface="Arial"/>
              </a:rPr>
              <a:t>Sour</a:t>
            </a:r>
            <a:r>
              <a:rPr sz="900" dirty="0">
                <a:latin typeface="Arial"/>
                <a:cs typeface="Arial"/>
              </a:rPr>
              <a:t>c</a:t>
            </a:r>
            <a:r>
              <a:rPr sz="900" spc="-4" dirty="0">
                <a:latin typeface="Arial"/>
                <a:cs typeface="Arial"/>
              </a:rPr>
              <a:t>e: </a:t>
            </a:r>
            <a:r>
              <a:rPr sz="900" spc="-13" dirty="0">
                <a:latin typeface="Arial"/>
                <a:cs typeface="Arial"/>
              </a:rPr>
              <a:t> </a:t>
            </a:r>
            <a:r>
              <a:rPr sz="900" spc="-9" dirty="0">
                <a:latin typeface="Arial"/>
                <a:cs typeface="Arial"/>
              </a:rPr>
              <a:t>Steven</a:t>
            </a:r>
            <a:r>
              <a:rPr sz="900" spc="-22" dirty="0">
                <a:latin typeface="Arial"/>
                <a:cs typeface="Arial"/>
              </a:rPr>
              <a:t> </a:t>
            </a:r>
            <a:r>
              <a:rPr sz="900" spc="-9" dirty="0">
                <a:latin typeface="Arial"/>
                <a:cs typeface="Arial"/>
              </a:rPr>
              <a:t>Harnad –</a:t>
            </a:r>
            <a:r>
              <a:rPr sz="900" spc="-4" dirty="0">
                <a:latin typeface="Arial"/>
                <a:cs typeface="Arial"/>
              </a:rPr>
              <a:t> </a:t>
            </a:r>
            <a:r>
              <a:rPr sz="900" spc="-4" dirty="0">
                <a:latin typeface="Arial"/>
                <a:cs typeface="Arial"/>
                <a:hlinkClick r:id="rId2"/>
              </a:rPr>
              <a:t>http://</a:t>
            </a:r>
            <a:r>
              <a:rPr sz="900" spc="-18" dirty="0">
                <a:latin typeface="Arial"/>
                <a:cs typeface="Arial"/>
                <a:hlinkClick r:id="rId2"/>
              </a:rPr>
              <a:t>www</a:t>
            </a:r>
            <a:r>
              <a:rPr sz="900" spc="-4" dirty="0">
                <a:latin typeface="Arial"/>
                <a:cs typeface="Arial"/>
                <a:hlinkClick r:id="rId2"/>
              </a:rPr>
              <a:t>.ep</a:t>
            </a:r>
            <a:r>
              <a:rPr sz="900" dirty="0">
                <a:latin typeface="Arial"/>
                <a:cs typeface="Arial"/>
                <a:hlinkClick r:id="rId2"/>
              </a:rPr>
              <a:t>r</a:t>
            </a:r>
            <a:r>
              <a:rPr sz="900" spc="-9" dirty="0">
                <a:latin typeface="Arial"/>
                <a:cs typeface="Arial"/>
                <a:hlinkClick r:id="rId2"/>
              </a:rPr>
              <a:t>i</a:t>
            </a:r>
            <a:r>
              <a:rPr sz="900" spc="-4" dirty="0">
                <a:latin typeface="Arial"/>
                <a:cs typeface="Arial"/>
                <a:hlinkClick r:id="rId2"/>
              </a:rPr>
              <a:t>nt</a:t>
            </a:r>
            <a:r>
              <a:rPr sz="900" dirty="0">
                <a:latin typeface="Arial"/>
                <a:cs typeface="Arial"/>
                <a:hlinkClick r:id="rId2"/>
              </a:rPr>
              <a:t>s</a:t>
            </a:r>
            <a:r>
              <a:rPr sz="900" spc="-4" dirty="0">
                <a:latin typeface="Arial"/>
                <a:cs typeface="Arial"/>
                <a:hlinkClick r:id="rId2"/>
              </a:rPr>
              <a:t>.org/opena</a:t>
            </a:r>
            <a:r>
              <a:rPr sz="900" dirty="0">
                <a:latin typeface="Arial"/>
                <a:cs typeface="Arial"/>
                <a:hlinkClick r:id="rId2"/>
              </a:rPr>
              <a:t>cc</a:t>
            </a:r>
            <a:r>
              <a:rPr sz="900" spc="-9" dirty="0">
                <a:latin typeface="Arial"/>
                <a:cs typeface="Arial"/>
                <a:hlinkClick r:id="rId2"/>
              </a:rPr>
              <a:t>e</a:t>
            </a:r>
            <a:r>
              <a:rPr sz="900" dirty="0">
                <a:latin typeface="Arial"/>
                <a:cs typeface="Arial"/>
                <a:hlinkClick r:id="rId2"/>
              </a:rPr>
              <a:t>ss</a:t>
            </a:r>
            <a:r>
              <a:rPr sz="900" spc="-4" dirty="0">
                <a:latin typeface="Arial"/>
                <a:cs typeface="Arial"/>
                <a:hlinkClick r:id="rId2"/>
              </a:rPr>
              <a:t>/</a:t>
            </a:r>
            <a:endParaRPr sz="900" dirty="0">
              <a:latin typeface="Arial"/>
              <a:cs typeface="Arial"/>
            </a:endParaRPr>
          </a:p>
        </p:txBody>
      </p:sp>
      <p:sp>
        <p:nvSpPr>
          <p:cNvPr id="7" name="Title 6"/>
          <p:cNvSpPr>
            <a:spLocks noGrp="1"/>
          </p:cNvSpPr>
          <p:nvPr>
            <p:ph type="title"/>
          </p:nvPr>
        </p:nvSpPr>
        <p:spPr/>
        <p:txBody>
          <a:bodyPr/>
          <a:lstStyle/>
          <a:p>
            <a:r>
              <a:rPr lang="en-US" dirty="0" smtClean="0"/>
              <a:t>Benefits of OA Repositories</a:t>
            </a:r>
            <a:endParaRPr lang="en-US" dirty="0"/>
          </a:p>
        </p:txBody>
      </p:sp>
    </p:spTree>
    <p:extLst>
      <p:ext uri="{BB962C8B-B14F-4D97-AF65-F5344CB8AC3E}">
        <p14:creationId xmlns:p14="http://schemas.microsoft.com/office/powerpoint/2010/main" val="3040973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05" y="476332"/>
            <a:ext cx="3762434" cy="1162050"/>
          </a:xfrm>
        </p:spPr>
        <p:txBody>
          <a:bodyPr/>
          <a:lstStyle/>
          <a:p>
            <a:r>
              <a:rPr lang="en-US" sz="3000" b="1" dirty="0" smtClean="0"/>
              <a:t>Open Access and IRs</a:t>
            </a:r>
            <a:endParaRPr lang="en-US" sz="3000" b="1" dirty="0"/>
          </a:p>
        </p:txBody>
      </p:sp>
      <p:sp>
        <p:nvSpPr>
          <p:cNvPr id="4" name="Text Placeholder 3"/>
          <p:cNvSpPr>
            <a:spLocks noGrp="1"/>
          </p:cNvSpPr>
          <p:nvPr>
            <p:ph type="body" sz="half" idx="2"/>
          </p:nvPr>
        </p:nvSpPr>
        <p:spPr>
          <a:xfrm>
            <a:off x="658904" y="2133600"/>
            <a:ext cx="4598896" cy="3962399"/>
          </a:xfrm>
        </p:spPr>
        <p:txBody>
          <a:bodyPr>
            <a:normAutofit/>
          </a:bodyPr>
          <a:lstStyle/>
          <a:p>
            <a:r>
              <a:rPr lang="en-US" dirty="0" smtClean="0"/>
              <a:t>Today:</a:t>
            </a:r>
          </a:p>
          <a:p>
            <a:pPr marL="285750" indent="-285750">
              <a:buFont typeface="Arial"/>
              <a:buChar char="•"/>
            </a:pPr>
            <a:r>
              <a:rPr lang="en-US" dirty="0" smtClean="0"/>
              <a:t>Overview of Open Access,  Scholarly Communication issues, and        Institutional Repositories</a:t>
            </a:r>
          </a:p>
          <a:p>
            <a:pPr marL="285750" indent="-285750">
              <a:buFont typeface="Arial"/>
              <a:buChar char="•"/>
            </a:pPr>
            <a:r>
              <a:rPr lang="en-US" dirty="0"/>
              <a:t>Educating &amp; </a:t>
            </a:r>
            <a:r>
              <a:rPr lang="en-US" dirty="0" smtClean="0"/>
              <a:t>Empowering the Campus</a:t>
            </a:r>
            <a:endParaRPr lang="en-US" dirty="0"/>
          </a:p>
          <a:p>
            <a:pPr marL="285750" indent="-285750">
              <a:buFont typeface="Arial"/>
              <a:buChar char="•"/>
            </a:pPr>
            <a:r>
              <a:rPr lang="en-US" dirty="0" smtClean="0"/>
              <a:t>In Academia NOW</a:t>
            </a:r>
          </a:p>
          <a:p>
            <a:pPr marL="742950" lvl="1" indent="-285750">
              <a:buFont typeface="Arial"/>
              <a:buChar char="•"/>
            </a:pPr>
            <a:r>
              <a:rPr lang="en-US" sz="1600" dirty="0" smtClean="0"/>
              <a:t>IRs; Centers; Initiatives; Funding</a:t>
            </a:r>
          </a:p>
          <a:p>
            <a:pPr marL="285750" indent="-285750">
              <a:buFont typeface="Arial"/>
              <a:buChar char="•"/>
            </a:pPr>
            <a:r>
              <a:rPr lang="en-US" dirty="0" smtClean="0"/>
              <a:t>OA and IR initiatives and activities at Arcadia</a:t>
            </a:r>
          </a:p>
          <a:p>
            <a:pPr marL="285750" indent="-285750">
              <a:buFont typeface="Arial"/>
              <a:buChar char="•"/>
            </a:pPr>
            <a:r>
              <a:rPr lang="en-US" dirty="0" smtClean="0"/>
              <a:t>Pitfalls &amp; Challenges</a:t>
            </a:r>
          </a:p>
          <a:p>
            <a:pPr marL="285750" indent="-285750">
              <a:buFont typeface="Arial"/>
              <a:buChar char="•"/>
            </a:pPr>
            <a:r>
              <a:rPr lang="en-US" dirty="0" smtClean="0"/>
              <a:t>Growth &amp; Sustainability</a:t>
            </a:r>
            <a:endParaRPr lang="en-US" dirty="0"/>
          </a:p>
        </p:txBody>
      </p:sp>
      <p:pic>
        <p:nvPicPr>
          <p:cNvPr id="5" name="Picture 4" descr="png;base6434bad47fe09e16f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638382"/>
            <a:ext cx="3619500" cy="3581400"/>
          </a:xfrm>
          <a:prstGeom prst="rect">
            <a:avLst/>
          </a:prstGeom>
        </p:spPr>
      </p:pic>
    </p:spTree>
    <p:extLst>
      <p:ext uri="{BB962C8B-B14F-4D97-AF65-F5344CB8AC3E}">
        <p14:creationId xmlns:p14="http://schemas.microsoft.com/office/powerpoint/2010/main" val="26015706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69818" y="1546412"/>
            <a:ext cx="8035636" cy="2231448"/>
          </a:xfrm>
          <a:prstGeom prst="rect">
            <a:avLst/>
          </a:prstGeom>
        </p:spPr>
        <p:txBody>
          <a:bodyPr vert="horz" wrap="square" lIns="0" tIns="0" rIns="0" bIns="0" rtlCol="0">
            <a:noAutofit/>
          </a:bodyPr>
          <a:lstStyle/>
          <a:p>
            <a:pPr marL="11397"/>
            <a:r>
              <a:rPr sz="2200" dirty="0">
                <a:cs typeface="Arial"/>
              </a:rPr>
              <a:t>Incr</a:t>
            </a:r>
            <a:r>
              <a:rPr sz="2200" spc="-9" dirty="0">
                <a:cs typeface="Arial"/>
              </a:rPr>
              <a:t>ea</a:t>
            </a:r>
            <a:r>
              <a:rPr sz="2200" dirty="0">
                <a:cs typeface="Arial"/>
              </a:rPr>
              <a:t>s</a:t>
            </a:r>
            <a:r>
              <a:rPr sz="2200" spc="-9" dirty="0">
                <a:cs typeface="Arial"/>
              </a:rPr>
              <a:t>e</a:t>
            </a:r>
            <a:r>
              <a:rPr sz="2200" dirty="0">
                <a:cs typeface="Arial"/>
              </a:rPr>
              <a:t>d</a:t>
            </a:r>
            <a:r>
              <a:rPr sz="2200" spc="4" dirty="0">
                <a:cs typeface="Arial"/>
              </a:rPr>
              <a:t> </a:t>
            </a:r>
            <a:r>
              <a:rPr sz="2200" dirty="0">
                <a:cs typeface="Arial"/>
              </a:rPr>
              <a:t>vi</a:t>
            </a:r>
            <a:r>
              <a:rPr sz="2200" spc="-9" dirty="0">
                <a:cs typeface="Arial"/>
              </a:rPr>
              <a:t>s</a:t>
            </a:r>
            <a:r>
              <a:rPr sz="2200" dirty="0">
                <a:cs typeface="Arial"/>
              </a:rPr>
              <a:t>i</a:t>
            </a:r>
            <a:r>
              <a:rPr sz="2200" spc="-13" dirty="0">
                <a:cs typeface="Arial"/>
              </a:rPr>
              <a:t>b</a:t>
            </a:r>
            <a:r>
              <a:rPr sz="2200" dirty="0">
                <a:cs typeface="Arial"/>
              </a:rPr>
              <a:t>i</a:t>
            </a:r>
            <a:r>
              <a:rPr sz="2200" spc="-9" dirty="0">
                <a:cs typeface="Arial"/>
              </a:rPr>
              <a:t>l</a:t>
            </a:r>
            <a:r>
              <a:rPr sz="2200" dirty="0">
                <a:cs typeface="Arial"/>
              </a:rPr>
              <a:t>ity</a:t>
            </a:r>
            <a:r>
              <a:rPr sz="2200" spc="18" dirty="0">
                <a:cs typeface="Arial"/>
              </a:rPr>
              <a:t> </a:t>
            </a:r>
            <a:r>
              <a:rPr sz="2200" dirty="0">
                <a:cs typeface="Arial"/>
              </a:rPr>
              <a:t>–</a:t>
            </a:r>
            <a:r>
              <a:rPr lang="en-US" sz="2200" dirty="0">
                <a:cs typeface="Arial"/>
              </a:rPr>
              <a:t> </a:t>
            </a:r>
            <a:r>
              <a:rPr sz="2200" spc="-9" dirty="0">
                <a:cs typeface="Arial"/>
              </a:rPr>
              <a:t>a</a:t>
            </a:r>
            <a:r>
              <a:rPr sz="2200" dirty="0">
                <a:cs typeface="Arial"/>
              </a:rPr>
              <a:t>v</a:t>
            </a:r>
            <a:r>
              <a:rPr sz="2200" spc="-9" dirty="0">
                <a:cs typeface="Arial"/>
              </a:rPr>
              <a:t>a</a:t>
            </a:r>
            <a:r>
              <a:rPr sz="2200" dirty="0">
                <a:cs typeface="Arial"/>
              </a:rPr>
              <a:t>i</a:t>
            </a:r>
            <a:r>
              <a:rPr sz="2200" spc="-9" dirty="0">
                <a:cs typeface="Arial"/>
              </a:rPr>
              <a:t>lab</a:t>
            </a:r>
            <a:r>
              <a:rPr sz="2200" dirty="0">
                <a:cs typeface="Arial"/>
              </a:rPr>
              <a:t>le</a:t>
            </a:r>
            <a:r>
              <a:rPr sz="2200" spc="22" dirty="0">
                <a:cs typeface="Arial"/>
              </a:rPr>
              <a:t> </a:t>
            </a:r>
            <a:r>
              <a:rPr sz="2200" dirty="0">
                <a:cs typeface="Arial"/>
              </a:rPr>
              <a:t>to</a:t>
            </a:r>
            <a:r>
              <a:rPr sz="2200" spc="-9" dirty="0">
                <a:cs typeface="Arial"/>
              </a:rPr>
              <a:t> </a:t>
            </a:r>
            <a:r>
              <a:rPr sz="2200" spc="-40" dirty="0">
                <a:cs typeface="Arial"/>
              </a:rPr>
              <a:t>w</a:t>
            </a:r>
            <a:r>
              <a:rPr sz="2200" spc="-9" dirty="0">
                <a:cs typeface="Arial"/>
              </a:rPr>
              <a:t>ho</a:t>
            </a:r>
            <a:r>
              <a:rPr sz="2200" dirty="0">
                <a:cs typeface="Arial"/>
              </a:rPr>
              <a:t>le</a:t>
            </a:r>
            <a:r>
              <a:rPr sz="2200" spc="45" dirty="0">
                <a:cs typeface="Arial"/>
              </a:rPr>
              <a:t> </a:t>
            </a:r>
            <a:r>
              <a:rPr sz="2200" spc="-40" dirty="0">
                <a:cs typeface="Arial"/>
              </a:rPr>
              <a:t>w</a:t>
            </a:r>
            <a:r>
              <a:rPr sz="2200" spc="-9" dirty="0">
                <a:cs typeface="Arial"/>
              </a:rPr>
              <a:t>o</a:t>
            </a:r>
            <a:r>
              <a:rPr sz="2200" dirty="0">
                <a:cs typeface="Arial"/>
              </a:rPr>
              <a:t>rld</a:t>
            </a:r>
            <a:r>
              <a:rPr lang="en-US" sz="2200" spc="36" dirty="0">
                <a:cs typeface="Arial"/>
              </a:rPr>
              <a:t>,</a:t>
            </a:r>
            <a:r>
              <a:rPr sz="2200" spc="-4" dirty="0">
                <a:cs typeface="Arial"/>
              </a:rPr>
              <a:t> </a:t>
            </a:r>
            <a:r>
              <a:rPr sz="2200" dirty="0">
                <a:cs typeface="Arial"/>
              </a:rPr>
              <a:t>i</a:t>
            </a:r>
            <a:r>
              <a:rPr sz="2200" spc="-13" dirty="0">
                <a:cs typeface="Arial"/>
              </a:rPr>
              <a:t>n</a:t>
            </a:r>
            <a:r>
              <a:rPr sz="2200" spc="-9" dirty="0">
                <a:cs typeface="Arial"/>
              </a:rPr>
              <a:t>de</a:t>
            </a:r>
            <a:r>
              <a:rPr sz="2200" spc="-13" dirty="0">
                <a:cs typeface="Arial"/>
              </a:rPr>
              <a:t>x</a:t>
            </a:r>
            <a:r>
              <a:rPr sz="2200" spc="-9" dirty="0">
                <a:cs typeface="Arial"/>
              </a:rPr>
              <a:t>e</a:t>
            </a:r>
            <a:r>
              <a:rPr sz="2200" dirty="0">
                <a:cs typeface="Arial"/>
              </a:rPr>
              <a:t>d</a:t>
            </a:r>
            <a:r>
              <a:rPr sz="2200" spc="18" dirty="0">
                <a:cs typeface="Arial"/>
              </a:rPr>
              <a:t> </a:t>
            </a:r>
            <a:r>
              <a:rPr sz="2200" spc="-9" dirty="0">
                <a:cs typeface="Arial"/>
              </a:rPr>
              <a:t>b</a:t>
            </a:r>
            <a:r>
              <a:rPr sz="2200" dirty="0">
                <a:cs typeface="Arial"/>
              </a:rPr>
              <a:t>y Go</a:t>
            </a:r>
            <a:r>
              <a:rPr sz="2200" spc="-9" dirty="0">
                <a:cs typeface="Arial"/>
              </a:rPr>
              <a:t>og</a:t>
            </a:r>
            <a:r>
              <a:rPr sz="2200" dirty="0">
                <a:cs typeface="Arial"/>
              </a:rPr>
              <a:t>le</a:t>
            </a:r>
            <a:endParaRPr sz="2200" dirty="0">
              <a:cs typeface="Arial"/>
            </a:endParaRPr>
          </a:p>
          <a:p>
            <a:pPr marL="11397" marR="4677321">
              <a:lnSpc>
                <a:spcPct val="155600"/>
              </a:lnSpc>
            </a:pPr>
            <a:r>
              <a:rPr sz="2200" dirty="0">
                <a:cs typeface="Arial"/>
              </a:rPr>
              <a:t>A</a:t>
            </a:r>
            <a:r>
              <a:rPr sz="2200" spc="-4" dirty="0">
                <a:cs typeface="Arial"/>
              </a:rPr>
              <a:t>u</a:t>
            </a:r>
            <a:r>
              <a:rPr sz="2200" dirty="0">
                <a:cs typeface="Arial"/>
              </a:rPr>
              <a:t>th</a:t>
            </a:r>
            <a:r>
              <a:rPr sz="2200" spc="-4" dirty="0">
                <a:cs typeface="Arial"/>
              </a:rPr>
              <a:t>o</a:t>
            </a:r>
            <a:r>
              <a:rPr sz="2200" dirty="0">
                <a:cs typeface="Arial"/>
              </a:rPr>
              <a:t>r</a:t>
            </a:r>
            <a:r>
              <a:rPr sz="2200" spc="4" dirty="0">
                <a:cs typeface="Arial"/>
              </a:rPr>
              <a:t> </a:t>
            </a:r>
            <a:r>
              <a:rPr sz="2200" dirty="0">
                <a:cs typeface="Arial"/>
              </a:rPr>
              <a:t>pr</a:t>
            </a:r>
            <a:r>
              <a:rPr sz="2200" spc="-9" dirty="0">
                <a:cs typeface="Arial"/>
              </a:rPr>
              <a:t>o</a:t>
            </a:r>
            <a:r>
              <a:rPr sz="2200" dirty="0">
                <a:cs typeface="Arial"/>
              </a:rPr>
              <a:t>fil</a:t>
            </a:r>
            <a:r>
              <a:rPr sz="2200" spc="-9" dirty="0">
                <a:cs typeface="Arial"/>
              </a:rPr>
              <a:t>e</a:t>
            </a:r>
            <a:r>
              <a:rPr sz="2200" dirty="0">
                <a:cs typeface="Arial"/>
              </a:rPr>
              <a:t>s </a:t>
            </a:r>
            <a:endParaRPr lang="en-US" sz="2200" dirty="0">
              <a:cs typeface="Arial"/>
            </a:endParaRPr>
          </a:p>
          <a:p>
            <a:pPr marL="11397" marR="4677321">
              <a:lnSpc>
                <a:spcPct val="155600"/>
              </a:lnSpc>
            </a:pPr>
            <a:r>
              <a:rPr sz="2200" dirty="0">
                <a:cs typeface="Arial"/>
              </a:rPr>
              <a:t>A</a:t>
            </a:r>
            <a:r>
              <a:rPr sz="2200" spc="-4" dirty="0">
                <a:cs typeface="Arial"/>
              </a:rPr>
              <a:t>u</a:t>
            </a:r>
            <a:r>
              <a:rPr sz="2200" dirty="0">
                <a:cs typeface="Arial"/>
              </a:rPr>
              <a:t>th</a:t>
            </a:r>
            <a:r>
              <a:rPr sz="2200" spc="-4" dirty="0">
                <a:cs typeface="Arial"/>
              </a:rPr>
              <a:t>o</a:t>
            </a:r>
            <a:r>
              <a:rPr sz="2200" dirty="0">
                <a:cs typeface="Arial"/>
              </a:rPr>
              <a:t>r bi</a:t>
            </a:r>
            <a:r>
              <a:rPr sz="2200" spc="-9" dirty="0">
                <a:cs typeface="Arial"/>
              </a:rPr>
              <a:t>b</a:t>
            </a:r>
            <a:r>
              <a:rPr sz="2200" dirty="0">
                <a:cs typeface="Arial"/>
              </a:rPr>
              <a:t>l</a:t>
            </a:r>
            <a:r>
              <a:rPr sz="2200" spc="-9" dirty="0">
                <a:cs typeface="Arial"/>
              </a:rPr>
              <a:t>i</a:t>
            </a:r>
            <a:r>
              <a:rPr sz="2200" dirty="0">
                <a:cs typeface="Arial"/>
              </a:rPr>
              <a:t>o</a:t>
            </a:r>
            <a:r>
              <a:rPr sz="2200" spc="-9" dirty="0">
                <a:cs typeface="Arial"/>
              </a:rPr>
              <a:t>g</a:t>
            </a:r>
            <a:r>
              <a:rPr sz="2200" dirty="0">
                <a:cs typeface="Arial"/>
              </a:rPr>
              <a:t>ra</a:t>
            </a:r>
            <a:r>
              <a:rPr sz="2200" spc="-9" dirty="0">
                <a:cs typeface="Arial"/>
              </a:rPr>
              <a:t>p</a:t>
            </a:r>
            <a:r>
              <a:rPr sz="2200" dirty="0">
                <a:cs typeface="Arial"/>
              </a:rPr>
              <a:t>h</a:t>
            </a:r>
            <a:r>
              <a:rPr sz="2200" spc="-9" dirty="0">
                <a:cs typeface="Arial"/>
              </a:rPr>
              <a:t>i</a:t>
            </a:r>
            <a:r>
              <a:rPr sz="2200" dirty="0">
                <a:cs typeface="Arial"/>
              </a:rPr>
              <a:t>es</a:t>
            </a:r>
            <a:endParaRPr sz="2200" dirty="0">
              <a:cs typeface="Arial"/>
            </a:endParaRPr>
          </a:p>
          <a:p>
            <a:pPr marL="11397" marR="2576857">
              <a:lnSpc>
                <a:spcPct val="155600"/>
              </a:lnSpc>
            </a:pPr>
            <a:r>
              <a:rPr sz="2200" dirty="0">
                <a:cs typeface="Arial"/>
              </a:rPr>
              <a:t>C</a:t>
            </a:r>
            <a:r>
              <a:rPr sz="2200" spc="-13" dirty="0">
                <a:cs typeface="Arial"/>
              </a:rPr>
              <a:t>o</a:t>
            </a:r>
            <a:r>
              <a:rPr sz="2200" dirty="0">
                <a:cs typeface="Arial"/>
              </a:rPr>
              <a:t>l</a:t>
            </a:r>
            <a:r>
              <a:rPr sz="2200" spc="-9" dirty="0">
                <a:cs typeface="Arial"/>
              </a:rPr>
              <a:t>le</a:t>
            </a:r>
            <a:r>
              <a:rPr sz="2200" dirty="0">
                <a:cs typeface="Arial"/>
              </a:rPr>
              <a:t>ct</a:t>
            </a:r>
            <a:r>
              <a:rPr sz="2200" spc="13" dirty="0">
                <a:cs typeface="Arial"/>
              </a:rPr>
              <a:t> </a:t>
            </a:r>
            <a:r>
              <a:rPr sz="2200" spc="-9" dirty="0">
                <a:cs typeface="Arial"/>
              </a:rPr>
              <a:t>a</a:t>
            </a:r>
            <a:r>
              <a:rPr sz="2200" dirty="0">
                <a:cs typeface="Arial"/>
              </a:rPr>
              <a:t>ll</a:t>
            </a:r>
            <a:r>
              <a:rPr sz="2200" spc="4" dirty="0">
                <a:cs typeface="Arial"/>
              </a:rPr>
              <a:t> </a:t>
            </a:r>
            <a:r>
              <a:rPr sz="2200" dirty="0">
                <a:cs typeface="Arial"/>
              </a:rPr>
              <a:t>i</a:t>
            </a:r>
            <a:r>
              <a:rPr sz="2200" spc="-13" dirty="0">
                <a:cs typeface="Arial"/>
              </a:rPr>
              <a:t>n</a:t>
            </a:r>
            <a:r>
              <a:rPr sz="2200" dirty="0">
                <a:cs typeface="Arial"/>
              </a:rPr>
              <a:t>stit</a:t>
            </a:r>
            <a:r>
              <a:rPr sz="2200" spc="-4" dirty="0">
                <a:cs typeface="Arial"/>
              </a:rPr>
              <a:t>u</a:t>
            </a:r>
            <a:r>
              <a:rPr sz="2200" dirty="0">
                <a:cs typeface="Arial"/>
              </a:rPr>
              <a:t>ti</a:t>
            </a:r>
            <a:r>
              <a:rPr sz="2200" spc="-9" dirty="0">
                <a:cs typeface="Arial"/>
              </a:rPr>
              <a:t>ona</a:t>
            </a:r>
            <a:r>
              <a:rPr sz="2200" dirty="0">
                <a:cs typeface="Arial"/>
              </a:rPr>
              <a:t>l</a:t>
            </a:r>
            <a:r>
              <a:rPr sz="2200" spc="9" dirty="0">
                <a:cs typeface="Arial"/>
              </a:rPr>
              <a:t> </a:t>
            </a:r>
            <a:r>
              <a:rPr sz="2200" dirty="0">
                <a:cs typeface="Arial"/>
              </a:rPr>
              <a:t>m</a:t>
            </a:r>
            <a:r>
              <a:rPr sz="2200" spc="-9" dirty="0">
                <a:cs typeface="Arial"/>
              </a:rPr>
              <a:t>a</a:t>
            </a:r>
            <a:r>
              <a:rPr sz="2200" dirty="0">
                <a:cs typeface="Arial"/>
              </a:rPr>
              <a:t>ter</a:t>
            </a:r>
            <a:r>
              <a:rPr sz="2200" spc="-9" dirty="0">
                <a:cs typeface="Arial"/>
              </a:rPr>
              <a:t>ia</a:t>
            </a:r>
            <a:r>
              <a:rPr sz="2200" dirty="0">
                <a:cs typeface="Arial"/>
              </a:rPr>
              <a:t>ls</a:t>
            </a:r>
            <a:r>
              <a:rPr sz="2200" spc="4" dirty="0">
                <a:cs typeface="Arial"/>
              </a:rPr>
              <a:t> </a:t>
            </a:r>
            <a:r>
              <a:rPr sz="2200" dirty="0">
                <a:cs typeface="Arial"/>
              </a:rPr>
              <a:t>in </a:t>
            </a:r>
            <a:r>
              <a:rPr sz="2200" spc="-9" dirty="0">
                <a:cs typeface="Arial"/>
              </a:rPr>
              <a:t>on</a:t>
            </a:r>
            <a:r>
              <a:rPr sz="2200" dirty="0">
                <a:cs typeface="Arial"/>
              </a:rPr>
              <a:t>e</a:t>
            </a:r>
            <a:r>
              <a:rPr lang="en-US" sz="2200" spc="-4" dirty="0">
                <a:cs typeface="Arial"/>
              </a:rPr>
              <a:t> </a:t>
            </a:r>
            <a:r>
              <a:rPr sz="2200" dirty="0">
                <a:cs typeface="Arial"/>
              </a:rPr>
              <a:t>p</a:t>
            </a:r>
            <a:r>
              <a:rPr sz="2200" spc="-9" dirty="0">
                <a:cs typeface="Arial"/>
              </a:rPr>
              <a:t>l</a:t>
            </a:r>
            <a:r>
              <a:rPr lang="en-US" sz="2200" spc="-9" dirty="0">
                <a:cs typeface="Arial"/>
              </a:rPr>
              <a:t>ace</a:t>
            </a:r>
            <a:endParaRPr lang="en-US" sz="2200" dirty="0">
              <a:cs typeface="Arial"/>
            </a:endParaRPr>
          </a:p>
          <a:p>
            <a:pPr marL="11397" marR="2576857">
              <a:lnSpc>
                <a:spcPct val="155600"/>
              </a:lnSpc>
            </a:pPr>
            <a:r>
              <a:rPr sz="2200" dirty="0">
                <a:cs typeface="Arial"/>
              </a:rPr>
              <a:t>D</a:t>
            </a:r>
            <a:r>
              <a:rPr sz="2200" spc="-9" dirty="0">
                <a:cs typeface="Arial"/>
              </a:rPr>
              <a:t>o</a:t>
            </a:r>
            <a:r>
              <a:rPr sz="2200" spc="-36" dirty="0">
                <a:cs typeface="Arial"/>
              </a:rPr>
              <a:t>w</a:t>
            </a:r>
            <a:r>
              <a:rPr sz="2200" dirty="0">
                <a:cs typeface="Arial"/>
              </a:rPr>
              <a:t>n</a:t>
            </a:r>
            <a:r>
              <a:rPr sz="2200" spc="-9" dirty="0">
                <a:cs typeface="Arial"/>
              </a:rPr>
              <a:t>l</a:t>
            </a:r>
            <a:r>
              <a:rPr sz="2200" dirty="0">
                <a:cs typeface="Arial"/>
              </a:rPr>
              <a:t>oad</a:t>
            </a:r>
            <a:r>
              <a:rPr sz="2200" spc="40" dirty="0">
                <a:cs typeface="Arial"/>
              </a:rPr>
              <a:t> </a:t>
            </a:r>
            <a:r>
              <a:rPr sz="2200" dirty="0">
                <a:cs typeface="Arial"/>
              </a:rPr>
              <a:t>statistics</a:t>
            </a:r>
            <a:r>
              <a:rPr sz="2200" spc="4" dirty="0">
                <a:cs typeface="Arial"/>
              </a:rPr>
              <a:t> f</a:t>
            </a:r>
            <a:r>
              <a:rPr sz="2200" dirty="0">
                <a:cs typeface="Arial"/>
              </a:rPr>
              <a:t>or </a:t>
            </a:r>
            <a:r>
              <a:rPr sz="2200" spc="-9" dirty="0">
                <a:cs typeface="Arial"/>
              </a:rPr>
              <a:t>e</a:t>
            </a:r>
            <a:r>
              <a:rPr sz="2200" dirty="0">
                <a:cs typeface="Arial"/>
              </a:rPr>
              <a:t>ach</a:t>
            </a:r>
            <a:r>
              <a:rPr sz="2200" spc="-9" dirty="0">
                <a:cs typeface="Arial"/>
              </a:rPr>
              <a:t> </a:t>
            </a:r>
            <a:r>
              <a:rPr sz="2200" dirty="0">
                <a:cs typeface="Arial"/>
              </a:rPr>
              <a:t>item/a</a:t>
            </a:r>
            <a:r>
              <a:rPr sz="2200" spc="-4" dirty="0">
                <a:cs typeface="Arial"/>
              </a:rPr>
              <a:t>u</a:t>
            </a:r>
            <a:r>
              <a:rPr sz="2200" dirty="0">
                <a:cs typeface="Arial"/>
              </a:rPr>
              <a:t>th</a:t>
            </a:r>
            <a:r>
              <a:rPr sz="2200" spc="-4" dirty="0">
                <a:cs typeface="Arial"/>
              </a:rPr>
              <a:t>o</a:t>
            </a:r>
            <a:r>
              <a:rPr sz="2200" dirty="0">
                <a:cs typeface="Arial"/>
              </a:rPr>
              <a:t>r P</a:t>
            </a:r>
            <a:r>
              <a:rPr sz="2200" spc="-4" dirty="0">
                <a:cs typeface="Arial"/>
              </a:rPr>
              <a:t>e</a:t>
            </a:r>
            <a:r>
              <a:rPr sz="2200" dirty="0">
                <a:cs typeface="Arial"/>
              </a:rPr>
              <a:t>rma</a:t>
            </a:r>
            <a:r>
              <a:rPr sz="2200" spc="-9" dirty="0">
                <a:cs typeface="Arial"/>
              </a:rPr>
              <a:t>n</a:t>
            </a:r>
            <a:r>
              <a:rPr sz="2200" dirty="0">
                <a:cs typeface="Arial"/>
              </a:rPr>
              <a:t>e</a:t>
            </a:r>
            <a:r>
              <a:rPr sz="2200" spc="-9" dirty="0">
                <a:cs typeface="Arial"/>
              </a:rPr>
              <a:t>n</a:t>
            </a:r>
            <a:r>
              <a:rPr sz="2200" dirty="0">
                <a:cs typeface="Arial"/>
              </a:rPr>
              <a:t>t</a:t>
            </a:r>
            <a:r>
              <a:rPr sz="2200" spc="18" dirty="0">
                <a:cs typeface="Arial"/>
              </a:rPr>
              <a:t> </a:t>
            </a:r>
            <a:r>
              <a:rPr sz="2200" dirty="0">
                <a:cs typeface="Arial"/>
              </a:rPr>
              <a:t>pr</a:t>
            </a:r>
            <a:r>
              <a:rPr sz="2200" spc="-9" dirty="0">
                <a:cs typeface="Arial"/>
              </a:rPr>
              <a:t>e</a:t>
            </a:r>
            <a:r>
              <a:rPr sz="2200" dirty="0">
                <a:cs typeface="Arial"/>
              </a:rPr>
              <a:t>serv</a:t>
            </a:r>
            <a:r>
              <a:rPr sz="2200" spc="-9" dirty="0">
                <a:cs typeface="Arial"/>
              </a:rPr>
              <a:t>a</a:t>
            </a:r>
            <a:r>
              <a:rPr sz="2200" dirty="0">
                <a:cs typeface="Arial"/>
              </a:rPr>
              <a:t>tion</a:t>
            </a:r>
            <a:endParaRPr sz="2200" dirty="0">
              <a:cs typeface="Arial"/>
            </a:endParaRPr>
          </a:p>
          <a:p>
            <a:pPr>
              <a:lnSpc>
                <a:spcPts val="1077"/>
              </a:lnSpc>
              <a:spcBef>
                <a:spcPts val="3"/>
              </a:spcBef>
            </a:pPr>
            <a:endParaRPr sz="2200" dirty="0"/>
          </a:p>
          <a:p>
            <a:pPr marL="11397"/>
            <a:r>
              <a:rPr sz="2200" dirty="0">
                <a:cs typeface="Arial"/>
              </a:rPr>
              <a:t>Way to</a:t>
            </a:r>
            <a:r>
              <a:rPr sz="2200" spc="-9" dirty="0">
                <a:cs typeface="Arial"/>
              </a:rPr>
              <a:t> p</a:t>
            </a:r>
            <a:r>
              <a:rPr sz="2200" dirty="0">
                <a:cs typeface="Arial"/>
              </a:rPr>
              <a:t>r</a:t>
            </a:r>
            <a:r>
              <a:rPr sz="2200" spc="-9" dirty="0">
                <a:cs typeface="Arial"/>
              </a:rPr>
              <a:t>o</a:t>
            </a:r>
            <a:r>
              <a:rPr sz="2200" dirty="0">
                <a:cs typeface="Arial"/>
              </a:rPr>
              <a:t>vi</a:t>
            </a:r>
            <a:r>
              <a:rPr sz="2200" spc="-13" dirty="0">
                <a:cs typeface="Arial"/>
              </a:rPr>
              <a:t>d</a:t>
            </a:r>
            <a:r>
              <a:rPr sz="2200" dirty="0">
                <a:cs typeface="Arial"/>
              </a:rPr>
              <a:t>e</a:t>
            </a:r>
            <a:r>
              <a:rPr sz="2200" spc="18" dirty="0">
                <a:cs typeface="Arial"/>
              </a:rPr>
              <a:t> </a:t>
            </a:r>
            <a:r>
              <a:rPr sz="2200" spc="-9" dirty="0">
                <a:cs typeface="Arial"/>
              </a:rPr>
              <a:t>d</a:t>
            </a:r>
            <a:r>
              <a:rPr sz="2200" dirty="0">
                <a:cs typeface="Arial"/>
              </a:rPr>
              <a:t>i</a:t>
            </a:r>
            <a:r>
              <a:rPr sz="2200" spc="-13" dirty="0">
                <a:cs typeface="Arial"/>
              </a:rPr>
              <a:t>g</a:t>
            </a:r>
            <a:r>
              <a:rPr sz="2200" dirty="0">
                <a:cs typeface="Arial"/>
              </a:rPr>
              <a:t>it</a:t>
            </a:r>
            <a:r>
              <a:rPr sz="2200" spc="-9" dirty="0">
                <a:cs typeface="Arial"/>
              </a:rPr>
              <a:t>a</a:t>
            </a:r>
            <a:r>
              <a:rPr sz="2200" dirty="0">
                <a:cs typeface="Arial"/>
              </a:rPr>
              <a:t>l</a:t>
            </a:r>
            <a:r>
              <a:rPr sz="2200" spc="9" dirty="0">
                <a:cs typeface="Arial"/>
              </a:rPr>
              <a:t> </a:t>
            </a:r>
            <a:r>
              <a:rPr sz="2200" spc="-9" dirty="0">
                <a:cs typeface="Arial"/>
              </a:rPr>
              <a:t>ou</a:t>
            </a:r>
            <a:r>
              <a:rPr sz="2200" dirty="0">
                <a:cs typeface="Arial"/>
              </a:rPr>
              <a:t>tp</a:t>
            </a:r>
            <a:r>
              <a:rPr sz="2200" spc="-9" dirty="0">
                <a:cs typeface="Arial"/>
              </a:rPr>
              <a:t>u</a:t>
            </a:r>
            <a:r>
              <a:rPr sz="2200" dirty="0">
                <a:cs typeface="Arial"/>
              </a:rPr>
              <a:t>t</a:t>
            </a:r>
            <a:r>
              <a:rPr sz="2200" spc="4" dirty="0">
                <a:cs typeface="Arial"/>
              </a:rPr>
              <a:t> </a:t>
            </a:r>
            <a:r>
              <a:rPr sz="2200" dirty="0">
                <a:cs typeface="Arial"/>
              </a:rPr>
              <a:t>for </a:t>
            </a:r>
            <a:r>
              <a:rPr sz="2200" spc="-9" dirty="0">
                <a:cs typeface="Arial"/>
              </a:rPr>
              <a:t>p</a:t>
            </a:r>
            <a:r>
              <a:rPr sz="2200" dirty="0">
                <a:cs typeface="Arial"/>
              </a:rPr>
              <a:t>ri</a:t>
            </a:r>
            <a:r>
              <a:rPr sz="2200" spc="-13" dirty="0">
                <a:cs typeface="Arial"/>
              </a:rPr>
              <a:t>n</a:t>
            </a:r>
            <a:r>
              <a:rPr sz="2200" dirty="0">
                <a:cs typeface="Arial"/>
              </a:rPr>
              <a:t>ted</a:t>
            </a:r>
            <a:r>
              <a:rPr sz="2200" spc="4" dirty="0">
                <a:cs typeface="Arial"/>
              </a:rPr>
              <a:t> </a:t>
            </a:r>
            <a:r>
              <a:rPr sz="2200" dirty="0">
                <a:cs typeface="Arial"/>
              </a:rPr>
              <a:t>m</a:t>
            </a:r>
            <a:r>
              <a:rPr sz="2200" spc="-9" dirty="0">
                <a:cs typeface="Arial"/>
              </a:rPr>
              <a:t>a</a:t>
            </a:r>
            <a:r>
              <a:rPr sz="2200" dirty="0">
                <a:cs typeface="Arial"/>
              </a:rPr>
              <a:t>ter</a:t>
            </a:r>
            <a:r>
              <a:rPr sz="2200" spc="-9" dirty="0">
                <a:cs typeface="Arial"/>
              </a:rPr>
              <a:t>ia</a:t>
            </a:r>
            <a:r>
              <a:rPr sz="2200" dirty="0">
                <a:cs typeface="Arial"/>
              </a:rPr>
              <a:t>ls</a:t>
            </a:r>
            <a:endParaRPr sz="2200" dirty="0">
              <a:cs typeface="Arial"/>
            </a:endParaRPr>
          </a:p>
          <a:p>
            <a:pPr>
              <a:lnSpc>
                <a:spcPts val="987"/>
              </a:lnSpc>
              <a:spcBef>
                <a:spcPts val="89"/>
              </a:spcBef>
            </a:pPr>
            <a:endParaRPr sz="2200" dirty="0"/>
          </a:p>
          <a:p>
            <a:pPr marL="11397"/>
            <a:r>
              <a:rPr sz="2200" dirty="0">
                <a:cs typeface="Arial"/>
              </a:rPr>
              <a:t>Faci</a:t>
            </a:r>
            <a:r>
              <a:rPr sz="2200" spc="-9" dirty="0">
                <a:cs typeface="Arial"/>
              </a:rPr>
              <a:t>l</a:t>
            </a:r>
            <a:r>
              <a:rPr sz="2200" dirty="0">
                <a:cs typeface="Arial"/>
              </a:rPr>
              <a:t>itati</a:t>
            </a:r>
            <a:r>
              <a:rPr sz="2200" spc="-9" dirty="0">
                <a:cs typeface="Arial"/>
              </a:rPr>
              <a:t>n</a:t>
            </a:r>
            <a:r>
              <a:rPr sz="2200" dirty="0">
                <a:cs typeface="Arial"/>
              </a:rPr>
              <a:t>g</a:t>
            </a:r>
            <a:r>
              <a:rPr sz="2200" spc="9" dirty="0">
                <a:cs typeface="Arial"/>
              </a:rPr>
              <a:t> </a:t>
            </a:r>
            <a:r>
              <a:rPr sz="2200" dirty="0">
                <a:cs typeface="Arial"/>
              </a:rPr>
              <a:t>sh</a:t>
            </a:r>
            <a:r>
              <a:rPr sz="2200" spc="-9" dirty="0">
                <a:cs typeface="Arial"/>
              </a:rPr>
              <a:t>a</a:t>
            </a:r>
            <a:r>
              <a:rPr sz="2200" dirty="0">
                <a:cs typeface="Arial"/>
              </a:rPr>
              <a:t>ri</a:t>
            </a:r>
            <a:r>
              <a:rPr sz="2200" spc="-9" dirty="0">
                <a:cs typeface="Arial"/>
              </a:rPr>
              <a:t>n</a:t>
            </a:r>
            <a:r>
              <a:rPr sz="2200" dirty="0">
                <a:cs typeface="Arial"/>
              </a:rPr>
              <a:t>g</a:t>
            </a:r>
            <a:r>
              <a:rPr sz="2200" spc="18" dirty="0">
                <a:cs typeface="Arial"/>
              </a:rPr>
              <a:t> </a:t>
            </a:r>
            <a:r>
              <a:rPr sz="2200" dirty="0">
                <a:cs typeface="Arial"/>
              </a:rPr>
              <a:t>of</a:t>
            </a:r>
            <a:r>
              <a:rPr sz="2200" spc="-9" dirty="0">
                <a:cs typeface="Arial"/>
              </a:rPr>
              <a:t> </a:t>
            </a:r>
            <a:r>
              <a:rPr sz="2200" dirty="0">
                <a:cs typeface="Arial"/>
              </a:rPr>
              <a:t>d</a:t>
            </a:r>
            <a:r>
              <a:rPr sz="2200" spc="-9" dirty="0">
                <a:cs typeface="Arial"/>
              </a:rPr>
              <a:t>i</a:t>
            </a:r>
            <a:r>
              <a:rPr sz="2200" dirty="0">
                <a:cs typeface="Arial"/>
              </a:rPr>
              <a:t>g</a:t>
            </a:r>
            <a:r>
              <a:rPr sz="2200" spc="-9" dirty="0">
                <a:cs typeface="Arial"/>
              </a:rPr>
              <a:t>i</a:t>
            </a:r>
            <a:r>
              <a:rPr sz="2200" dirty="0">
                <a:cs typeface="Arial"/>
              </a:rPr>
              <a:t>tal</a:t>
            </a:r>
            <a:r>
              <a:rPr sz="2200" spc="22" dirty="0">
                <a:cs typeface="Arial"/>
              </a:rPr>
              <a:t> </a:t>
            </a:r>
            <a:r>
              <a:rPr sz="2200" dirty="0">
                <a:cs typeface="Arial"/>
              </a:rPr>
              <a:t>te</a:t>
            </a:r>
            <a:r>
              <a:rPr sz="2200" spc="-4" dirty="0">
                <a:cs typeface="Arial"/>
              </a:rPr>
              <a:t>a</a:t>
            </a:r>
            <a:r>
              <a:rPr sz="2200" dirty="0">
                <a:cs typeface="Arial"/>
              </a:rPr>
              <a:t>ch</a:t>
            </a:r>
            <a:r>
              <a:rPr sz="2200" spc="-9" dirty="0">
                <a:cs typeface="Arial"/>
              </a:rPr>
              <a:t>i</a:t>
            </a:r>
            <a:r>
              <a:rPr sz="2200" dirty="0">
                <a:cs typeface="Arial"/>
              </a:rPr>
              <a:t>ng</a:t>
            </a:r>
            <a:r>
              <a:rPr sz="2200" spc="4" dirty="0">
                <a:cs typeface="Arial"/>
              </a:rPr>
              <a:t> </a:t>
            </a:r>
            <a:r>
              <a:rPr sz="2200" dirty="0">
                <a:cs typeface="Arial"/>
              </a:rPr>
              <a:t>mat</a:t>
            </a:r>
            <a:r>
              <a:rPr sz="2200" spc="-4" dirty="0">
                <a:cs typeface="Arial"/>
              </a:rPr>
              <a:t>e</a:t>
            </a:r>
            <a:r>
              <a:rPr sz="2200" dirty="0">
                <a:cs typeface="Arial"/>
              </a:rPr>
              <a:t>ri</a:t>
            </a:r>
            <a:r>
              <a:rPr sz="2200" spc="-9" dirty="0">
                <a:cs typeface="Arial"/>
              </a:rPr>
              <a:t>a</a:t>
            </a:r>
            <a:r>
              <a:rPr sz="2200" dirty="0">
                <a:cs typeface="Arial"/>
              </a:rPr>
              <a:t>ls</a:t>
            </a:r>
            <a:r>
              <a:rPr sz="2200" spc="9" dirty="0">
                <a:cs typeface="Arial"/>
              </a:rPr>
              <a:t> </a:t>
            </a:r>
            <a:r>
              <a:rPr sz="2200" dirty="0">
                <a:cs typeface="Arial"/>
              </a:rPr>
              <a:t>a</a:t>
            </a:r>
            <a:r>
              <a:rPr sz="2200" spc="-9" dirty="0">
                <a:cs typeface="Arial"/>
              </a:rPr>
              <a:t>n</a:t>
            </a:r>
            <a:r>
              <a:rPr sz="2200" dirty="0">
                <a:cs typeface="Arial"/>
              </a:rPr>
              <a:t>d</a:t>
            </a:r>
            <a:r>
              <a:rPr sz="2200" spc="9" dirty="0">
                <a:cs typeface="Arial"/>
              </a:rPr>
              <a:t> </a:t>
            </a:r>
            <a:r>
              <a:rPr sz="2200" dirty="0">
                <a:cs typeface="Arial"/>
              </a:rPr>
              <a:t>a</a:t>
            </a:r>
            <a:r>
              <a:rPr sz="2200" spc="-9" dirty="0">
                <a:cs typeface="Arial"/>
              </a:rPr>
              <a:t>i</a:t>
            </a:r>
            <a:r>
              <a:rPr sz="2200" dirty="0">
                <a:cs typeface="Arial"/>
              </a:rPr>
              <a:t>ds</a:t>
            </a:r>
            <a:endParaRPr sz="2200" dirty="0">
              <a:cs typeface="Arial"/>
            </a:endParaRPr>
          </a:p>
        </p:txBody>
      </p:sp>
      <p:sp>
        <p:nvSpPr>
          <p:cNvPr id="5" name="Title 4"/>
          <p:cNvSpPr>
            <a:spLocks noGrp="1"/>
          </p:cNvSpPr>
          <p:nvPr>
            <p:ph type="title"/>
          </p:nvPr>
        </p:nvSpPr>
        <p:spPr/>
        <p:txBody>
          <a:bodyPr/>
          <a:lstStyle/>
          <a:p>
            <a:r>
              <a:rPr lang="en-US" dirty="0" smtClean="0"/>
              <a:t>Benefits to Researchers</a:t>
            </a:r>
            <a:endParaRPr lang="en-US" dirty="0"/>
          </a:p>
        </p:txBody>
      </p:sp>
    </p:spTree>
    <p:extLst>
      <p:ext uri="{BB962C8B-B14F-4D97-AF65-F5344CB8AC3E}">
        <p14:creationId xmlns:p14="http://schemas.microsoft.com/office/powerpoint/2010/main" val="19600708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Benefits</a:t>
            </a:r>
            <a:endParaRPr lang="en-US" dirty="0"/>
          </a:p>
        </p:txBody>
      </p:sp>
      <p:sp>
        <p:nvSpPr>
          <p:cNvPr id="3" name="TextBox 2"/>
          <p:cNvSpPr txBox="1"/>
          <p:nvPr/>
        </p:nvSpPr>
        <p:spPr>
          <a:xfrm>
            <a:off x="415637" y="1411941"/>
            <a:ext cx="8312727" cy="4514843"/>
          </a:xfrm>
          <a:prstGeom prst="rect">
            <a:avLst/>
          </a:prstGeom>
          <a:noFill/>
        </p:spPr>
        <p:txBody>
          <a:bodyPr wrap="square" lIns="82058" tIns="41029" rIns="82058" bIns="41029" rtlCol="0">
            <a:spAutoFit/>
          </a:bodyPr>
          <a:lstStyle/>
          <a:p>
            <a:r>
              <a:rPr lang="en-US" u="sng" dirty="0"/>
              <a:t>Increased exposure</a:t>
            </a:r>
            <a:r>
              <a:rPr lang="en-US" dirty="0"/>
              <a:t> – </a:t>
            </a:r>
            <a:r>
              <a:rPr lang="en-US" dirty="0" err="1"/>
              <a:t>ScholarWorks</a:t>
            </a:r>
            <a:r>
              <a:rPr lang="en-US" dirty="0"/>
              <a:t> is indexed by Google Scholar and other OA directories and resources</a:t>
            </a:r>
          </a:p>
          <a:p>
            <a:endParaRPr lang="en-US" u="sng" dirty="0"/>
          </a:p>
          <a:p>
            <a:r>
              <a:rPr lang="en-US" u="sng" dirty="0"/>
              <a:t>Monthly </a:t>
            </a:r>
            <a:r>
              <a:rPr lang="en-US" u="sng" dirty="0"/>
              <a:t>citation counts</a:t>
            </a:r>
            <a:r>
              <a:rPr lang="en-US" dirty="0"/>
              <a:t> – authors get monthly stats on views/downloads</a:t>
            </a:r>
          </a:p>
          <a:p>
            <a:endParaRPr lang="en-US" u="sng" dirty="0"/>
          </a:p>
          <a:p>
            <a:r>
              <a:rPr lang="en-US" u="sng" dirty="0"/>
              <a:t>Free</a:t>
            </a:r>
            <a:r>
              <a:rPr lang="en-US" dirty="0"/>
              <a:t> </a:t>
            </a:r>
            <a:r>
              <a:rPr lang="en-US" dirty="0"/>
              <a:t>– there are no costs associated with any of this, we already host this repository</a:t>
            </a:r>
          </a:p>
          <a:p>
            <a:endParaRPr lang="en-US" u="sng" dirty="0"/>
          </a:p>
          <a:p>
            <a:r>
              <a:rPr lang="en-US" u="sng" dirty="0"/>
              <a:t>Many </a:t>
            </a:r>
            <a:r>
              <a:rPr lang="en-US" u="sng" dirty="0"/>
              <a:t>Options</a:t>
            </a:r>
            <a:r>
              <a:rPr lang="en-US" dirty="0"/>
              <a:t> – we can host a full-PDF of the work, link to an OA copy of the work in another repository, or just post the citation of the work – all have many benefits, and it’s all OPT-IN</a:t>
            </a:r>
          </a:p>
          <a:p>
            <a:endParaRPr lang="en-US" u="sng" dirty="0"/>
          </a:p>
          <a:p>
            <a:r>
              <a:rPr lang="en-US" u="sng" dirty="0"/>
              <a:t>No </a:t>
            </a:r>
            <a:r>
              <a:rPr lang="en-US" u="sng" dirty="0"/>
              <a:t>changes in your publishing behavior</a:t>
            </a:r>
            <a:r>
              <a:rPr lang="en-US" dirty="0"/>
              <a:t> – publish where you want, there is no mandate to deposit in </a:t>
            </a:r>
            <a:r>
              <a:rPr lang="en-US" dirty="0" err="1"/>
              <a:t>ScholarWorks</a:t>
            </a:r>
            <a:r>
              <a:rPr lang="en-US" dirty="0"/>
              <a:t>, but there is a place if you want one.  </a:t>
            </a:r>
          </a:p>
          <a:p>
            <a:endParaRPr lang="en-US" u="sng" dirty="0"/>
          </a:p>
          <a:p>
            <a:r>
              <a:rPr lang="en-US" u="sng" dirty="0"/>
              <a:t>Little </a:t>
            </a:r>
            <a:r>
              <a:rPr lang="en-US" u="sng" dirty="0"/>
              <a:t>time and effort needed</a:t>
            </a:r>
            <a:r>
              <a:rPr lang="en-US" dirty="0"/>
              <a:t> – the library will do all the heavy lifting, we just need faculty authors to OPT IN and help us identify the proper article and publisher</a:t>
            </a:r>
            <a:r>
              <a:rPr lang="en-US" dirty="0"/>
              <a:t>.</a:t>
            </a:r>
            <a:endParaRPr lang="en-US" dirty="0"/>
          </a:p>
        </p:txBody>
      </p:sp>
    </p:spTree>
    <p:extLst>
      <p:ext uri="{BB962C8B-B14F-4D97-AF65-F5344CB8AC3E}">
        <p14:creationId xmlns:p14="http://schemas.microsoft.com/office/powerpoint/2010/main" val="22093308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Repository</a:t>
            </a:r>
          </a:p>
        </p:txBody>
      </p:sp>
      <p:sp>
        <p:nvSpPr>
          <p:cNvPr id="3" name="Content Placeholder 2"/>
          <p:cNvSpPr>
            <a:spLocks noGrp="1"/>
          </p:cNvSpPr>
          <p:nvPr>
            <p:ph idx="1"/>
          </p:nvPr>
        </p:nvSpPr>
        <p:spPr/>
        <p:txBody>
          <a:bodyPr/>
          <a:lstStyle/>
          <a:p>
            <a:pPr>
              <a:buFont typeface="Arial"/>
              <a:buChar char="•"/>
            </a:pPr>
            <a:r>
              <a:rPr lang="en-US" dirty="0" smtClean="0"/>
              <a:t>Setting up the space</a:t>
            </a:r>
          </a:p>
          <a:p>
            <a:pPr lvl="1">
              <a:buFont typeface="Arial"/>
              <a:buChar char="•"/>
            </a:pPr>
            <a:r>
              <a:rPr lang="en-US" dirty="0" smtClean="0"/>
              <a:t>Physical</a:t>
            </a:r>
          </a:p>
          <a:p>
            <a:pPr lvl="1">
              <a:buFont typeface="Arial"/>
              <a:buChar char="•"/>
            </a:pPr>
            <a:r>
              <a:rPr lang="en-US" dirty="0" smtClean="0"/>
              <a:t>Virtual</a:t>
            </a:r>
          </a:p>
          <a:p>
            <a:pPr>
              <a:buFont typeface="Arial"/>
              <a:buChar char="•"/>
            </a:pPr>
            <a:r>
              <a:rPr lang="en-US" dirty="0" smtClean="0"/>
              <a:t>Support</a:t>
            </a:r>
          </a:p>
          <a:p>
            <a:pPr lvl="1">
              <a:buFont typeface="Arial"/>
              <a:buChar char="•"/>
            </a:pPr>
            <a:r>
              <a:rPr lang="en-US" dirty="0" smtClean="0"/>
              <a:t>The Library</a:t>
            </a:r>
          </a:p>
          <a:p>
            <a:pPr lvl="1">
              <a:buFont typeface="Arial"/>
              <a:buChar char="•"/>
            </a:pPr>
            <a:r>
              <a:rPr lang="en-US" dirty="0" smtClean="0"/>
              <a:t>The Faculty</a:t>
            </a:r>
          </a:p>
          <a:p>
            <a:pPr lvl="1">
              <a:buFont typeface="Arial"/>
              <a:buChar char="•"/>
            </a:pPr>
            <a:r>
              <a:rPr lang="en-US" dirty="0" smtClean="0"/>
              <a:t>The Administration / The University</a:t>
            </a:r>
          </a:p>
          <a:p>
            <a:pPr lvl="1">
              <a:buFont typeface="Arial"/>
              <a:buChar char="•"/>
            </a:pPr>
            <a:r>
              <a:rPr lang="en-US" dirty="0" smtClean="0"/>
              <a:t>The Committee</a:t>
            </a:r>
          </a:p>
        </p:txBody>
      </p:sp>
    </p:spTree>
    <p:extLst>
      <p:ext uri="{BB962C8B-B14F-4D97-AF65-F5344CB8AC3E}">
        <p14:creationId xmlns:p14="http://schemas.microsoft.com/office/powerpoint/2010/main" val="2444578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Access and IRs</a:t>
            </a:r>
            <a:br>
              <a:rPr lang="en-US" dirty="0" smtClean="0"/>
            </a:br>
            <a:r>
              <a:rPr lang="en-US" b="1" dirty="0"/>
              <a:t>Educating a </a:t>
            </a:r>
            <a:r>
              <a:rPr lang="en-US" b="1" dirty="0" smtClean="0"/>
              <a:t>Campus</a:t>
            </a:r>
            <a:endParaRPr lang="en-US" b="1" dirty="0"/>
          </a:p>
        </p:txBody>
      </p:sp>
      <p:sp>
        <p:nvSpPr>
          <p:cNvPr id="3" name="Content Placeholder 2"/>
          <p:cNvSpPr>
            <a:spLocks noGrp="1"/>
          </p:cNvSpPr>
          <p:nvPr>
            <p:ph idx="1"/>
          </p:nvPr>
        </p:nvSpPr>
        <p:spPr/>
        <p:txBody>
          <a:bodyPr/>
          <a:lstStyle/>
          <a:p>
            <a:pPr>
              <a:buFont typeface="Arial"/>
              <a:buChar char="•"/>
            </a:pPr>
            <a:r>
              <a:rPr lang="en-US" dirty="0" smtClean="0"/>
              <a:t>Build a foundation of knowledge surrounding open access, scholarly publishing, and authors rights</a:t>
            </a:r>
          </a:p>
          <a:p>
            <a:pPr>
              <a:buFont typeface="Arial"/>
              <a:buChar char="•"/>
            </a:pPr>
            <a:r>
              <a:rPr lang="en-US" dirty="0" smtClean="0"/>
              <a:t>Develop information portals, handouts, workshops, course sessions, and other targeted outreach and education</a:t>
            </a:r>
          </a:p>
          <a:p>
            <a:pPr>
              <a:buFont typeface="Arial"/>
              <a:buChar char="•"/>
            </a:pPr>
            <a:r>
              <a:rPr lang="en-US" dirty="0" smtClean="0"/>
              <a:t>Employ ambassadors</a:t>
            </a:r>
          </a:p>
          <a:p>
            <a:pPr>
              <a:buFont typeface="Arial"/>
              <a:buChar char="•"/>
            </a:pPr>
            <a:r>
              <a:rPr lang="en-US" dirty="0"/>
              <a:t>Stay current, revise information, create channels for keeping others informed</a:t>
            </a:r>
          </a:p>
          <a:p>
            <a:pPr>
              <a:buFont typeface="Arial"/>
              <a:buChar char="•"/>
            </a:pPr>
            <a:r>
              <a:rPr lang="en-US" dirty="0" smtClean="0"/>
              <a:t>Pound the pavement</a:t>
            </a:r>
          </a:p>
          <a:p>
            <a:pPr>
              <a:buFont typeface="Arial"/>
              <a:buChar char="•"/>
            </a:pPr>
            <a:endParaRPr lang="en-US" dirty="0"/>
          </a:p>
        </p:txBody>
      </p:sp>
    </p:spTree>
    <p:extLst>
      <p:ext uri="{BB962C8B-B14F-4D97-AF65-F5344CB8AC3E}">
        <p14:creationId xmlns:p14="http://schemas.microsoft.com/office/powerpoint/2010/main" val="764904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Access and IRs</a:t>
            </a:r>
            <a:br>
              <a:rPr lang="en-US" dirty="0" smtClean="0"/>
            </a:br>
            <a:r>
              <a:rPr lang="en-US" b="1" dirty="0"/>
              <a:t>Empowering a </a:t>
            </a:r>
            <a:r>
              <a:rPr lang="en-US" b="1" dirty="0" smtClean="0"/>
              <a:t>Campus</a:t>
            </a:r>
            <a:endParaRPr lang="en-US" b="1" dirty="0"/>
          </a:p>
        </p:txBody>
      </p:sp>
      <p:sp>
        <p:nvSpPr>
          <p:cNvPr id="3" name="Content Placeholder 2"/>
          <p:cNvSpPr>
            <a:spLocks noGrp="1"/>
          </p:cNvSpPr>
          <p:nvPr>
            <p:ph idx="1"/>
          </p:nvPr>
        </p:nvSpPr>
        <p:spPr/>
        <p:txBody>
          <a:bodyPr/>
          <a:lstStyle/>
          <a:p>
            <a:pPr>
              <a:buFont typeface="Arial"/>
              <a:buChar char="•"/>
            </a:pPr>
            <a:r>
              <a:rPr lang="en-US" dirty="0" smtClean="0"/>
              <a:t>Create a stable and attractive space, and invite everyone</a:t>
            </a:r>
          </a:p>
          <a:p>
            <a:pPr>
              <a:buFont typeface="Arial"/>
              <a:buChar char="•"/>
            </a:pPr>
            <a:r>
              <a:rPr lang="en-US" dirty="0" smtClean="0"/>
              <a:t>Connect the benefits of Open Access and IRs to what authors and scholars care most about (research impact)</a:t>
            </a:r>
          </a:p>
          <a:p>
            <a:pPr>
              <a:buFont typeface="Arial"/>
              <a:buChar char="•"/>
            </a:pPr>
            <a:r>
              <a:rPr lang="en-US" dirty="0" smtClean="0"/>
              <a:t>Develop pilot projects that create content (and interest) within the repository</a:t>
            </a:r>
          </a:p>
          <a:p>
            <a:pPr>
              <a:buFont typeface="Arial"/>
              <a:buChar char="•"/>
            </a:pPr>
            <a:r>
              <a:rPr lang="en-US" dirty="0" smtClean="0"/>
              <a:t>Network and advocate on campus to find strategic partners and be ahead of any possible opportunity (like Thesis Day)</a:t>
            </a:r>
          </a:p>
          <a:p>
            <a:pPr>
              <a:buFont typeface="Arial"/>
              <a:buChar char="•"/>
            </a:pPr>
            <a:r>
              <a:rPr lang="en-US" dirty="0" smtClean="0"/>
              <a:t>Pound the pavement</a:t>
            </a:r>
            <a:endParaRPr lang="en-US" dirty="0"/>
          </a:p>
        </p:txBody>
      </p:sp>
    </p:spTree>
    <p:extLst>
      <p:ext uri="{BB962C8B-B14F-4D97-AF65-F5344CB8AC3E}">
        <p14:creationId xmlns:p14="http://schemas.microsoft.com/office/powerpoint/2010/main" val="1911271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300" b="1" dirty="0"/>
              <a:t>What is happening at universities right now</a:t>
            </a:r>
          </a:p>
        </p:txBody>
      </p:sp>
      <p:sp>
        <p:nvSpPr>
          <p:cNvPr id="4" name="Content Placeholder 3"/>
          <p:cNvSpPr>
            <a:spLocks noGrp="1"/>
          </p:cNvSpPr>
          <p:nvPr>
            <p:ph idx="1"/>
          </p:nvPr>
        </p:nvSpPr>
        <p:spPr/>
        <p:txBody>
          <a:bodyPr/>
          <a:lstStyle/>
          <a:p>
            <a:pPr>
              <a:buFont typeface="Arial"/>
              <a:buChar char="•"/>
            </a:pPr>
            <a:r>
              <a:rPr lang="en-US" dirty="0" smtClean="0"/>
              <a:t>Lots of institutional repositories</a:t>
            </a:r>
          </a:p>
          <a:p>
            <a:pPr>
              <a:buFont typeface="Arial"/>
              <a:buChar char="•"/>
            </a:pPr>
            <a:r>
              <a:rPr lang="en-US" dirty="0"/>
              <a:t>Scholarly Communication, Digital Humanities and other scholarship centers and </a:t>
            </a:r>
            <a:r>
              <a:rPr lang="en-US" dirty="0" smtClean="0"/>
              <a:t>divisions</a:t>
            </a:r>
          </a:p>
          <a:p>
            <a:pPr>
              <a:buFont typeface="Arial"/>
              <a:buChar char="•"/>
            </a:pPr>
            <a:r>
              <a:rPr lang="en-US" dirty="0"/>
              <a:t>Events related to OA, IRs and Scholarly </a:t>
            </a:r>
            <a:r>
              <a:rPr lang="en-US" dirty="0" smtClean="0"/>
              <a:t>Communication</a:t>
            </a:r>
          </a:p>
          <a:p>
            <a:pPr>
              <a:buFont typeface="Arial"/>
              <a:buChar char="•"/>
            </a:pPr>
            <a:r>
              <a:rPr lang="en-US" dirty="0" smtClean="0"/>
              <a:t>University Open Access Publishing Funds</a:t>
            </a:r>
          </a:p>
          <a:p>
            <a:pPr>
              <a:buFont typeface="Arial"/>
              <a:buChar char="•"/>
            </a:pPr>
            <a:r>
              <a:rPr lang="en-US" dirty="0"/>
              <a:t>Integration with existing networks:</a:t>
            </a:r>
            <a:br>
              <a:rPr lang="en-US" dirty="0"/>
            </a:br>
            <a:r>
              <a:rPr lang="en-US" dirty="0"/>
              <a:t>Faculty Profiles &amp; Library Networks</a:t>
            </a:r>
            <a:endParaRPr lang="en-US" dirty="0" smtClean="0"/>
          </a:p>
          <a:p>
            <a:pPr>
              <a:buFont typeface="Arial"/>
              <a:buChar char="•"/>
            </a:pPr>
            <a:endParaRPr lang="en-US" dirty="0"/>
          </a:p>
        </p:txBody>
      </p:sp>
    </p:spTree>
    <p:extLst>
      <p:ext uri="{BB962C8B-B14F-4D97-AF65-F5344CB8AC3E}">
        <p14:creationId xmlns:p14="http://schemas.microsoft.com/office/powerpoint/2010/main" val="1802959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3908"/>
            <a:ext cx="7770813" cy="1429871"/>
          </a:xfrm>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4" name="Picture 3" descr="Screen Shot 2015-10-05 at 9.00.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550894"/>
            <a:ext cx="6705600" cy="5095846"/>
          </a:xfrm>
          <a:prstGeom prst="rect">
            <a:avLst/>
          </a:prstGeom>
        </p:spPr>
      </p:pic>
      <p:pic>
        <p:nvPicPr>
          <p:cNvPr id="5" name="Picture 4" descr="Screen Shot 2015-10-05 at 9.26.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126341"/>
            <a:ext cx="5969000" cy="5535566"/>
          </a:xfrm>
          <a:prstGeom prst="rect">
            <a:avLst/>
          </a:prstGeom>
        </p:spPr>
      </p:pic>
    </p:spTree>
    <p:extLst>
      <p:ext uri="{BB962C8B-B14F-4D97-AF65-F5344CB8AC3E}">
        <p14:creationId xmlns:p14="http://schemas.microsoft.com/office/powerpoint/2010/main" val="2519500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01.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59783"/>
            <a:ext cx="7383560" cy="4952999"/>
          </a:xfrm>
          <a:prstGeom prst="rect">
            <a:avLst/>
          </a:prstGeom>
        </p:spPr>
      </p:pic>
      <p:pic>
        <p:nvPicPr>
          <p:cNvPr id="4" name="Picture 3" descr="Screen Shot 2015-10-05 at 9.32.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295399"/>
            <a:ext cx="5867400" cy="5411827"/>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02.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516574"/>
            <a:ext cx="6205916" cy="5105400"/>
          </a:xfrm>
          <a:prstGeom prst="rect">
            <a:avLst/>
          </a:prstGeom>
        </p:spPr>
      </p:pic>
      <p:pic>
        <p:nvPicPr>
          <p:cNvPr id="4" name="Picture 3" descr="Screen Shot 2015-10-05 at 9.30.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446" y="1516574"/>
            <a:ext cx="6231070" cy="5105400"/>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0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50894"/>
            <a:ext cx="7081157" cy="5130568"/>
          </a:xfrm>
          <a:prstGeom prst="rect">
            <a:avLst/>
          </a:prstGeom>
        </p:spPr>
      </p:pic>
      <p:pic>
        <p:nvPicPr>
          <p:cNvPr id="4" name="Picture 3" descr="Screen Shot 2015-10-05 at 9.3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490046"/>
            <a:ext cx="4279900" cy="6121400"/>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&amp; A</a:t>
            </a:r>
            <a:endParaRPr lang="en-US" dirty="0"/>
          </a:p>
        </p:txBody>
      </p:sp>
      <p:sp>
        <p:nvSpPr>
          <p:cNvPr id="3" name="Content Placeholder 2"/>
          <p:cNvSpPr>
            <a:spLocks noGrp="1"/>
          </p:cNvSpPr>
          <p:nvPr>
            <p:ph idx="1"/>
          </p:nvPr>
        </p:nvSpPr>
        <p:spPr/>
        <p:txBody>
          <a:bodyPr/>
          <a:lstStyle/>
          <a:p>
            <a:pPr>
              <a:buFont typeface="Arial"/>
              <a:buChar char="•"/>
            </a:pPr>
            <a:r>
              <a:rPr lang="en-US" dirty="0" smtClean="0"/>
              <a:t>Adam:</a:t>
            </a:r>
          </a:p>
          <a:p>
            <a:pPr lvl="1">
              <a:buFont typeface="Arial"/>
              <a:buChar char="•"/>
            </a:pPr>
            <a:r>
              <a:rPr lang="en-US" dirty="0" smtClean="0"/>
              <a:t>Librarian, Professor, Digital Projects Specialist</a:t>
            </a:r>
          </a:p>
          <a:p>
            <a:pPr lvl="1">
              <a:buFont typeface="Arial"/>
              <a:buChar char="•"/>
            </a:pPr>
            <a:r>
              <a:rPr lang="en-US" dirty="0" smtClean="0"/>
              <a:t>Business, Studio Arts, Special Libraries, Museums…</a:t>
            </a:r>
          </a:p>
          <a:p>
            <a:pPr lvl="1">
              <a:buFont typeface="Arial"/>
              <a:buChar char="•"/>
            </a:pPr>
            <a:r>
              <a:rPr lang="en-US" dirty="0"/>
              <a:t>Artist for the Libraries becomes Librarian for the </a:t>
            </a:r>
            <a:r>
              <a:rPr lang="en-US" dirty="0" smtClean="0"/>
              <a:t>Arts</a:t>
            </a:r>
          </a:p>
          <a:p>
            <a:pPr>
              <a:buFont typeface="Arial"/>
              <a:buChar char="•"/>
            </a:pPr>
            <a:r>
              <a:rPr lang="en-US" dirty="0" smtClean="0"/>
              <a:t>Arcadia:</a:t>
            </a:r>
          </a:p>
          <a:p>
            <a:pPr lvl="1">
              <a:buFont typeface="Arial"/>
              <a:buChar char="•"/>
            </a:pPr>
            <a:r>
              <a:rPr lang="en-US" dirty="0"/>
              <a:t>4</a:t>
            </a:r>
            <a:r>
              <a:rPr lang="en-US" dirty="0" smtClean="0"/>
              <a:t>000+ students, over 50 undergraduate and graduate programs</a:t>
            </a:r>
          </a:p>
          <a:p>
            <a:pPr lvl="1">
              <a:buFont typeface="Arial"/>
              <a:buChar char="•"/>
            </a:pPr>
            <a:r>
              <a:rPr lang="en-US" dirty="0" smtClean="0"/>
              <a:t>6 faculty librarians</a:t>
            </a:r>
          </a:p>
          <a:p>
            <a:pPr lvl="1">
              <a:buFont typeface="Arial"/>
              <a:buChar char="•"/>
            </a:pPr>
            <a:r>
              <a:rPr lang="en-US" dirty="0" smtClean="0"/>
              <a:t>Institutional Repository… </a:t>
            </a:r>
            <a:endParaRPr lang="en-US" dirty="0"/>
          </a:p>
        </p:txBody>
      </p:sp>
    </p:spTree>
    <p:extLst>
      <p:ext uri="{BB962C8B-B14F-4D97-AF65-F5344CB8AC3E}">
        <p14:creationId xmlns:p14="http://schemas.microsoft.com/office/powerpoint/2010/main" val="2792185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03.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915" y="1676400"/>
            <a:ext cx="6589058" cy="5029199"/>
          </a:xfrm>
          <a:prstGeom prst="rect">
            <a:avLst/>
          </a:prstGeom>
        </p:spPr>
      </p:pic>
      <p:pic>
        <p:nvPicPr>
          <p:cNvPr id="4" name="Picture 3" descr="Screen Shot 2015-10-05 at 9.23.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467" y="1066800"/>
            <a:ext cx="6123113" cy="5638799"/>
          </a:xfrm>
          <a:prstGeom prst="rect">
            <a:avLst/>
          </a:prstGeom>
        </p:spPr>
      </p:pic>
      <p:pic>
        <p:nvPicPr>
          <p:cNvPr id="5" name="Picture 4" descr="Screen Shot 2015-10-05 at 9.24.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26" y="1245310"/>
            <a:ext cx="6654339" cy="5460289"/>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07.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872" y="1530137"/>
            <a:ext cx="7092528" cy="5078365"/>
          </a:xfrm>
          <a:prstGeom prst="rect">
            <a:avLst/>
          </a:prstGeom>
        </p:spPr>
      </p:pic>
      <p:pic>
        <p:nvPicPr>
          <p:cNvPr id="4" name="Picture 3" descr="Screen Shot 2015-10-05 at 9.21.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899" y="1066800"/>
            <a:ext cx="5996674" cy="5571622"/>
          </a:xfrm>
          <a:prstGeom prst="rect">
            <a:avLst/>
          </a:prstGeom>
        </p:spPr>
      </p:pic>
      <p:pic>
        <p:nvPicPr>
          <p:cNvPr id="5" name="Picture 4" descr="Screen Shot 2015-10-05 at 9.22.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872" y="1559050"/>
            <a:ext cx="7057993" cy="5014890"/>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10.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042" y="1550894"/>
            <a:ext cx="7218629" cy="4876800"/>
          </a:xfrm>
          <a:prstGeom prst="rect">
            <a:avLst/>
          </a:prstGeom>
        </p:spPr>
      </p:pic>
      <p:pic>
        <p:nvPicPr>
          <p:cNvPr id="4" name="Picture 3" descr="Screen Shot 2015-10-05 at 9.19.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8331200" cy="5283200"/>
          </a:xfrm>
          <a:prstGeom prst="rect">
            <a:avLst/>
          </a:prstGeom>
        </p:spPr>
      </p:pic>
      <p:pic>
        <p:nvPicPr>
          <p:cNvPr id="5" name="Picture 4" descr="Screen Shot 2015-10-05 at 9.19.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26" y="1371600"/>
            <a:ext cx="7624618" cy="5283200"/>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Repositories at various </a:t>
            </a:r>
            <a:r>
              <a:rPr lang="en-US" sz="4000" b="1" dirty="0" smtClean="0"/>
              <a:t>institutions</a:t>
            </a:r>
            <a:endParaRPr lang="en-US" sz="4000" b="1" dirty="0"/>
          </a:p>
        </p:txBody>
      </p:sp>
      <p:pic>
        <p:nvPicPr>
          <p:cNvPr id="3" name="Picture 2" descr="Screen Shot 2015-10-05 at 9.11.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50895"/>
            <a:ext cx="7750541" cy="5002306"/>
          </a:xfrm>
          <a:prstGeom prst="rect">
            <a:avLst/>
          </a:prstGeom>
        </p:spPr>
      </p:pic>
      <p:pic>
        <p:nvPicPr>
          <p:cNvPr id="4" name="Picture 3" descr="Screen Shot 2015-10-05 at 9.17.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85361"/>
            <a:ext cx="7391400" cy="5267839"/>
          </a:xfrm>
          <a:prstGeom prst="rect">
            <a:avLst/>
          </a:prstGeom>
        </p:spPr>
      </p:pic>
      <p:pic>
        <p:nvPicPr>
          <p:cNvPr id="5" name="Picture 4" descr="Screen Shot 2015-10-05 at 9.18.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285361"/>
            <a:ext cx="5967584" cy="5080000"/>
          </a:xfrm>
          <a:prstGeom prst="rect">
            <a:avLst/>
          </a:prstGeom>
        </p:spPr>
      </p:pic>
    </p:spTree>
    <p:extLst>
      <p:ext uri="{BB962C8B-B14F-4D97-AF65-F5344CB8AC3E}">
        <p14:creationId xmlns:p14="http://schemas.microsoft.com/office/powerpoint/2010/main" val="2513115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5" name="Picture 4" descr="Screen Shot 2015-10-05 at 9.52.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185000"/>
          </a:xfrm>
          <a:prstGeom prst="rect">
            <a:avLst/>
          </a:prstGeom>
        </p:spPr>
      </p:pic>
      <p:pic>
        <p:nvPicPr>
          <p:cNvPr id="7" name="Picture 6" descr="Screen Shot 2015-10-05 at 9.54.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788916"/>
            <a:ext cx="7112000" cy="4381500"/>
          </a:xfrm>
          <a:prstGeom prst="rect">
            <a:avLst/>
          </a:prstGeom>
        </p:spPr>
      </p:pic>
      <p:pic>
        <p:nvPicPr>
          <p:cNvPr id="8" name="Picture 7" descr="Screen Shot 2015-10-05 at 9.55.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90" y="1581823"/>
            <a:ext cx="7340600" cy="4622800"/>
          </a:xfrm>
          <a:prstGeom prst="rect">
            <a:avLst/>
          </a:prstGeom>
        </p:spPr>
      </p:pic>
    </p:spTree>
    <p:extLst>
      <p:ext uri="{BB962C8B-B14F-4D97-AF65-F5344CB8AC3E}">
        <p14:creationId xmlns:p14="http://schemas.microsoft.com/office/powerpoint/2010/main" val="3999581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9.55.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776"/>
            <a:ext cx="9144000" cy="4948410"/>
          </a:xfrm>
          <a:prstGeom prst="rect">
            <a:avLst/>
          </a:prstGeom>
        </p:spPr>
      </p:pic>
    </p:spTree>
    <p:extLst>
      <p:ext uri="{BB962C8B-B14F-4D97-AF65-F5344CB8AC3E}">
        <p14:creationId xmlns:p14="http://schemas.microsoft.com/office/powerpoint/2010/main" val="37331113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9.56.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752600"/>
            <a:ext cx="6927312" cy="4749407"/>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15.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85" y="1676400"/>
            <a:ext cx="7543800" cy="4879818"/>
          </a:xfrm>
          <a:prstGeom prst="rect">
            <a:avLst/>
          </a:prstGeom>
        </p:spPr>
      </p:pic>
      <p:pic>
        <p:nvPicPr>
          <p:cNvPr id="4" name="Picture 3" descr="Screen Shot 2015-10-05 at 10.16.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905000"/>
            <a:ext cx="7162800" cy="4344649"/>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1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0"/>
            <a:ext cx="6807200" cy="4508500"/>
          </a:xfrm>
          <a:prstGeom prst="rect">
            <a:avLst/>
          </a:prstGeom>
        </p:spPr>
      </p:pic>
      <p:pic>
        <p:nvPicPr>
          <p:cNvPr id="4" name="Picture 3" descr="Screen Shot 2015-10-05 at 10.17.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676400"/>
            <a:ext cx="5907659" cy="4861859"/>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18.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059407"/>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definitions…</a:t>
            </a:r>
            <a:endParaRPr lang="en-US" dirty="0"/>
          </a:p>
        </p:txBody>
      </p:sp>
      <p:sp>
        <p:nvSpPr>
          <p:cNvPr id="3" name="Content Placeholder 2"/>
          <p:cNvSpPr>
            <a:spLocks noGrp="1"/>
          </p:cNvSpPr>
          <p:nvPr>
            <p:ph idx="1"/>
          </p:nvPr>
        </p:nvSpPr>
        <p:spPr/>
        <p:txBody>
          <a:bodyPr/>
          <a:lstStyle/>
          <a:p>
            <a:pPr>
              <a:buFont typeface="Arial"/>
              <a:buChar char="•"/>
            </a:pPr>
            <a:r>
              <a:rPr lang="en-US" dirty="0" smtClean="0"/>
              <a:t>Open Access: Free = Good, always</a:t>
            </a:r>
          </a:p>
          <a:p>
            <a:pPr>
              <a:buFont typeface="Arial"/>
              <a:buChar char="•"/>
            </a:pPr>
            <a:r>
              <a:rPr lang="en-US" dirty="0"/>
              <a:t>Scholarly Communication: </a:t>
            </a:r>
            <a:r>
              <a:rPr lang="en-US" dirty="0" smtClean="0"/>
              <a:t>Research, write, contribute, make an impact. Repeat. </a:t>
            </a:r>
            <a:endParaRPr lang="en-US" dirty="0"/>
          </a:p>
          <a:p>
            <a:pPr>
              <a:buFont typeface="Arial"/>
              <a:buChar char="•"/>
            </a:pPr>
            <a:r>
              <a:rPr lang="en-US" dirty="0" smtClean="0"/>
              <a:t>Institutional Repository (IR): Digital, online archive capturing the scholarly output of an academic community.</a:t>
            </a:r>
          </a:p>
        </p:txBody>
      </p:sp>
    </p:spTree>
    <p:extLst>
      <p:ext uri="{BB962C8B-B14F-4D97-AF65-F5344CB8AC3E}">
        <p14:creationId xmlns:p14="http://schemas.microsoft.com/office/powerpoint/2010/main" val="1639412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19.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76400"/>
            <a:ext cx="6598647" cy="4965686"/>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20.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272687"/>
          </a:xfrm>
          <a:prstGeom prst="rect">
            <a:avLst/>
          </a:prstGeom>
        </p:spPr>
      </p:pic>
      <p:pic>
        <p:nvPicPr>
          <p:cNvPr id="4" name="Picture 3" descr="Screen Shot 2015-10-05 at 10.21.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374057"/>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21.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182657"/>
          </a:xfrm>
          <a:prstGeom prst="rect">
            <a:avLst/>
          </a:prstGeom>
        </p:spPr>
      </p:pic>
      <p:pic>
        <p:nvPicPr>
          <p:cNvPr id="4" name="Picture 3" descr="Screen Shot 2015-10-05 at 10.26.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20071"/>
            <a:ext cx="8229600" cy="4564380"/>
          </a:xfrm>
          <a:prstGeom prst="rect">
            <a:avLst/>
          </a:prstGeom>
        </p:spPr>
      </p:pic>
      <p:pic>
        <p:nvPicPr>
          <p:cNvPr id="5" name="Picture 4" descr="Screen Shot 2015-10-05 at 10.27.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18" y="1582694"/>
            <a:ext cx="7467600" cy="4649638"/>
          </a:xfrm>
          <a:prstGeom prst="rect">
            <a:avLst/>
          </a:prstGeom>
        </p:spPr>
      </p:pic>
      <p:pic>
        <p:nvPicPr>
          <p:cNvPr id="6" name="Picture 5" descr="Screen Shot 2015-10-05 at 10.28.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68070"/>
            <a:ext cx="9144000" cy="4812632"/>
          </a:xfrm>
          <a:prstGeom prst="rect">
            <a:avLst/>
          </a:prstGeom>
        </p:spPr>
      </p:pic>
      <p:pic>
        <p:nvPicPr>
          <p:cNvPr id="7" name="Picture 6" descr="Screen Shot 2015-10-05 at 10.28.5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418" y="1371600"/>
            <a:ext cx="7376783" cy="5372100"/>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100" b="1" dirty="0"/>
              <a:t>Scholarly Communication, Digital Humanities and other scholarship centers and </a:t>
            </a:r>
            <a:r>
              <a:rPr lang="en-US" sz="3100" b="1" dirty="0" smtClean="0"/>
              <a:t>divisions</a:t>
            </a:r>
            <a:endParaRPr lang="en-US" sz="3100" b="1" dirty="0"/>
          </a:p>
        </p:txBody>
      </p:sp>
      <p:pic>
        <p:nvPicPr>
          <p:cNvPr id="3" name="Picture 2" descr="Screen Shot 2015-10-05 at 10.1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099616"/>
          </a:xfrm>
          <a:prstGeom prst="rect">
            <a:avLst/>
          </a:prstGeom>
        </p:spPr>
      </p:pic>
    </p:spTree>
    <p:extLst>
      <p:ext uri="{BB962C8B-B14F-4D97-AF65-F5344CB8AC3E}">
        <p14:creationId xmlns:p14="http://schemas.microsoft.com/office/powerpoint/2010/main" val="9713494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4" name="Picture 3" descr="Screen Shot 2015-10-05 at 10.43.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2248"/>
            <a:ext cx="9144000" cy="3462222"/>
          </a:xfrm>
          <a:prstGeom prst="rect">
            <a:avLst/>
          </a:prstGeom>
        </p:spPr>
      </p:pic>
    </p:spTree>
    <p:extLst>
      <p:ext uri="{BB962C8B-B14F-4D97-AF65-F5344CB8AC3E}">
        <p14:creationId xmlns:p14="http://schemas.microsoft.com/office/powerpoint/2010/main" val="35000007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3" name="Picture 2" descr="Screen Shot 2015-10-05 at 10.47.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1757720"/>
            <a:ext cx="7794781" cy="4875247"/>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3" name="Picture 2" descr="Screen Shot 2015-10-05 at 10.50.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11700"/>
            <a:ext cx="6781800" cy="5046300"/>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4" name="Picture 3" descr="Screen Shot 2015-10-05 at 10.57.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828800"/>
            <a:ext cx="6308965" cy="4683929"/>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4" name="Picture 3" descr="Screen Shot 2015-10-05 at 11.02.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884106"/>
            <a:ext cx="5365960" cy="4948600"/>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3" name="Picture 2" descr="Screen Shot 2015-10-05 at 11.02.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550894"/>
            <a:ext cx="4341183" cy="5294406"/>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What is Open Access</a:t>
            </a:r>
            <a:endParaRPr lang="en-US" i="1" dirty="0"/>
          </a:p>
        </p:txBody>
      </p:sp>
      <p:sp>
        <p:nvSpPr>
          <p:cNvPr id="3" name="Content Placeholder 2"/>
          <p:cNvSpPr>
            <a:spLocks noGrp="1"/>
          </p:cNvSpPr>
          <p:nvPr>
            <p:ph idx="1"/>
          </p:nvPr>
        </p:nvSpPr>
        <p:spPr/>
        <p:txBody>
          <a:bodyPr/>
          <a:lstStyle/>
          <a:p>
            <a:pPr>
              <a:buFont typeface="Arial"/>
              <a:buChar char="•"/>
            </a:pPr>
            <a:r>
              <a:rPr lang="en-US" dirty="0" smtClean="0"/>
              <a:t>It starts with the Internet and advancing technologies in digitization and online user access…</a:t>
            </a:r>
          </a:p>
          <a:p>
            <a:pPr>
              <a:buFont typeface="Arial"/>
              <a:buChar char="•"/>
            </a:pPr>
            <a:r>
              <a:rPr lang="en-US" dirty="0" smtClean="0"/>
              <a:t>This mixes with the deep and varied library and archival holdings of academic institutions… </a:t>
            </a:r>
          </a:p>
          <a:p>
            <a:pPr>
              <a:buFont typeface="Arial"/>
              <a:buChar char="•"/>
            </a:pPr>
            <a:r>
              <a:rPr lang="en-US" dirty="0" smtClean="0"/>
              <a:t>Add the Creative Commons Licenses for a layer of copyright protection and support…</a:t>
            </a:r>
          </a:p>
          <a:p>
            <a:pPr>
              <a:buFont typeface="Arial"/>
              <a:buChar char="•"/>
            </a:pPr>
            <a:r>
              <a:rPr lang="en-US" dirty="0" smtClean="0"/>
              <a:t>… and you get Robust, Authoritative, and Impactful Open Access Institutional Resources.</a:t>
            </a:r>
            <a:endParaRPr lang="en-US" dirty="0"/>
          </a:p>
        </p:txBody>
      </p:sp>
    </p:spTree>
    <p:extLst>
      <p:ext uri="{BB962C8B-B14F-4D97-AF65-F5344CB8AC3E}">
        <p14:creationId xmlns:p14="http://schemas.microsoft.com/office/powerpoint/2010/main" val="2887139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3" name="Picture 2" descr="Screen Shot 2015-10-05 at 11.05.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696794"/>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3" name="Picture 2" descr="Screen Shot 2015-10-05 at 11.07.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329512"/>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4000" b="1" dirty="0"/>
              <a:t>Events related to OA, IRs and Scholarly </a:t>
            </a:r>
            <a:r>
              <a:rPr lang="en-US" sz="4000" b="1" dirty="0" smtClean="0"/>
              <a:t>Communication</a:t>
            </a:r>
            <a:endParaRPr lang="en-US" sz="4000" b="1" dirty="0"/>
          </a:p>
        </p:txBody>
      </p:sp>
      <p:pic>
        <p:nvPicPr>
          <p:cNvPr id="3" name="Picture 2" descr="Screen Shot 2015-10-05 at 11.07.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3292"/>
            <a:ext cx="9144000" cy="3195508"/>
          </a:xfrm>
          <a:prstGeom prst="rect">
            <a:avLst/>
          </a:prstGeom>
        </p:spPr>
      </p:pic>
      <p:pic>
        <p:nvPicPr>
          <p:cNvPr id="4" name="Picture 3" descr="Screen Shot 2015-10-05 at 11.32.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11"/>
            <a:ext cx="9144000" cy="3952787"/>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t>
            </a:r>
            <a:r>
              <a:rPr lang="en-US" dirty="0" smtClean="0"/>
              <a:t>Academia</a:t>
            </a:r>
            <a:br>
              <a:rPr lang="en-US" dirty="0" smtClean="0"/>
            </a:br>
            <a:r>
              <a:rPr lang="en-US" sz="3600" b="1" dirty="0" smtClean="0"/>
              <a:t>University Open Access Publishing Funds</a:t>
            </a:r>
            <a:endParaRPr lang="en-US" sz="3600" b="1" dirty="0"/>
          </a:p>
        </p:txBody>
      </p:sp>
      <p:pic>
        <p:nvPicPr>
          <p:cNvPr id="5" name="Picture 4" descr="Screen Shot 2015-10-05 at 10.51.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9272"/>
            <a:ext cx="9144000" cy="4116210"/>
          </a:xfrm>
          <a:prstGeom prst="rect">
            <a:avLst/>
          </a:prstGeom>
        </p:spPr>
      </p:pic>
      <p:pic>
        <p:nvPicPr>
          <p:cNvPr id="6" name="Picture 5" descr="Screen Shot 2015-10-05 at 10.5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0894"/>
            <a:ext cx="9144000" cy="4987636"/>
          </a:xfrm>
          <a:prstGeom prst="rect">
            <a:avLst/>
          </a:prstGeom>
        </p:spPr>
      </p:pic>
      <p:pic>
        <p:nvPicPr>
          <p:cNvPr id="7" name="Picture 6" descr="Screen Shot 2015-10-05 at 11.10.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67514"/>
            <a:ext cx="9144000" cy="4297968"/>
          </a:xfrm>
          <a:prstGeom prst="rect">
            <a:avLst/>
          </a:prstGeom>
        </p:spPr>
      </p:pic>
      <p:pic>
        <p:nvPicPr>
          <p:cNvPr id="8" name="Picture 7" descr="Screen Shot 2015-10-05 at 11.11.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705981"/>
            <a:ext cx="7137400" cy="4406900"/>
          </a:xfrm>
          <a:prstGeom prst="rect">
            <a:avLst/>
          </a:prstGeom>
        </p:spPr>
      </p:pic>
      <p:pic>
        <p:nvPicPr>
          <p:cNvPr id="9" name="Picture 8" descr="Screen Shot 2015-10-05 at 11.12.0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479884"/>
            <a:ext cx="8001000" cy="5058646"/>
          </a:xfrm>
          <a:prstGeom prst="rect">
            <a:avLst/>
          </a:prstGeom>
        </p:spPr>
      </p:pic>
      <p:pic>
        <p:nvPicPr>
          <p:cNvPr id="10" name="Picture 9" descr="Screen Shot 2015-10-05 at 11.13.47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1457386"/>
            <a:ext cx="8001000" cy="4971924"/>
          </a:xfrm>
          <a:prstGeom prst="rect">
            <a:avLst/>
          </a:prstGeom>
        </p:spPr>
      </p:pic>
    </p:spTree>
    <p:extLst>
      <p:ext uri="{BB962C8B-B14F-4D97-AF65-F5344CB8AC3E}">
        <p14:creationId xmlns:p14="http://schemas.microsoft.com/office/powerpoint/2010/main" val="1019546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21023"/>
            <a:ext cx="7770813" cy="1429871"/>
          </a:xfrm>
        </p:spPr>
        <p:txBody>
          <a:bodyPr>
            <a:normAutofit fontScale="90000"/>
          </a:bodyPr>
          <a:lstStyle/>
          <a:p>
            <a:r>
              <a:rPr lang="en-US" dirty="0"/>
              <a:t>In </a:t>
            </a:r>
            <a:r>
              <a:rPr lang="en-US" dirty="0" smtClean="0"/>
              <a:t>Academia</a:t>
            </a:r>
            <a:br>
              <a:rPr lang="en-US" dirty="0" smtClean="0"/>
            </a:br>
            <a:r>
              <a:rPr lang="en-US" sz="3600" b="1" dirty="0" smtClean="0"/>
              <a:t>University Open Access Publishing Funds</a:t>
            </a:r>
            <a:endParaRPr lang="en-US" sz="3600" b="1" dirty="0"/>
          </a:p>
        </p:txBody>
      </p:sp>
      <p:pic>
        <p:nvPicPr>
          <p:cNvPr id="8" name="Picture 7" descr="Screen Shot 2015-10-05 at 11.10.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 y="1905000"/>
            <a:ext cx="9144000" cy="4068347"/>
          </a:xfrm>
          <a:prstGeom prst="rect">
            <a:avLst/>
          </a:prstGeom>
        </p:spPr>
      </p:pic>
    </p:spTree>
    <p:extLst>
      <p:ext uri="{BB962C8B-B14F-4D97-AF65-F5344CB8AC3E}">
        <p14:creationId xmlns:p14="http://schemas.microsoft.com/office/powerpoint/2010/main" val="16361900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852" y="152400"/>
            <a:ext cx="7770813" cy="1429871"/>
          </a:xfrm>
        </p:spPr>
        <p:txBody>
          <a:bodyPr>
            <a:normAutofit fontScale="90000"/>
          </a:bodyPr>
          <a:lstStyle/>
          <a:p>
            <a:r>
              <a:rPr lang="en-US" dirty="0" smtClean="0"/>
              <a:t>In Academia</a:t>
            </a:r>
            <a:br>
              <a:rPr lang="en-US" dirty="0" smtClean="0"/>
            </a:br>
            <a:r>
              <a:rPr lang="en-US" sz="3600" b="1" dirty="0"/>
              <a:t>Integration with existing </a:t>
            </a:r>
            <a:r>
              <a:rPr lang="en-US" sz="3600" b="1" dirty="0" smtClean="0"/>
              <a:t>networks:</a:t>
            </a:r>
            <a:br>
              <a:rPr lang="en-US" sz="3600" b="1" dirty="0" smtClean="0"/>
            </a:br>
            <a:r>
              <a:rPr lang="en-US" sz="3600" b="1" dirty="0" smtClean="0"/>
              <a:t>Faculty Profiles &amp; Library Networks</a:t>
            </a:r>
            <a:endParaRPr lang="en-US" sz="3600" b="1" dirty="0"/>
          </a:p>
        </p:txBody>
      </p:sp>
      <p:pic>
        <p:nvPicPr>
          <p:cNvPr id="5" name="Picture 4" descr="Screen Shot 2015-10-05 at 11.4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752600"/>
            <a:ext cx="7008813" cy="4732313"/>
          </a:xfrm>
          <a:prstGeom prst="rect">
            <a:avLst/>
          </a:prstGeom>
        </p:spPr>
      </p:pic>
      <p:pic>
        <p:nvPicPr>
          <p:cNvPr id="6" name="Picture 5" descr="Screen Shot 2015-10-05 at 11.47.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08" y="533400"/>
            <a:ext cx="7770518" cy="6096000"/>
          </a:xfrm>
          <a:prstGeom prst="rect">
            <a:avLst/>
          </a:prstGeom>
        </p:spPr>
      </p:pic>
    </p:spTree>
    <p:extLst>
      <p:ext uri="{BB962C8B-B14F-4D97-AF65-F5344CB8AC3E}">
        <p14:creationId xmlns:p14="http://schemas.microsoft.com/office/powerpoint/2010/main" val="4020812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Academia</a:t>
            </a:r>
            <a:br>
              <a:rPr lang="en-US" dirty="0" smtClean="0"/>
            </a:br>
            <a:r>
              <a:rPr lang="en-US" sz="3600" b="1" dirty="0"/>
              <a:t>Integration with existing </a:t>
            </a:r>
            <a:r>
              <a:rPr lang="en-US" sz="3600" b="1" dirty="0" smtClean="0"/>
              <a:t>networks:</a:t>
            </a:r>
            <a:br>
              <a:rPr lang="en-US" sz="3600" b="1" dirty="0" smtClean="0"/>
            </a:br>
            <a:r>
              <a:rPr lang="en-US" sz="3600" b="1" dirty="0" smtClean="0"/>
              <a:t>Faculty Profiles &amp; Library Networks</a:t>
            </a:r>
            <a:endParaRPr lang="en-US" sz="3600" b="1" dirty="0"/>
          </a:p>
        </p:txBody>
      </p:sp>
      <p:pic>
        <p:nvPicPr>
          <p:cNvPr id="3" name="Picture 2" descr="Screen Shot 2015-05-07 at 12.53.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828800"/>
            <a:ext cx="4997474" cy="4762298"/>
          </a:xfrm>
          <a:prstGeom prst="rect">
            <a:avLst/>
          </a:prstGeom>
        </p:spPr>
      </p:pic>
    </p:spTree>
    <p:extLst>
      <p:ext uri="{BB962C8B-B14F-4D97-AF65-F5344CB8AC3E}">
        <p14:creationId xmlns:p14="http://schemas.microsoft.com/office/powerpoint/2010/main" val="13167895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Academia</a:t>
            </a:r>
            <a:br>
              <a:rPr lang="en-US" dirty="0" smtClean="0"/>
            </a:br>
            <a:r>
              <a:rPr lang="en-US" sz="3600" b="1" dirty="0"/>
              <a:t>Integration with existing </a:t>
            </a:r>
            <a:r>
              <a:rPr lang="en-US" sz="3600" b="1" dirty="0" smtClean="0"/>
              <a:t>networks:</a:t>
            </a:r>
            <a:br>
              <a:rPr lang="en-US" sz="3600" b="1" dirty="0" smtClean="0"/>
            </a:br>
            <a:r>
              <a:rPr lang="en-US" sz="3600" b="1" dirty="0" smtClean="0"/>
              <a:t>Faculty Profiles &amp; Library Networks</a:t>
            </a:r>
            <a:endParaRPr lang="en-US" sz="3600" b="1" dirty="0"/>
          </a:p>
        </p:txBody>
      </p:sp>
      <p:pic>
        <p:nvPicPr>
          <p:cNvPr id="3" name="Shape 115"/>
          <p:cNvPicPr preferRelativeResize="0"/>
          <p:nvPr/>
        </p:nvPicPr>
        <p:blipFill>
          <a:blip r:embed="rId2">
            <a:alphaModFix/>
          </a:blip>
          <a:stretch>
            <a:fillRect/>
          </a:stretch>
        </p:blipFill>
        <p:spPr>
          <a:xfrm>
            <a:off x="1301499" y="1676400"/>
            <a:ext cx="6471645" cy="5027194"/>
          </a:xfrm>
          <a:prstGeom prst="rect">
            <a:avLst/>
          </a:prstGeom>
          <a:noFill/>
          <a:ln>
            <a:noFill/>
          </a:ln>
        </p:spPr>
      </p:pic>
      <p:pic>
        <p:nvPicPr>
          <p:cNvPr id="4" name="Picture 3"/>
          <p:cNvPicPr>
            <a:picLocks noChangeAspect="1"/>
          </p:cNvPicPr>
          <p:nvPr/>
        </p:nvPicPr>
        <p:blipFill>
          <a:blip r:embed="rId3"/>
          <a:stretch>
            <a:fillRect/>
          </a:stretch>
        </p:blipFill>
        <p:spPr>
          <a:xfrm>
            <a:off x="1415635" y="2057400"/>
            <a:ext cx="5934077" cy="4190137"/>
          </a:xfrm>
          <a:prstGeom prst="rect">
            <a:avLst/>
          </a:prstGeom>
        </p:spPr>
      </p:pic>
      <p:pic>
        <p:nvPicPr>
          <p:cNvPr id="5" name="Picture 4" descr="Screen Shot 2015-05-07 at 12.46.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805193"/>
            <a:ext cx="3581400" cy="4804053"/>
          </a:xfrm>
          <a:prstGeom prst="rect">
            <a:avLst/>
          </a:prstGeom>
        </p:spPr>
      </p:pic>
      <p:pic>
        <p:nvPicPr>
          <p:cNvPr id="6" name="Picture 5"/>
          <p:cNvPicPr>
            <a:picLocks noChangeAspect="1"/>
          </p:cNvPicPr>
          <p:nvPr/>
        </p:nvPicPr>
        <p:blipFill>
          <a:blip r:embed="rId5"/>
          <a:stretch>
            <a:fillRect/>
          </a:stretch>
        </p:blipFill>
        <p:spPr>
          <a:xfrm>
            <a:off x="1066800" y="1676400"/>
            <a:ext cx="6935801" cy="4932846"/>
          </a:xfrm>
          <a:prstGeom prst="rect">
            <a:avLst/>
          </a:prstGeom>
        </p:spPr>
      </p:pic>
    </p:spTree>
    <p:extLst>
      <p:ext uri="{BB962C8B-B14F-4D97-AF65-F5344CB8AC3E}">
        <p14:creationId xmlns:p14="http://schemas.microsoft.com/office/powerpoint/2010/main" val="131678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In Academia</a:t>
            </a:r>
            <a:br>
              <a:rPr lang="en-US" dirty="0" smtClean="0"/>
            </a:br>
            <a:r>
              <a:rPr lang="en-US" sz="3600" b="1" dirty="0"/>
              <a:t>Integration with existing </a:t>
            </a:r>
            <a:r>
              <a:rPr lang="en-US" sz="3600" b="1" dirty="0" smtClean="0"/>
              <a:t>networks:</a:t>
            </a:r>
            <a:br>
              <a:rPr lang="en-US" sz="3600" b="1" dirty="0" smtClean="0"/>
            </a:br>
            <a:r>
              <a:rPr lang="en-US" sz="3600" b="1" dirty="0" smtClean="0"/>
              <a:t>Faculty Profiles &amp; Library Networks</a:t>
            </a:r>
            <a:endParaRPr lang="en-US" sz="3600" b="1" dirty="0"/>
          </a:p>
        </p:txBody>
      </p:sp>
      <p:pic>
        <p:nvPicPr>
          <p:cNvPr id="5" name="Picture 4" descr="Screen Shot 2015-05-07 at 11.18.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48903"/>
            <a:ext cx="6219921" cy="4603445"/>
          </a:xfrm>
          <a:prstGeom prst="rect">
            <a:avLst/>
          </a:prstGeom>
        </p:spPr>
      </p:pic>
      <p:pic>
        <p:nvPicPr>
          <p:cNvPr id="6" name="Picture 5"/>
          <p:cNvPicPr>
            <a:picLocks noChangeAspect="1"/>
          </p:cNvPicPr>
          <p:nvPr/>
        </p:nvPicPr>
        <p:blipFill>
          <a:blip r:embed="rId3"/>
          <a:stretch>
            <a:fillRect/>
          </a:stretch>
        </p:blipFill>
        <p:spPr>
          <a:xfrm>
            <a:off x="912396" y="1948903"/>
            <a:ext cx="7126556" cy="4596709"/>
          </a:xfrm>
          <a:prstGeom prst="rect">
            <a:avLst/>
          </a:prstGeom>
        </p:spPr>
      </p:pic>
    </p:spTree>
    <p:extLst>
      <p:ext uri="{BB962C8B-B14F-4D97-AF65-F5344CB8AC3E}">
        <p14:creationId xmlns:p14="http://schemas.microsoft.com/office/powerpoint/2010/main" val="246888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In Academia</a:t>
            </a:r>
            <a:br>
              <a:rPr lang="en-US" dirty="0" smtClean="0"/>
            </a:br>
            <a:r>
              <a:rPr lang="en-US" sz="3600" b="1" dirty="0"/>
              <a:t>Integration with existing </a:t>
            </a:r>
            <a:r>
              <a:rPr lang="en-US" sz="3600" b="1" dirty="0" smtClean="0"/>
              <a:t>networks:</a:t>
            </a:r>
            <a:br>
              <a:rPr lang="en-US" sz="3600" b="1" dirty="0" smtClean="0"/>
            </a:br>
            <a:r>
              <a:rPr lang="en-US" sz="3600" b="1" dirty="0" smtClean="0"/>
              <a:t>Faculty Profiles &amp; Library Networks</a:t>
            </a:r>
            <a:endParaRPr lang="en-US" sz="3600" b="1" dirty="0"/>
          </a:p>
        </p:txBody>
      </p:sp>
      <p:pic>
        <p:nvPicPr>
          <p:cNvPr id="5" name="Picture 4" descr="Screen Shot 2015-10-05 at 11.55.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29495"/>
            <a:ext cx="7848600" cy="4899906"/>
          </a:xfrm>
          <a:prstGeom prst="rect">
            <a:avLst/>
          </a:prstGeom>
        </p:spPr>
      </p:pic>
      <p:pic>
        <p:nvPicPr>
          <p:cNvPr id="6" name="Picture 5" descr="Screen Shot 2015-10-05 at 11.58.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9144000" cy="3526058"/>
          </a:xfrm>
          <a:prstGeom prst="rect">
            <a:avLst/>
          </a:prstGeom>
        </p:spPr>
      </p:pic>
    </p:spTree>
    <p:extLst>
      <p:ext uri="{BB962C8B-B14F-4D97-AF65-F5344CB8AC3E}">
        <p14:creationId xmlns:p14="http://schemas.microsoft.com/office/powerpoint/2010/main" val="4279711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85750" indent="-285750"/>
            <a:r>
              <a:rPr lang="en-US" dirty="0"/>
              <a:t>The ‘Access Revolution</a:t>
            </a:r>
            <a:r>
              <a:rPr lang="en-US" dirty="0" smtClean="0"/>
              <a:t>’</a:t>
            </a:r>
            <a:endParaRPr lang="en-US" dirty="0"/>
          </a:p>
        </p:txBody>
      </p:sp>
      <p:sp>
        <p:nvSpPr>
          <p:cNvPr id="3" name="Content Placeholder 2"/>
          <p:cNvSpPr>
            <a:spLocks noGrp="1"/>
          </p:cNvSpPr>
          <p:nvPr>
            <p:ph idx="1"/>
          </p:nvPr>
        </p:nvSpPr>
        <p:spPr/>
        <p:txBody>
          <a:bodyPr/>
          <a:lstStyle/>
          <a:p>
            <a:pPr>
              <a:buFont typeface="Arial"/>
              <a:buChar char="•"/>
            </a:pPr>
            <a:r>
              <a:rPr lang="en-US" dirty="0" smtClean="0"/>
              <a:t>Open access over toll-based access</a:t>
            </a:r>
          </a:p>
          <a:p>
            <a:pPr>
              <a:buFont typeface="Arial"/>
              <a:buChar char="•"/>
            </a:pPr>
            <a:r>
              <a:rPr lang="en-US" dirty="0" smtClean="0"/>
              <a:t>Research impact over net gains – in fact, seen as personal/career gain</a:t>
            </a:r>
          </a:p>
          <a:p>
            <a:pPr>
              <a:buFont typeface="Arial"/>
              <a:buChar char="•"/>
            </a:pPr>
            <a:r>
              <a:rPr lang="en-US" dirty="0" smtClean="0"/>
              <a:t>Academic and Research Institutions Join the Revolution</a:t>
            </a:r>
          </a:p>
          <a:p>
            <a:pPr lvl="1">
              <a:buFont typeface="Arial"/>
              <a:buChar char="•"/>
            </a:pPr>
            <a:r>
              <a:rPr lang="en-US" dirty="0" smtClean="0"/>
              <a:t>Institutional Statements and Policies on Open Access</a:t>
            </a:r>
          </a:p>
        </p:txBody>
      </p:sp>
    </p:spTree>
    <p:extLst>
      <p:ext uri="{BB962C8B-B14F-4D97-AF65-F5344CB8AC3E}">
        <p14:creationId xmlns:p14="http://schemas.microsoft.com/office/powerpoint/2010/main" val="22704334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In Academia</a:t>
            </a:r>
            <a:br>
              <a:rPr lang="en-US" dirty="0" smtClean="0"/>
            </a:br>
            <a:r>
              <a:rPr lang="en-US" sz="3600" b="1" dirty="0"/>
              <a:t>Integration with existing </a:t>
            </a:r>
            <a:r>
              <a:rPr lang="en-US" sz="3600" b="1" dirty="0" smtClean="0"/>
              <a:t>networks:</a:t>
            </a:r>
            <a:br>
              <a:rPr lang="en-US" sz="3600" b="1" dirty="0" smtClean="0"/>
            </a:br>
            <a:r>
              <a:rPr lang="en-US" sz="3600" b="1" dirty="0" smtClean="0"/>
              <a:t>Faculty Profiles &amp; Library Networks</a:t>
            </a:r>
            <a:endParaRPr lang="en-US" sz="3600" b="1" dirty="0"/>
          </a:p>
        </p:txBody>
      </p:sp>
      <p:pic>
        <p:nvPicPr>
          <p:cNvPr id="2" name="Picture 1" descr="Screen Shot 2015-10-05 at 12.00.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57400"/>
            <a:ext cx="8623300" cy="4356100"/>
          </a:xfrm>
          <a:prstGeom prst="rect">
            <a:avLst/>
          </a:prstGeom>
        </p:spPr>
      </p:pic>
      <p:pic>
        <p:nvPicPr>
          <p:cNvPr id="5" name="Picture 4" descr="Screen Shot 2015-10-05 at 12.01.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8931"/>
            <a:ext cx="9144000" cy="4695359"/>
          </a:xfrm>
          <a:prstGeom prst="rect">
            <a:avLst/>
          </a:prstGeom>
        </p:spPr>
      </p:pic>
      <p:pic>
        <p:nvPicPr>
          <p:cNvPr id="6" name="Picture 5" descr="Screen Shot 2015-10-05 at 12.02.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97384"/>
            <a:ext cx="7924800" cy="4835334"/>
          </a:xfrm>
          <a:prstGeom prst="rect">
            <a:avLst/>
          </a:prstGeom>
        </p:spPr>
      </p:pic>
      <p:pic>
        <p:nvPicPr>
          <p:cNvPr id="7" name="Picture 6" descr="Screen Shot 2015-10-05 at 12.03.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69695"/>
            <a:ext cx="9144000" cy="4343400"/>
          </a:xfrm>
          <a:prstGeom prst="rect">
            <a:avLst/>
          </a:prstGeom>
        </p:spPr>
      </p:pic>
    </p:spTree>
    <p:extLst>
      <p:ext uri="{BB962C8B-B14F-4D97-AF65-F5344CB8AC3E}">
        <p14:creationId xmlns:p14="http://schemas.microsoft.com/office/powerpoint/2010/main" val="1743159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Arcadia</a:t>
            </a:r>
            <a:endParaRPr lang="en-US" dirty="0"/>
          </a:p>
        </p:txBody>
      </p:sp>
      <p:pic>
        <p:nvPicPr>
          <p:cNvPr id="5" name="Picture 4" descr="Screen Shot 2015-10-02 at 4.19.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286" y="1219200"/>
            <a:ext cx="5970248" cy="5435599"/>
          </a:xfrm>
          <a:prstGeom prst="rect">
            <a:avLst/>
          </a:prstGeom>
        </p:spPr>
      </p:pic>
    </p:spTree>
    <p:extLst>
      <p:ext uri="{BB962C8B-B14F-4D97-AF65-F5344CB8AC3E}">
        <p14:creationId xmlns:p14="http://schemas.microsoft.com/office/powerpoint/2010/main" val="27803289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5" name="Picture 4" descr="Screen Shot 2015-10-02 at 4.20.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6400"/>
            <a:ext cx="6946900" cy="4267200"/>
          </a:xfrm>
          <a:prstGeom prst="rect">
            <a:avLst/>
          </a:prstGeom>
        </p:spPr>
      </p:pic>
    </p:spTree>
    <p:extLst>
      <p:ext uri="{BB962C8B-B14F-4D97-AF65-F5344CB8AC3E}">
        <p14:creationId xmlns:p14="http://schemas.microsoft.com/office/powerpoint/2010/main" val="111964743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3" name="Picture 2" descr="Screen Shot 2015-10-02 at 4.2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09800"/>
            <a:ext cx="6946900" cy="2806700"/>
          </a:xfrm>
          <a:prstGeom prst="rect">
            <a:avLst/>
          </a:prstGeom>
        </p:spPr>
      </p:pic>
    </p:spTree>
    <p:extLst>
      <p:ext uri="{BB962C8B-B14F-4D97-AF65-F5344CB8AC3E}">
        <p14:creationId xmlns:p14="http://schemas.microsoft.com/office/powerpoint/2010/main" val="9421368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3" name="Picture 2" descr="Screen Shot 2015-10-02 at 4.21.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295400"/>
            <a:ext cx="6908800" cy="5435600"/>
          </a:xfrm>
          <a:prstGeom prst="rect">
            <a:avLst/>
          </a:prstGeom>
        </p:spPr>
      </p:pic>
    </p:spTree>
    <p:extLst>
      <p:ext uri="{BB962C8B-B14F-4D97-AF65-F5344CB8AC3E}">
        <p14:creationId xmlns:p14="http://schemas.microsoft.com/office/powerpoint/2010/main" val="9421368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3" name="Picture 2" descr="Screen Shot 2015-10-02 at 4.21.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50" y="1371600"/>
            <a:ext cx="7514863" cy="5486400"/>
          </a:xfrm>
          <a:prstGeom prst="rect">
            <a:avLst/>
          </a:prstGeom>
        </p:spPr>
      </p:pic>
    </p:spTree>
    <p:extLst>
      <p:ext uri="{BB962C8B-B14F-4D97-AF65-F5344CB8AC3E}">
        <p14:creationId xmlns:p14="http://schemas.microsoft.com/office/powerpoint/2010/main" val="94213686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3" name="Picture 2" descr="Screen Shot 2015-10-02 at 4.22.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5943600" cy="3575234"/>
          </a:xfrm>
          <a:prstGeom prst="rect">
            <a:avLst/>
          </a:prstGeom>
        </p:spPr>
      </p:pic>
      <p:pic>
        <p:nvPicPr>
          <p:cNvPr id="4" name="Picture 3" descr="Screen Shot 2015-10-02 at 4.22.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586" y="2743200"/>
            <a:ext cx="5852913" cy="3975100"/>
          </a:xfrm>
          <a:prstGeom prst="rect">
            <a:avLst/>
          </a:prstGeom>
        </p:spPr>
      </p:pic>
    </p:spTree>
    <p:extLst>
      <p:ext uri="{BB962C8B-B14F-4D97-AF65-F5344CB8AC3E}">
        <p14:creationId xmlns:p14="http://schemas.microsoft.com/office/powerpoint/2010/main" val="7879874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3" name="Picture 2" descr="Screen Shot 2015-10-02 at 4.2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683" y="1371600"/>
            <a:ext cx="6997700" cy="4826000"/>
          </a:xfrm>
          <a:prstGeom prst="rect">
            <a:avLst/>
          </a:prstGeom>
        </p:spPr>
      </p:pic>
    </p:spTree>
    <p:extLst>
      <p:ext uri="{BB962C8B-B14F-4D97-AF65-F5344CB8AC3E}">
        <p14:creationId xmlns:p14="http://schemas.microsoft.com/office/powerpoint/2010/main" val="78798745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ScholarWorks@Arcadia</a:t>
            </a:r>
            <a:endParaRPr lang="en-US" dirty="0"/>
          </a:p>
        </p:txBody>
      </p:sp>
      <p:pic>
        <p:nvPicPr>
          <p:cNvPr id="3" name="Picture 2" descr="Screen Shot 2015-10-02 at 4.2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104" y="1371600"/>
            <a:ext cx="5746496" cy="5281706"/>
          </a:xfrm>
          <a:prstGeom prst="rect">
            <a:avLst/>
          </a:prstGeom>
        </p:spPr>
      </p:pic>
    </p:spTree>
    <p:extLst>
      <p:ext uri="{BB962C8B-B14F-4D97-AF65-F5344CB8AC3E}">
        <p14:creationId xmlns:p14="http://schemas.microsoft.com/office/powerpoint/2010/main" val="78798745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121023"/>
            <a:ext cx="7770813" cy="1429871"/>
          </a:xfrm>
        </p:spPr>
        <p:txBody>
          <a:bodyPr>
            <a:normAutofit fontScale="90000"/>
          </a:bodyPr>
          <a:lstStyle/>
          <a:p>
            <a:r>
              <a:rPr lang="en-US" dirty="0" smtClean="0"/>
              <a:t>Scholarly Communication @ Arcadia</a:t>
            </a:r>
            <a:endParaRPr lang="en-US" dirty="0"/>
          </a:p>
        </p:txBody>
      </p:sp>
      <p:pic>
        <p:nvPicPr>
          <p:cNvPr id="6" name="Picture 5" descr="Screen Shot 2015-10-02 at 4.2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134488"/>
          </a:xfrm>
          <a:prstGeom prst="rect">
            <a:avLst/>
          </a:prstGeom>
        </p:spPr>
      </p:pic>
    </p:spTree>
    <p:extLst>
      <p:ext uri="{BB962C8B-B14F-4D97-AF65-F5344CB8AC3E}">
        <p14:creationId xmlns:p14="http://schemas.microsoft.com/office/powerpoint/2010/main" val="7879874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23454" y="1532965"/>
            <a:ext cx="7689273" cy="4039721"/>
          </a:xfrm>
          <a:prstGeom prst="rect">
            <a:avLst/>
          </a:prstGeom>
        </p:spPr>
        <p:txBody>
          <a:bodyPr vert="horz" wrap="square" lIns="0" tIns="0" rIns="0" bIns="0" rtlCol="0">
            <a:noAutofit/>
          </a:bodyPr>
          <a:lstStyle/>
          <a:p>
            <a:pPr marL="11397" marR="11397" algn="ctr">
              <a:lnSpc>
                <a:spcPts val="7269"/>
              </a:lnSpc>
            </a:pPr>
            <a:r>
              <a:rPr sz="2800" dirty="0">
                <a:cs typeface="Calibri"/>
              </a:rPr>
              <a:t>Open to contributions and</a:t>
            </a:r>
            <a:r>
              <a:rPr lang="en-US" sz="2800" spc="4" dirty="0">
                <a:cs typeface="Calibri"/>
              </a:rPr>
              <a:t> </a:t>
            </a:r>
            <a:r>
              <a:rPr sz="2800" dirty="0">
                <a:cs typeface="Calibri"/>
              </a:rPr>
              <a:t>pa</a:t>
            </a:r>
            <a:r>
              <a:rPr sz="2800" spc="63" dirty="0">
                <a:cs typeface="Calibri"/>
              </a:rPr>
              <a:t>r</a:t>
            </a:r>
            <a:r>
              <a:rPr sz="2800" dirty="0">
                <a:cs typeface="Calibri"/>
              </a:rPr>
              <a:t>ticipation</a:t>
            </a:r>
            <a:endParaRPr lang="en-US" sz="2800" dirty="0">
              <a:cs typeface="Calibri"/>
            </a:endParaRPr>
          </a:p>
          <a:p>
            <a:pPr marL="11397" marR="11397" algn="ctr">
              <a:lnSpc>
                <a:spcPts val="7269"/>
              </a:lnSpc>
            </a:pPr>
            <a:r>
              <a:rPr sz="2800" dirty="0">
                <a:cs typeface="Calibri"/>
              </a:rPr>
              <a:t>Open and</a:t>
            </a:r>
            <a:r>
              <a:rPr sz="2800" spc="4" dirty="0">
                <a:cs typeface="Calibri"/>
              </a:rPr>
              <a:t> </a:t>
            </a:r>
            <a:r>
              <a:rPr sz="2800" dirty="0">
                <a:cs typeface="Calibri"/>
              </a:rPr>
              <a:t>free to access</a:t>
            </a:r>
            <a:endParaRPr lang="en-US" sz="2800" dirty="0">
              <a:cs typeface="Calibri"/>
            </a:endParaRPr>
          </a:p>
          <a:p>
            <a:pPr marL="11397" marR="11397" algn="ctr">
              <a:lnSpc>
                <a:spcPts val="7269"/>
              </a:lnSpc>
            </a:pPr>
            <a:r>
              <a:rPr sz="2800" dirty="0">
                <a:cs typeface="Calibri"/>
              </a:rPr>
              <a:t>Open to use &amp; reuse w/f</a:t>
            </a:r>
            <a:r>
              <a:rPr sz="2800" spc="-63" dirty="0">
                <a:cs typeface="Calibri"/>
              </a:rPr>
              <a:t>e</a:t>
            </a:r>
            <a:r>
              <a:rPr sz="2800" dirty="0">
                <a:cs typeface="Calibri"/>
              </a:rPr>
              <a:t>w or n</a:t>
            </a:r>
            <a:r>
              <a:rPr lang="en-US" sz="2800" dirty="0">
                <a:cs typeface="Calibri"/>
              </a:rPr>
              <a:t>o r</a:t>
            </a:r>
            <a:r>
              <a:rPr sz="2800" dirty="0">
                <a:cs typeface="Calibri"/>
              </a:rPr>
              <a:t>estrictions</a:t>
            </a:r>
            <a:endParaRPr lang="en-US" sz="2800" dirty="0">
              <a:cs typeface="Calibri"/>
            </a:endParaRPr>
          </a:p>
          <a:p>
            <a:pPr marL="11397" marR="11397" algn="ctr">
              <a:lnSpc>
                <a:spcPts val="7269"/>
              </a:lnSpc>
            </a:pPr>
            <a:r>
              <a:rPr sz="2800" spc="-162" dirty="0">
                <a:cs typeface="Calibri"/>
              </a:rPr>
              <a:t>T</a:t>
            </a:r>
            <a:r>
              <a:rPr sz="2800" spc="-31" dirty="0">
                <a:cs typeface="Calibri"/>
              </a:rPr>
              <a:t>r</a:t>
            </a:r>
            <a:r>
              <a:rPr sz="2800" dirty="0">
                <a:cs typeface="Calibri"/>
              </a:rPr>
              <a:t>ansparen</a:t>
            </a:r>
            <a:r>
              <a:rPr sz="2800" spc="31" dirty="0">
                <a:cs typeface="Calibri"/>
              </a:rPr>
              <a:t>c</a:t>
            </a:r>
            <a:r>
              <a:rPr sz="2800" dirty="0">
                <a:cs typeface="Calibri"/>
              </a:rPr>
              <a:t>y</a:t>
            </a:r>
            <a:endParaRPr sz="2800" dirty="0">
              <a:cs typeface="Calibri"/>
            </a:endParaRPr>
          </a:p>
        </p:txBody>
      </p:sp>
      <p:sp>
        <p:nvSpPr>
          <p:cNvPr id="4" name="Title 3"/>
          <p:cNvSpPr>
            <a:spLocks noGrp="1"/>
          </p:cNvSpPr>
          <p:nvPr>
            <p:ph type="title"/>
          </p:nvPr>
        </p:nvSpPr>
        <p:spPr/>
        <p:txBody>
          <a:bodyPr>
            <a:normAutofit fontScale="90000"/>
          </a:bodyPr>
          <a:lstStyle/>
          <a:p>
            <a:r>
              <a:rPr lang="en-US" dirty="0" smtClean="0"/>
              <a:t>What do we mean by OPEN…</a:t>
            </a:r>
            <a:endParaRPr lang="en-US" dirty="0"/>
          </a:p>
        </p:txBody>
      </p:sp>
    </p:spTree>
    <p:extLst>
      <p:ext uri="{BB962C8B-B14F-4D97-AF65-F5344CB8AC3E}">
        <p14:creationId xmlns:p14="http://schemas.microsoft.com/office/powerpoint/2010/main" val="171333790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Scholarly Communication @ Arcadia</a:t>
            </a:r>
            <a:endParaRPr lang="en-US" dirty="0"/>
          </a:p>
        </p:txBody>
      </p:sp>
      <p:pic>
        <p:nvPicPr>
          <p:cNvPr id="3" name="Picture 2" descr="Screen Shot 2015-10-02 at 4.26.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42427"/>
            <a:ext cx="6195737" cy="5307106"/>
          </a:xfrm>
          <a:prstGeom prst="rect">
            <a:avLst/>
          </a:prstGeom>
        </p:spPr>
      </p:pic>
    </p:spTree>
    <p:extLst>
      <p:ext uri="{BB962C8B-B14F-4D97-AF65-F5344CB8AC3E}">
        <p14:creationId xmlns:p14="http://schemas.microsoft.com/office/powerpoint/2010/main" val="78798745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Scholarly Communication @ Arcadia: Sections</a:t>
            </a:r>
            <a:endParaRPr lang="en-US" dirty="0"/>
          </a:p>
        </p:txBody>
      </p:sp>
      <p:pic>
        <p:nvPicPr>
          <p:cNvPr id="4" name="Picture 3" descr="Screen Shot 2015-10-02 at 4.2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50894"/>
            <a:ext cx="5880100" cy="4457700"/>
          </a:xfrm>
          <a:prstGeom prst="rect">
            <a:avLst/>
          </a:prstGeom>
        </p:spPr>
      </p:pic>
    </p:spTree>
    <p:extLst>
      <p:ext uri="{BB962C8B-B14F-4D97-AF65-F5344CB8AC3E}">
        <p14:creationId xmlns:p14="http://schemas.microsoft.com/office/powerpoint/2010/main" val="243554159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Scholarly Communication @ Arcadia: For Faculty</a:t>
            </a:r>
            <a:endParaRPr lang="en-US" dirty="0"/>
          </a:p>
        </p:txBody>
      </p:sp>
      <p:pic>
        <p:nvPicPr>
          <p:cNvPr id="3" name="Picture 2" descr="Screen Shot 2015-10-02 at 4.2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017" y="1550894"/>
            <a:ext cx="5473700" cy="5142006"/>
          </a:xfrm>
          <a:prstGeom prst="rect">
            <a:avLst/>
          </a:prstGeom>
        </p:spPr>
      </p:pic>
    </p:spTree>
    <p:extLst>
      <p:ext uri="{BB962C8B-B14F-4D97-AF65-F5344CB8AC3E}">
        <p14:creationId xmlns:p14="http://schemas.microsoft.com/office/powerpoint/2010/main" val="371498578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Scholarly Communication @ Arcadia: FAQs</a:t>
            </a:r>
            <a:endParaRPr lang="en-US" dirty="0"/>
          </a:p>
        </p:txBody>
      </p:sp>
      <p:pic>
        <p:nvPicPr>
          <p:cNvPr id="3" name="Picture 2" descr="Screen Shot 2015-10-02 at 4.28.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550894"/>
            <a:ext cx="5321300" cy="5207000"/>
          </a:xfrm>
          <a:prstGeom prst="rect">
            <a:avLst/>
          </a:prstGeom>
        </p:spPr>
      </p:pic>
    </p:spTree>
    <p:extLst>
      <p:ext uri="{BB962C8B-B14F-4D97-AF65-F5344CB8AC3E}">
        <p14:creationId xmlns:p14="http://schemas.microsoft.com/office/powerpoint/2010/main" val="37149857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Scholarly Communication @ Arcadia: Glossary</a:t>
            </a:r>
            <a:endParaRPr lang="en-US" dirty="0"/>
          </a:p>
        </p:txBody>
      </p:sp>
      <p:pic>
        <p:nvPicPr>
          <p:cNvPr id="3" name="Picture 2" descr="Screen Shot 2015-10-02 at 4.28.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752600"/>
            <a:ext cx="5372100" cy="4368800"/>
          </a:xfrm>
          <a:prstGeom prst="rect">
            <a:avLst/>
          </a:prstGeom>
        </p:spPr>
      </p:pic>
    </p:spTree>
    <p:extLst>
      <p:ext uri="{BB962C8B-B14F-4D97-AF65-F5344CB8AC3E}">
        <p14:creationId xmlns:p14="http://schemas.microsoft.com/office/powerpoint/2010/main" val="371498578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00546" y="1905000"/>
            <a:ext cx="7402195" cy="4303059"/>
          </a:xfrm>
          <a:prstGeom prst="rect">
            <a:avLst/>
          </a:prstGeom>
        </p:spPr>
        <p:txBody>
          <a:bodyPr vert="horz" wrap="square" lIns="0" tIns="0" rIns="0" bIns="0" rtlCol="0">
            <a:noAutofit/>
          </a:bodyPr>
          <a:lstStyle/>
          <a:p>
            <a:pPr marL="10827">
              <a:buClr>
                <a:srgbClr val="CE1125"/>
              </a:buClr>
              <a:buSzPct val="78846"/>
              <a:tabLst>
                <a:tab pos="318546" algn="l"/>
              </a:tabLst>
            </a:pPr>
            <a:r>
              <a:rPr sz="2900" dirty="0">
                <a:solidFill>
                  <a:srgbClr val="FFFFFF"/>
                </a:solidFill>
                <a:cs typeface="Arial"/>
              </a:rPr>
              <a:t>Permi</a:t>
            </a:r>
            <a:r>
              <a:rPr sz="2900" spc="9" dirty="0">
                <a:solidFill>
                  <a:srgbClr val="FFFFFF"/>
                </a:solidFill>
                <a:cs typeface="Arial"/>
              </a:rPr>
              <a:t>s</a:t>
            </a:r>
            <a:r>
              <a:rPr sz="2900" dirty="0">
                <a:solidFill>
                  <a:srgbClr val="FFFFFF"/>
                </a:solidFill>
                <a:cs typeface="Arial"/>
              </a:rPr>
              <a:t>si</a:t>
            </a:r>
            <a:r>
              <a:rPr sz="2900" spc="4" dirty="0">
                <a:solidFill>
                  <a:srgbClr val="FFFFFF"/>
                </a:solidFill>
                <a:cs typeface="Arial"/>
              </a:rPr>
              <a:t>o</a:t>
            </a:r>
            <a:r>
              <a:rPr sz="2900" dirty="0">
                <a:solidFill>
                  <a:srgbClr val="FFFFFF"/>
                </a:solidFill>
                <a:cs typeface="Arial"/>
              </a:rPr>
              <a:t>ns Checking</a:t>
            </a:r>
            <a:endParaRPr sz="2900" dirty="0">
              <a:solidFill>
                <a:srgbClr val="FFFFFF"/>
              </a:solidFill>
              <a:cs typeface="Arial"/>
            </a:endParaRPr>
          </a:p>
          <a:p>
            <a:pPr lvl="1">
              <a:lnSpc>
                <a:spcPts val="538"/>
              </a:lnSpc>
              <a:spcBef>
                <a:spcPts val="10"/>
              </a:spcBef>
              <a:buClr>
                <a:srgbClr val="CE1125"/>
              </a:buClr>
            </a:pPr>
            <a:endParaRPr sz="2500" dirty="0">
              <a:solidFill>
                <a:srgbClr val="FFFFFF"/>
              </a:solidFill>
            </a:endParaRPr>
          </a:p>
          <a:p>
            <a:pPr marL="421118" marR="814314" lvl="1">
              <a:spcBef>
                <a:spcPts val="444"/>
              </a:spcBef>
              <a:buClr>
                <a:srgbClr val="CE1125"/>
              </a:buClr>
              <a:buSzPct val="80000"/>
              <a:tabLst>
                <a:tab pos="678690" algn="l"/>
              </a:tabLst>
            </a:pPr>
            <a:r>
              <a:rPr lang="en-US" sz="2200" dirty="0">
                <a:solidFill>
                  <a:srgbClr val="FFFFFF"/>
                </a:solidFill>
                <a:cs typeface="Arial"/>
              </a:rPr>
              <a:t>Determining</a:t>
            </a:r>
            <a:r>
              <a:rPr lang="en-US" sz="2200" spc="-22" dirty="0">
                <a:solidFill>
                  <a:srgbClr val="FFFFFF"/>
                </a:solidFill>
                <a:cs typeface="Arial"/>
              </a:rPr>
              <a:t> </a:t>
            </a:r>
            <a:r>
              <a:rPr lang="en-US" sz="2200" dirty="0">
                <a:solidFill>
                  <a:srgbClr val="FFFFFF"/>
                </a:solidFill>
                <a:cs typeface="Arial"/>
              </a:rPr>
              <a:t>which version of your article [Pre-Print; Post-Print, Publishers’ PDF] you can deposit</a:t>
            </a:r>
          </a:p>
          <a:p>
            <a:pPr marL="421118" marR="814314" lvl="1">
              <a:spcBef>
                <a:spcPts val="444"/>
              </a:spcBef>
              <a:buClr>
                <a:srgbClr val="CE1125"/>
              </a:buClr>
              <a:buSzPct val="80000"/>
              <a:tabLst>
                <a:tab pos="678690" algn="l"/>
              </a:tabLst>
            </a:pPr>
            <a:endParaRPr lang="en-US" sz="2200" dirty="0">
              <a:solidFill>
                <a:srgbClr val="FFFFFF"/>
              </a:solidFill>
              <a:cs typeface="Arial"/>
            </a:endParaRPr>
          </a:p>
          <a:p>
            <a:pPr marL="421118" marR="814314" lvl="1">
              <a:spcBef>
                <a:spcPts val="444"/>
              </a:spcBef>
              <a:buClr>
                <a:srgbClr val="CE1125"/>
              </a:buClr>
              <a:buSzPct val="80000"/>
              <a:tabLst>
                <a:tab pos="678690" algn="l"/>
              </a:tabLst>
            </a:pPr>
            <a:r>
              <a:rPr lang="en-US" sz="2200" dirty="0">
                <a:solidFill>
                  <a:srgbClr val="FFFFFF"/>
                </a:solidFill>
                <a:cs typeface="Arial"/>
              </a:rPr>
              <a:t>Looking over author’s agreements</a:t>
            </a:r>
          </a:p>
          <a:p>
            <a:pPr marL="10827">
              <a:buClr>
                <a:srgbClr val="CE1125"/>
              </a:buClr>
              <a:buSzPct val="78846"/>
              <a:tabLst>
                <a:tab pos="318546" algn="l"/>
              </a:tabLst>
            </a:pPr>
            <a:endParaRPr lang="en-US" sz="2900" dirty="0">
              <a:solidFill>
                <a:srgbClr val="FFFFFF"/>
              </a:solidFill>
              <a:cs typeface="Arial"/>
            </a:endParaRPr>
          </a:p>
          <a:p>
            <a:pPr marL="10827">
              <a:buClr>
                <a:srgbClr val="CE1125"/>
              </a:buClr>
              <a:buSzPct val="78846"/>
              <a:tabLst>
                <a:tab pos="318546" algn="l"/>
              </a:tabLst>
            </a:pPr>
            <a:r>
              <a:rPr sz="2900" dirty="0">
                <a:solidFill>
                  <a:srgbClr val="FFFFFF"/>
                </a:solidFill>
                <a:cs typeface="Arial"/>
              </a:rPr>
              <a:t>R</a:t>
            </a:r>
            <a:r>
              <a:rPr sz="2900" spc="4" dirty="0">
                <a:solidFill>
                  <a:srgbClr val="FFFFFF"/>
                </a:solidFill>
                <a:cs typeface="Arial"/>
              </a:rPr>
              <a:t>e</a:t>
            </a:r>
            <a:r>
              <a:rPr sz="2900" dirty="0">
                <a:solidFill>
                  <a:srgbClr val="FFFFFF"/>
                </a:solidFill>
                <a:cs typeface="Arial"/>
              </a:rPr>
              <a:t>a</a:t>
            </a:r>
            <a:r>
              <a:rPr sz="2900" spc="4" dirty="0">
                <a:solidFill>
                  <a:srgbClr val="FFFFFF"/>
                </a:solidFill>
                <a:cs typeface="Arial"/>
              </a:rPr>
              <a:t>d</a:t>
            </a:r>
            <a:r>
              <a:rPr sz="2900" dirty="0">
                <a:solidFill>
                  <a:srgbClr val="FFFFFF"/>
                </a:solidFill>
                <a:cs typeface="Arial"/>
              </a:rPr>
              <a:t>ers</a:t>
            </a:r>
            <a:r>
              <a:rPr sz="2900" spc="4" dirty="0">
                <a:solidFill>
                  <a:srgbClr val="FFFFFF"/>
                </a:solidFill>
                <a:cs typeface="Arial"/>
              </a:rPr>
              <a:t>h</a:t>
            </a:r>
            <a:r>
              <a:rPr sz="2900" dirty="0">
                <a:solidFill>
                  <a:srgbClr val="FFFFFF"/>
                </a:solidFill>
                <a:cs typeface="Arial"/>
              </a:rPr>
              <a:t>ip</a:t>
            </a:r>
            <a:r>
              <a:rPr sz="2900" spc="-22" dirty="0">
                <a:solidFill>
                  <a:srgbClr val="FFFFFF"/>
                </a:solidFill>
                <a:cs typeface="Arial"/>
              </a:rPr>
              <a:t> </a:t>
            </a:r>
            <a:r>
              <a:rPr sz="2900" dirty="0">
                <a:solidFill>
                  <a:srgbClr val="FFFFFF"/>
                </a:solidFill>
                <a:cs typeface="Arial"/>
              </a:rPr>
              <a:t>Statistics</a:t>
            </a:r>
            <a:endParaRPr sz="2900" dirty="0">
              <a:solidFill>
                <a:srgbClr val="FFFFFF"/>
              </a:solidFill>
              <a:cs typeface="Arial"/>
            </a:endParaRPr>
          </a:p>
          <a:p>
            <a:pPr>
              <a:lnSpc>
                <a:spcPts val="538"/>
              </a:lnSpc>
              <a:spcBef>
                <a:spcPts val="24"/>
              </a:spcBef>
              <a:buClr>
                <a:srgbClr val="CE1125"/>
              </a:buClr>
            </a:pPr>
            <a:endParaRPr sz="2900" dirty="0">
              <a:solidFill>
                <a:srgbClr val="FFFFFF"/>
              </a:solidFill>
            </a:endParaRPr>
          </a:p>
          <a:p>
            <a:pPr marL="10827">
              <a:buClr>
                <a:srgbClr val="CE1125"/>
              </a:buClr>
              <a:buSzPct val="78846"/>
              <a:tabLst>
                <a:tab pos="318546" algn="l"/>
              </a:tabLst>
            </a:pPr>
            <a:endParaRPr lang="en-US" sz="2900" dirty="0">
              <a:solidFill>
                <a:srgbClr val="FFFFFF"/>
              </a:solidFill>
              <a:cs typeface="Arial"/>
            </a:endParaRPr>
          </a:p>
          <a:p>
            <a:pPr marL="10827">
              <a:buClr>
                <a:srgbClr val="CE1125"/>
              </a:buClr>
              <a:buSzPct val="78846"/>
              <a:tabLst>
                <a:tab pos="318546" algn="l"/>
              </a:tabLst>
            </a:pPr>
            <a:r>
              <a:rPr sz="2900" dirty="0">
                <a:solidFill>
                  <a:srgbClr val="FFFFFF"/>
                </a:solidFill>
                <a:cs typeface="Arial"/>
              </a:rPr>
              <a:t>Publis</a:t>
            </a:r>
            <a:r>
              <a:rPr sz="2900" spc="9" dirty="0">
                <a:solidFill>
                  <a:srgbClr val="FFFFFF"/>
                </a:solidFill>
                <a:cs typeface="Arial"/>
              </a:rPr>
              <a:t>h</a:t>
            </a:r>
            <a:r>
              <a:rPr sz="2900" dirty="0">
                <a:solidFill>
                  <a:srgbClr val="FFFFFF"/>
                </a:solidFill>
                <a:cs typeface="Arial"/>
              </a:rPr>
              <a:t>ing</a:t>
            </a:r>
            <a:endParaRPr sz="2900" dirty="0">
              <a:solidFill>
                <a:srgbClr val="FFFFFF"/>
              </a:solidFill>
              <a:cs typeface="Arial"/>
            </a:endParaRPr>
          </a:p>
        </p:txBody>
      </p:sp>
      <p:sp>
        <p:nvSpPr>
          <p:cNvPr id="5" name="Title 4"/>
          <p:cNvSpPr>
            <a:spLocks noGrp="1"/>
          </p:cNvSpPr>
          <p:nvPr>
            <p:ph type="title"/>
          </p:nvPr>
        </p:nvSpPr>
        <p:spPr/>
        <p:txBody>
          <a:bodyPr>
            <a:normAutofit fontScale="90000"/>
          </a:bodyPr>
          <a:lstStyle/>
          <a:p>
            <a:r>
              <a:rPr lang="en-US" dirty="0"/>
              <a:t>Scholarly Communication @ </a:t>
            </a:r>
            <a:r>
              <a:rPr lang="en-US" dirty="0" smtClean="0"/>
              <a:t>Arcadia: Other </a:t>
            </a:r>
            <a:r>
              <a:rPr lang="en-US" dirty="0" smtClean="0"/>
              <a:t>Services</a:t>
            </a:r>
            <a:endParaRPr lang="en-US" dirty="0"/>
          </a:p>
        </p:txBody>
      </p:sp>
    </p:spTree>
    <p:extLst>
      <p:ext uri="{BB962C8B-B14F-4D97-AF65-F5344CB8AC3E}">
        <p14:creationId xmlns:p14="http://schemas.microsoft.com/office/powerpoint/2010/main" val="13156891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52600"/>
            <a:ext cx="7770813" cy="1429871"/>
          </a:xfrm>
        </p:spPr>
        <p:txBody>
          <a:bodyPr>
            <a:normAutofit/>
          </a:bodyPr>
          <a:lstStyle/>
          <a:p>
            <a:r>
              <a:rPr lang="en-US" dirty="0"/>
              <a:t>At </a:t>
            </a:r>
            <a:r>
              <a:rPr lang="en-US" dirty="0" smtClean="0"/>
              <a:t>Arcadia: </a:t>
            </a:r>
            <a:r>
              <a:rPr lang="en-US" sz="4000" b="1" dirty="0" smtClean="0"/>
              <a:t>Initiatives</a:t>
            </a:r>
            <a:endParaRPr lang="en-US" dirty="0"/>
          </a:p>
        </p:txBody>
      </p:sp>
    </p:spTree>
    <p:extLst>
      <p:ext uri="{BB962C8B-B14F-4D97-AF65-F5344CB8AC3E}">
        <p14:creationId xmlns:p14="http://schemas.microsoft.com/office/powerpoint/2010/main" val="26403546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0813" cy="1429871"/>
          </a:xfrm>
        </p:spPr>
        <p:txBody>
          <a:bodyPr>
            <a:normAutofit fontScale="90000"/>
          </a:bodyPr>
          <a:lstStyle/>
          <a:p>
            <a:r>
              <a:rPr lang="en-US" dirty="0" smtClean="0"/>
              <a:t>At Arcadia</a:t>
            </a:r>
            <a:br>
              <a:rPr lang="en-US" dirty="0" smtClean="0"/>
            </a:br>
            <a:r>
              <a:rPr lang="en-US" sz="4000" b="1" dirty="0" smtClean="0"/>
              <a:t>Initiatives: Scholarly </a:t>
            </a:r>
            <a:r>
              <a:rPr lang="en-US" sz="4000" b="1" dirty="0"/>
              <a:t>Communication Faculty Steering </a:t>
            </a:r>
            <a:r>
              <a:rPr lang="en-US" sz="4000" b="1" dirty="0" smtClean="0"/>
              <a:t>Committee</a:t>
            </a:r>
            <a:endParaRPr lang="en-US" sz="4000" dirty="0"/>
          </a:p>
        </p:txBody>
      </p:sp>
      <p:sp>
        <p:nvSpPr>
          <p:cNvPr id="3" name="Content Placeholder 2"/>
          <p:cNvSpPr>
            <a:spLocks noGrp="1"/>
          </p:cNvSpPr>
          <p:nvPr>
            <p:ph idx="1"/>
          </p:nvPr>
        </p:nvSpPr>
        <p:spPr>
          <a:xfrm>
            <a:off x="685800" y="2362200"/>
            <a:ext cx="7770813" cy="4257022"/>
          </a:xfrm>
        </p:spPr>
        <p:txBody>
          <a:bodyPr/>
          <a:lstStyle/>
          <a:p>
            <a:pPr>
              <a:buFont typeface="Arial"/>
              <a:buChar char="•"/>
            </a:pPr>
            <a:r>
              <a:rPr lang="en-US" dirty="0" smtClean="0"/>
              <a:t>10 members of the faculty from various disciplines</a:t>
            </a:r>
          </a:p>
          <a:p>
            <a:pPr lvl="1">
              <a:buFont typeface="Arial"/>
              <a:buChar char="•"/>
            </a:pPr>
            <a:r>
              <a:rPr lang="en-US" dirty="0" smtClean="0"/>
              <a:t>Ambassadors on campus</a:t>
            </a:r>
          </a:p>
          <a:p>
            <a:pPr lvl="1">
              <a:buFont typeface="Arial"/>
              <a:buChar char="•"/>
            </a:pPr>
            <a:r>
              <a:rPr lang="en-US" dirty="0" smtClean="0"/>
              <a:t>Current publishers within their fields</a:t>
            </a:r>
          </a:p>
          <a:p>
            <a:pPr>
              <a:buFont typeface="Arial"/>
              <a:buChar char="•"/>
            </a:pPr>
            <a:r>
              <a:rPr lang="en-US" dirty="0" smtClean="0"/>
              <a:t>Charge: </a:t>
            </a:r>
            <a:r>
              <a:rPr lang="en-US" dirty="0"/>
              <a:t>To create a wider forum for discussion and consideration of changes to the system of scholarship; Develop strategies and actions, set timelines, and determine outcomes that will advance the scholarly communications </a:t>
            </a:r>
            <a:r>
              <a:rPr lang="en-US" dirty="0" smtClean="0"/>
              <a:t>initiatives </a:t>
            </a:r>
            <a:r>
              <a:rPr lang="en-US" dirty="0"/>
              <a:t>at </a:t>
            </a:r>
            <a:r>
              <a:rPr lang="en-US" dirty="0" smtClean="0"/>
              <a:t>Arcadia…  </a:t>
            </a:r>
          </a:p>
          <a:p>
            <a:pPr>
              <a:buFont typeface="Arial"/>
              <a:buChar char="•"/>
            </a:pPr>
            <a:r>
              <a:rPr lang="en-US" dirty="0" smtClean="0"/>
              <a:t>Meets at least once a semester</a:t>
            </a:r>
            <a:endParaRPr lang="en-US" dirty="0"/>
          </a:p>
          <a:p>
            <a:pPr>
              <a:buFont typeface="Arial"/>
              <a:buChar char="•"/>
            </a:pPr>
            <a:endParaRPr lang="en-US" dirty="0"/>
          </a:p>
        </p:txBody>
      </p:sp>
    </p:spTree>
    <p:extLst>
      <p:ext uri="{BB962C8B-B14F-4D97-AF65-F5344CB8AC3E}">
        <p14:creationId xmlns:p14="http://schemas.microsoft.com/office/powerpoint/2010/main" val="20539695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smtClean="0"/>
              <a:t>Initiatives: The Honors Program</a:t>
            </a:r>
            <a:endParaRPr lang="en-US" sz="4000" b="1" dirty="0"/>
          </a:p>
        </p:txBody>
      </p:sp>
      <p:pic>
        <p:nvPicPr>
          <p:cNvPr id="5" name="Picture 4" descr="Screen Shot 2015-10-02 at 5.0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2096"/>
            <a:ext cx="9144000" cy="5203809"/>
          </a:xfrm>
          <a:prstGeom prst="rect">
            <a:avLst/>
          </a:prstGeom>
        </p:spPr>
      </p:pic>
    </p:spTree>
    <p:extLst>
      <p:ext uri="{BB962C8B-B14F-4D97-AF65-F5344CB8AC3E}">
        <p14:creationId xmlns:p14="http://schemas.microsoft.com/office/powerpoint/2010/main" val="111620869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a:t>
            </a:r>
            <a:r>
              <a:rPr lang="en-US" sz="4000" b="1" dirty="0" smtClean="0"/>
              <a:t>Journals</a:t>
            </a:r>
            <a:endParaRPr lang="en-US" sz="4000" b="1" dirty="0"/>
          </a:p>
        </p:txBody>
      </p:sp>
      <p:pic>
        <p:nvPicPr>
          <p:cNvPr id="4" name="Picture 3" descr="Screen Shot 2015-10-02 at 4.2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15" y="1550894"/>
            <a:ext cx="6219485" cy="5307105"/>
          </a:xfrm>
          <a:prstGeom prst="rect">
            <a:avLst/>
          </a:prstGeom>
        </p:spPr>
      </p:pic>
    </p:spTree>
    <p:extLst>
      <p:ext uri="{BB962C8B-B14F-4D97-AF65-F5344CB8AC3E}">
        <p14:creationId xmlns:p14="http://schemas.microsoft.com/office/powerpoint/2010/main" val="1477134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72126" y="1990165"/>
            <a:ext cx="6800273" cy="3350559"/>
          </a:xfrm>
          <a:prstGeom prst="rect">
            <a:avLst/>
          </a:prstGeom>
        </p:spPr>
        <p:txBody>
          <a:bodyPr vert="horz" wrap="square" lIns="0" tIns="0" rIns="0" bIns="0" rtlCol="0">
            <a:noAutofit/>
          </a:bodyPr>
          <a:lstStyle/>
          <a:p>
            <a:pPr marL="468597" indent="-457200">
              <a:buSzPct val="59375"/>
              <a:buFont typeface="Arial"/>
              <a:buChar char="•"/>
              <a:tabLst>
                <a:tab pos="297461" algn="l"/>
              </a:tabLst>
            </a:pPr>
            <a:r>
              <a:rPr lang="en-US" sz="2800" dirty="0">
                <a:cs typeface="Calibri"/>
              </a:rPr>
              <a:t>“Open-access (OA) literature is digital, online, free of charge, and free of most copyright and licensing restrictions.”</a:t>
            </a:r>
            <a:endParaRPr lang="en-US" sz="2800" dirty="0">
              <a:cs typeface="Calibri"/>
            </a:endParaRPr>
          </a:p>
          <a:p>
            <a:pPr marL="468597" indent="-457200">
              <a:buSzPct val="59375"/>
              <a:buFont typeface="Arial"/>
              <a:buChar char="•"/>
              <a:tabLst>
                <a:tab pos="297461" algn="l"/>
              </a:tabLst>
            </a:pPr>
            <a:endParaRPr lang="en-US" sz="2800" spc="-228" dirty="0">
              <a:cs typeface="Calibri"/>
            </a:endParaRPr>
          </a:p>
          <a:p>
            <a:pPr marL="468597" indent="-457200">
              <a:buSzPct val="59375"/>
              <a:buFont typeface="Arial"/>
              <a:buChar char="•"/>
              <a:tabLst>
                <a:tab pos="297461" algn="l"/>
              </a:tabLst>
            </a:pPr>
            <a:r>
              <a:rPr sz="2800" spc="-228" dirty="0">
                <a:cs typeface="Calibri"/>
              </a:rPr>
              <a:t>W</a:t>
            </a:r>
            <a:r>
              <a:rPr sz="2800" dirty="0">
                <a:cs typeface="Calibri"/>
              </a:rPr>
              <a:t>o</a:t>
            </a:r>
            <a:r>
              <a:rPr sz="2800" spc="54" dirty="0">
                <a:cs typeface="Calibri"/>
              </a:rPr>
              <a:t>r</a:t>
            </a:r>
            <a:r>
              <a:rPr sz="2800" dirty="0">
                <a:cs typeface="Calibri"/>
              </a:rPr>
              <a:t>ks both inside and outside of</a:t>
            </a:r>
            <a:r>
              <a:rPr sz="2800" spc="85" dirty="0">
                <a:cs typeface="Calibri"/>
              </a:rPr>
              <a:t> </a:t>
            </a:r>
            <a:r>
              <a:rPr sz="2800" dirty="0">
                <a:cs typeface="Calibri"/>
              </a:rPr>
              <a:t>t</a:t>
            </a:r>
            <a:r>
              <a:rPr sz="2800" spc="-27" dirty="0">
                <a:cs typeface="Calibri"/>
              </a:rPr>
              <a:t>r</a:t>
            </a:r>
            <a:r>
              <a:rPr sz="2800" dirty="0">
                <a:cs typeface="Calibri"/>
              </a:rPr>
              <a:t>aditional </a:t>
            </a:r>
            <a:r>
              <a:rPr lang="en-US" sz="2800" dirty="0">
                <a:cs typeface="Calibri"/>
              </a:rPr>
              <a:t>publishing </a:t>
            </a:r>
            <a:r>
              <a:rPr sz="2800" dirty="0">
                <a:cs typeface="Calibri"/>
              </a:rPr>
              <a:t>models</a:t>
            </a:r>
            <a:endParaRPr lang="en-US" sz="2800" dirty="0">
              <a:cs typeface="Calibri"/>
            </a:endParaRPr>
          </a:p>
          <a:p>
            <a:pPr marL="468597" indent="-457200">
              <a:buSzPct val="59375"/>
              <a:buFont typeface="Arial"/>
              <a:buChar char="•"/>
              <a:tabLst>
                <a:tab pos="297461" algn="l"/>
              </a:tabLst>
            </a:pPr>
            <a:endParaRPr lang="en-US" sz="2800" dirty="0">
              <a:cs typeface="Calibri"/>
            </a:endParaRPr>
          </a:p>
          <a:p>
            <a:pPr marL="468597" indent="-457200">
              <a:buSzPct val="59375"/>
              <a:buFont typeface="Arial"/>
              <a:buChar char="•"/>
              <a:tabLst>
                <a:tab pos="297461" algn="l"/>
              </a:tabLst>
            </a:pPr>
            <a:r>
              <a:rPr sz="2800" dirty="0">
                <a:cs typeface="Calibri"/>
              </a:rPr>
              <a:t>Suppo</a:t>
            </a:r>
            <a:r>
              <a:rPr sz="2800" spc="58" dirty="0">
                <a:cs typeface="Calibri"/>
              </a:rPr>
              <a:t>r</a:t>
            </a:r>
            <a:r>
              <a:rPr sz="2800" dirty="0">
                <a:cs typeface="Calibri"/>
              </a:rPr>
              <a:t>ted </a:t>
            </a:r>
            <a:r>
              <a:rPr sz="2800" spc="-144" dirty="0">
                <a:cs typeface="Calibri"/>
              </a:rPr>
              <a:t>b</a:t>
            </a:r>
            <a:r>
              <a:rPr sz="2800" dirty="0">
                <a:cs typeface="Calibri"/>
              </a:rPr>
              <a:t>y a </a:t>
            </a:r>
            <a:r>
              <a:rPr sz="2800" spc="-58" dirty="0">
                <a:cs typeface="Calibri"/>
              </a:rPr>
              <a:t>v</a:t>
            </a:r>
            <a:r>
              <a:rPr sz="2800" dirty="0">
                <a:cs typeface="Calibri"/>
              </a:rPr>
              <a:t>ariety of</a:t>
            </a:r>
            <a:r>
              <a:rPr sz="2800" spc="85" dirty="0">
                <a:cs typeface="Calibri"/>
              </a:rPr>
              <a:t> </a:t>
            </a:r>
            <a:r>
              <a:rPr sz="2800" dirty="0">
                <a:cs typeface="Calibri"/>
              </a:rPr>
              <a:t>business models</a:t>
            </a:r>
            <a:endParaRPr lang="en-US" sz="2800" dirty="0">
              <a:cs typeface="Calibri"/>
            </a:endParaRPr>
          </a:p>
          <a:p>
            <a:pPr marL="878889" lvl="1" indent="-457200">
              <a:buSzPct val="59375"/>
              <a:buFont typeface="Arial"/>
              <a:buChar char="•"/>
              <a:tabLst>
                <a:tab pos="297461" algn="l"/>
              </a:tabLst>
            </a:pPr>
            <a:r>
              <a:rPr sz="2800" dirty="0">
                <a:cs typeface="Calibri"/>
              </a:rPr>
              <a:t>Open ≠ </a:t>
            </a:r>
            <a:r>
              <a:rPr sz="2800" spc="-27" dirty="0">
                <a:cs typeface="Calibri"/>
              </a:rPr>
              <a:t>F</a:t>
            </a:r>
            <a:r>
              <a:rPr sz="2800" dirty="0">
                <a:cs typeface="Calibri"/>
              </a:rPr>
              <a:t>ree</a:t>
            </a:r>
            <a:endParaRPr sz="2800" dirty="0">
              <a:cs typeface="Calibri"/>
            </a:endParaRPr>
          </a:p>
        </p:txBody>
      </p:sp>
      <p:sp>
        <p:nvSpPr>
          <p:cNvPr id="4" name="Title 3"/>
          <p:cNvSpPr>
            <a:spLocks noGrp="1"/>
          </p:cNvSpPr>
          <p:nvPr>
            <p:ph type="title"/>
          </p:nvPr>
        </p:nvSpPr>
        <p:spPr/>
        <p:txBody>
          <a:bodyPr/>
          <a:lstStyle/>
          <a:p>
            <a:r>
              <a:rPr lang="en-US" dirty="0" smtClean="0"/>
              <a:t>Peter </a:t>
            </a:r>
            <a:r>
              <a:rPr lang="en-US" dirty="0" err="1" smtClean="0"/>
              <a:t>Suber</a:t>
            </a:r>
            <a:r>
              <a:rPr lang="en-US" dirty="0" smtClean="0"/>
              <a:t>, on Open Access</a:t>
            </a:r>
            <a:endParaRPr lang="en-US" dirty="0"/>
          </a:p>
        </p:txBody>
      </p:sp>
    </p:spTree>
    <p:extLst>
      <p:ext uri="{BB962C8B-B14F-4D97-AF65-F5344CB8AC3E}">
        <p14:creationId xmlns:p14="http://schemas.microsoft.com/office/powerpoint/2010/main" val="387057955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a:t>
            </a:r>
            <a:r>
              <a:rPr lang="en-US" sz="4000" b="1" dirty="0" smtClean="0"/>
              <a:t>Journals</a:t>
            </a:r>
            <a:endParaRPr lang="en-US" sz="4000" b="1" dirty="0"/>
          </a:p>
        </p:txBody>
      </p:sp>
      <p:pic>
        <p:nvPicPr>
          <p:cNvPr id="3" name="Picture 2" descr="Screen Shot 2015-10-02 at 5.15.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0334"/>
            <a:ext cx="9144000" cy="3539223"/>
          </a:xfrm>
          <a:prstGeom prst="rect">
            <a:avLst/>
          </a:prstGeom>
        </p:spPr>
      </p:pic>
    </p:spTree>
    <p:extLst>
      <p:ext uri="{BB962C8B-B14F-4D97-AF65-F5344CB8AC3E}">
        <p14:creationId xmlns:p14="http://schemas.microsoft.com/office/powerpoint/2010/main" val="1777617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smtClean="0"/>
              <a:t>Initiatives: University Archives</a:t>
            </a:r>
            <a:endParaRPr lang="en-US" sz="4000" b="1" dirty="0"/>
          </a:p>
        </p:txBody>
      </p:sp>
      <p:pic>
        <p:nvPicPr>
          <p:cNvPr id="8" name="Picture 7" descr="Grey_Towers,_450_South_Easton_Road,_Beaver_College,_Glenside_(Montgomery_County,_Pennsylvan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76400"/>
            <a:ext cx="7016102" cy="4813094"/>
          </a:xfrm>
          <a:prstGeom prst="rect">
            <a:avLst/>
          </a:prstGeom>
        </p:spPr>
      </p:pic>
    </p:spTree>
    <p:extLst>
      <p:ext uri="{BB962C8B-B14F-4D97-AF65-F5344CB8AC3E}">
        <p14:creationId xmlns:p14="http://schemas.microsoft.com/office/powerpoint/2010/main" val="53764393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University </a:t>
            </a:r>
            <a:r>
              <a:rPr lang="en-US" sz="4000" b="1" dirty="0" smtClean="0"/>
              <a:t>Relations</a:t>
            </a:r>
            <a:endParaRPr lang="en-US" sz="4000" b="1" dirty="0"/>
          </a:p>
        </p:txBody>
      </p:sp>
      <p:pic>
        <p:nvPicPr>
          <p:cNvPr id="4" name="Picture 3" descr="Screen Shot 2015-10-02 at 5.36.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1550894"/>
            <a:ext cx="7085214" cy="5307106"/>
          </a:xfrm>
          <a:prstGeom prst="rect">
            <a:avLst/>
          </a:prstGeom>
        </p:spPr>
      </p:pic>
    </p:spTree>
    <p:extLst>
      <p:ext uri="{BB962C8B-B14F-4D97-AF65-F5344CB8AC3E}">
        <p14:creationId xmlns:p14="http://schemas.microsoft.com/office/powerpoint/2010/main" val="67757663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Undergraduate </a:t>
            </a:r>
            <a:r>
              <a:rPr lang="en-US" sz="4000" b="1" dirty="0" smtClean="0"/>
              <a:t>works</a:t>
            </a:r>
            <a:endParaRPr lang="en-US" sz="4000" b="1" dirty="0"/>
          </a:p>
        </p:txBody>
      </p:sp>
      <p:pic>
        <p:nvPicPr>
          <p:cNvPr id="5" name="Picture 4" descr="Screen Shot 2015-10-02 at 5.40.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676400"/>
            <a:ext cx="9144000" cy="4887524"/>
          </a:xfrm>
          <a:prstGeom prst="rect">
            <a:avLst/>
          </a:prstGeom>
        </p:spPr>
      </p:pic>
    </p:spTree>
    <p:extLst>
      <p:ext uri="{BB962C8B-B14F-4D97-AF65-F5344CB8AC3E}">
        <p14:creationId xmlns:p14="http://schemas.microsoft.com/office/powerpoint/2010/main" val="361043229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W_card_v3_1.jpg"/>
          <p:cNvPicPr>
            <a:picLocks noGrp="1" noChangeAspect="1"/>
          </p:cNvPicPr>
          <p:nvPr>
            <p:ph idx="1"/>
          </p:nvPr>
        </p:nvPicPr>
        <p:blipFill>
          <a:blip r:embed="rId2">
            <a:extLst>
              <a:ext uri="{28A0092B-C50C-407E-A947-70E740481C1C}">
                <a14:useLocalDpi xmlns:a14="http://schemas.microsoft.com/office/drawing/2010/main" val="0"/>
              </a:ext>
            </a:extLst>
          </a:blip>
          <a:srcRect t="-55651" b="-55651"/>
          <a:stretch>
            <a:fillRect/>
          </a:stretch>
        </p:blipFill>
        <p:spPr>
          <a:xfrm>
            <a:off x="685800" y="563975"/>
            <a:ext cx="7770813" cy="4257022"/>
          </a:xfrm>
        </p:spPr>
      </p:pic>
      <p:pic>
        <p:nvPicPr>
          <p:cNvPr id="5" name="Picture 4" descr="SW_card_v3_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11" y="3939014"/>
            <a:ext cx="7740202" cy="2006719"/>
          </a:xfrm>
          <a:prstGeom prst="rect">
            <a:avLst/>
          </a:prstGeom>
        </p:spPr>
      </p:pic>
      <p:sp>
        <p:nvSpPr>
          <p:cNvPr id="7" name="Title 1"/>
          <p:cNvSpPr>
            <a:spLocks noGrp="1"/>
          </p:cNvSpPr>
          <p:nvPr>
            <p:ph type="title"/>
          </p:nvPr>
        </p:nvSpPr>
        <p:spPr>
          <a:xfrm>
            <a:off x="685800" y="121023"/>
            <a:ext cx="7770813" cy="1429871"/>
          </a:xfrm>
        </p:spPr>
        <p:txBody>
          <a:bodyPr>
            <a:normAutofit fontScale="90000"/>
          </a:bodyPr>
          <a:lstStyle/>
          <a:p>
            <a:r>
              <a:rPr lang="en-US" dirty="0"/>
              <a:t>At </a:t>
            </a:r>
            <a:r>
              <a:rPr lang="en-US" dirty="0" smtClean="0"/>
              <a:t>Arcadia</a:t>
            </a:r>
            <a:br>
              <a:rPr lang="en-US" dirty="0" smtClean="0"/>
            </a:br>
            <a:r>
              <a:rPr lang="en-US" sz="4000" b="1" dirty="0"/>
              <a:t>Initiatives: Undergraduate </a:t>
            </a:r>
            <a:r>
              <a:rPr lang="en-US" sz="4000" b="1" dirty="0" smtClean="0"/>
              <a:t>works</a:t>
            </a:r>
            <a:endParaRPr lang="en-US" sz="4000" b="1" dirty="0"/>
          </a:p>
        </p:txBody>
      </p:sp>
    </p:spTree>
    <p:extLst>
      <p:ext uri="{BB962C8B-B14F-4D97-AF65-F5344CB8AC3E}">
        <p14:creationId xmlns:p14="http://schemas.microsoft.com/office/powerpoint/2010/main" val="20531172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Graduate </a:t>
            </a:r>
            <a:r>
              <a:rPr lang="en-US" sz="4000" b="1" dirty="0" smtClean="0"/>
              <a:t>works</a:t>
            </a:r>
            <a:endParaRPr lang="en-US" sz="4000" b="1" dirty="0"/>
          </a:p>
        </p:txBody>
      </p:sp>
      <p:pic>
        <p:nvPicPr>
          <p:cNvPr id="4" name="Picture 3" descr="Screen Shot 2015-10-02 at 5.42.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63" y="1550894"/>
            <a:ext cx="7518483" cy="5129306"/>
          </a:xfrm>
          <a:prstGeom prst="rect">
            <a:avLst/>
          </a:prstGeom>
        </p:spPr>
      </p:pic>
    </p:spTree>
    <p:extLst>
      <p:ext uri="{BB962C8B-B14F-4D97-AF65-F5344CB8AC3E}">
        <p14:creationId xmlns:p14="http://schemas.microsoft.com/office/powerpoint/2010/main" val="315168505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a:t>
            </a:r>
            <a:r>
              <a:rPr lang="en-US" sz="4000" b="1" dirty="0" smtClean="0"/>
              <a:t>Student works</a:t>
            </a:r>
            <a:endParaRPr lang="en-US" sz="4000" b="1" dirty="0"/>
          </a:p>
        </p:txBody>
      </p:sp>
      <p:pic>
        <p:nvPicPr>
          <p:cNvPr id="3" name="Picture 2" descr="Screen Shot 2015-10-02 at 4.25.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99" y="1550894"/>
            <a:ext cx="5920317" cy="5148356"/>
          </a:xfrm>
          <a:prstGeom prst="rect">
            <a:avLst/>
          </a:prstGeom>
        </p:spPr>
      </p:pic>
    </p:spTree>
    <p:extLst>
      <p:ext uri="{BB962C8B-B14F-4D97-AF65-F5344CB8AC3E}">
        <p14:creationId xmlns:p14="http://schemas.microsoft.com/office/powerpoint/2010/main" val="421102632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a:t>
            </a:r>
            <a:r>
              <a:rPr lang="en-US" sz="4000" b="1" dirty="0" smtClean="0"/>
              <a:t>Student works</a:t>
            </a:r>
            <a:endParaRPr lang="en-US" sz="4000" b="1" dirty="0"/>
          </a:p>
        </p:txBody>
      </p:sp>
      <p:pic>
        <p:nvPicPr>
          <p:cNvPr id="4" name="Picture 3" descr="Screen Shot 2015-10-02 at 4.26.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858" y="1550894"/>
            <a:ext cx="5359393" cy="5307106"/>
          </a:xfrm>
          <a:prstGeom prst="rect">
            <a:avLst/>
          </a:prstGeom>
        </p:spPr>
      </p:pic>
    </p:spTree>
    <p:extLst>
      <p:ext uri="{BB962C8B-B14F-4D97-AF65-F5344CB8AC3E}">
        <p14:creationId xmlns:p14="http://schemas.microsoft.com/office/powerpoint/2010/main" val="45363034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 </a:t>
            </a:r>
            <a:r>
              <a:rPr lang="en-US" sz="4000" b="1" dirty="0" smtClean="0"/>
              <a:t>Faculty</a:t>
            </a:r>
            <a:endParaRPr lang="en-US" sz="4000" b="1" dirty="0"/>
          </a:p>
        </p:txBody>
      </p:sp>
      <p:pic>
        <p:nvPicPr>
          <p:cNvPr id="4" name="Picture 3" descr="Screen Shot 2015-10-02 at 5.5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014" y="1550894"/>
            <a:ext cx="6482998" cy="5307106"/>
          </a:xfrm>
          <a:prstGeom prst="rect">
            <a:avLst/>
          </a:prstGeom>
        </p:spPr>
      </p:pic>
    </p:spTree>
    <p:extLst>
      <p:ext uri="{BB962C8B-B14F-4D97-AF65-F5344CB8AC3E}">
        <p14:creationId xmlns:p14="http://schemas.microsoft.com/office/powerpoint/2010/main" val="336827315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 Faculty </a:t>
            </a:r>
            <a:r>
              <a:rPr lang="en-US" sz="4000" b="1" dirty="0" smtClean="0"/>
              <a:t>Survey</a:t>
            </a:r>
            <a:endParaRPr lang="en-US" sz="4000" b="1" dirty="0"/>
          </a:p>
        </p:txBody>
      </p:sp>
      <p:pic>
        <p:nvPicPr>
          <p:cNvPr id="4" name="Picture 3" descr="Screen Shot 2015-10-02 at 5.55.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947" y="1550894"/>
            <a:ext cx="6544372" cy="5307106"/>
          </a:xfrm>
          <a:prstGeom prst="rect">
            <a:avLst/>
          </a:prstGeom>
        </p:spPr>
      </p:pic>
    </p:spTree>
    <p:extLst>
      <p:ext uri="{BB962C8B-B14F-4D97-AF65-F5344CB8AC3E}">
        <p14:creationId xmlns:p14="http://schemas.microsoft.com/office/powerpoint/2010/main" val="31132190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00546" y="1411941"/>
            <a:ext cx="7329054" cy="5109882"/>
          </a:xfrm>
          <a:prstGeom prst="rect">
            <a:avLst/>
          </a:prstGeom>
        </p:spPr>
        <p:txBody>
          <a:bodyPr vert="horz" wrap="square" lIns="0" tIns="0" rIns="0" bIns="0" rtlCol="0">
            <a:noAutofit/>
          </a:bodyPr>
          <a:lstStyle/>
          <a:p>
            <a:pPr marL="523691" indent="-512864">
              <a:lnSpc>
                <a:spcPct val="130000"/>
              </a:lnSpc>
              <a:buSzPct val="59375"/>
              <a:buFont typeface="Arial"/>
              <a:buChar char="•"/>
              <a:tabLst>
                <a:tab pos="297461" algn="l"/>
              </a:tabLst>
            </a:pPr>
            <a:r>
              <a:rPr sz="2800" dirty="0">
                <a:cs typeface="Calibri"/>
              </a:rPr>
              <a:t>Open access</a:t>
            </a:r>
            <a:r>
              <a:rPr sz="2800" spc="4" dirty="0">
                <a:cs typeface="Calibri"/>
              </a:rPr>
              <a:t> </a:t>
            </a:r>
            <a:r>
              <a:rPr sz="2800" dirty="0">
                <a:cs typeface="Calibri"/>
              </a:rPr>
              <a:t>means no co</a:t>
            </a:r>
            <a:r>
              <a:rPr sz="2800" spc="-112" dirty="0">
                <a:cs typeface="Calibri"/>
              </a:rPr>
              <a:t>p</a:t>
            </a:r>
            <a:r>
              <a:rPr sz="2800" dirty="0">
                <a:cs typeface="Calibri"/>
              </a:rPr>
              <a:t>yright</a:t>
            </a:r>
            <a:endParaRPr sz="2800" dirty="0"/>
          </a:p>
          <a:p>
            <a:pPr marL="523691" indent="-512864">
              <a:lnSpc>
                <a:spcPct val="130000"/>
              </a:lnSpc>
              <a:buSzPct val="59375"/>
              <a:buFont typeface="Arial"/>
              <a:buChar char="•"/>
              <a:tabLst>
                <a:tab pos="297461" algn="l"/>
              </a:tabLst>
            </a:pPr>
            <a:r>
              <a:rPr sz="2800" dirty="0">
                <a:cs typeface="Calibri"/>
              </a:rPr>
              <a:t>Open access</a:t>
            </a:r>
            <a:r>
              <a:rPr sz="2800" spc="4" dirty="0">
                <a:cs typeface="Calibri"/>
              </a:rPr>
              <a:t> </a:t>
            </a:r>
            <a:r>
              <a:rPr sz="2800" dirty="0">
                <a:cs typeface="Calibri"/>
              </a:rPr>
              <a:t>is free</a:t>
            </a:r>
            <a:endParaRPr sz="2800" dirty="0"/>
          </a:p>
          <a:p>
            <a:pPr marL="523691" indent="-512864">
              <a:lnSpc>
                <a:spcPct val="130000"/>
              </a:lnSpc>
              <a:buSzPct val="59375"/>
              <a:buFont typeface="Arial"/>
              <a:buChar char="•"/>
              <a:tabLst>
                <a:tab pos="297461" algn="l"/>
              </a:tabLst>
            </a:pPr>
            <a:r>
              <a:rPr sz="2800" dirty="0">
                <a:cs typeface="Calibri"/>
              </a:rPr>
              <a:t>Open access</a:t>
            </a:r>
            <a:r>
              <a:rPr sz="2800" spc="4" dirty="0">
                <a:cs typeface="Calibri"/>
              </a:rPr>
              <a:t> </a:t>
            </a:r>
            <a:r>
              <a:rPr sz="2800" dirty="0">
                <a:cs typeface="Calibri"/>
              </a:rPr>
              <a:t>al</a:t>
            </a:r>
            <a:r>
              <a:rPr sz="2800" spc="-112" dirty="0">
                <a:cs typeface="Calibri"/>
              </a:rPr>
              <a:t>w</a:t>
            </a:r>
            <a:r>
              <a:rPr sz="2800" spc="-54" dirty="0">
                <a:cs typeface="Calibri"/>
              </a:rPr>
              <a:t>a</a:t>
            </a:r>
            <a:r>
              <a:rPr sz="2800" dirty="0">
                <a:cs typeface="Calibri"/>
              </a:rPr>
              <a:t>ys means the author p</a:t>
            </a:r>
            <a:r>
              <a:rPr sz="2800" spc="-54" dirty="0">
                <a:cs typeface="Calibri"/>
              </a:rPr>
              <a:t>a</a:t>
            </a:r>
            <a:r>
              <a:rPr sz="2800" dirty="0">
                <a:cs typeface="Calibri"/>
              </a:rPr>
              <a:t>ys</a:t>
            </a:r>
            <a:endParaRPr sz="2800" dirty="0"/>
          </a:p>
          <a:p>
            <a:pPr marL="523691" indent="-512864">
              <a:lnSpc>
                <a:spcPct val="130000"/>
              </a:lnSpc>
              <a:buSzPct val="59375"/>
              <a:buFont typeface="Arial"/>
              <a:buChar char="•"/>
              <a:tabLst>
                <a:tab pos="297461" algn="l"/>
              </a:tabLst>
            </a:pPr>
            <a:r>
              <a:rPr sz="2800" dirty="0">
                <a:cs typeface="Calibri"/>
              </a:rPr>
              <a:t>Open access</a:t>
            </a:r>
            <a:r>
              <a:rPr sz="2800" spc="4" dirty="0">
                <a:cs typeface="Calibri"/>
              </a:rPr>
              <a:t> </a:t>
            </a:r>
            <a:r>
              <a:rPr sz="2800" dirty="0">
                <a:cs typeface="Calibri"/>
              </a:rPr>
              <a:t>will dest</a:t>
            </a:r>
            <a:r>
              <a:rPr sz="2800" spc="-54" dirty="0">
                <a:cs typeface="Calibri"/>
              </a:rPr>
              <a:t>r</a:t>
            </a:r>
            <a:r>
              <a:rPr sz="2800" spc="-58" dirty="0">
                <a:cs typeface="Calibri"/>
              </a:rPr>
              <a:t>o</a:t>
            </a:r>
            <a:r>
              <a:rPr sz="2800" dirty="0">
                <a:cs typeface="Calibri"/>
              </a:rPr>
              <a:t>y peer revi</a:t>
            </a:r>
            <a:r>
              <a:rPr sz="2800" spc="-58" dirty="0">
                <a:cs typeface="Calibri"/>
              </a:rPr>
              <a:t>e</a:t>
            </a:r>
            <a:r>
              <a:rPr sz="2800" dirty="0">
                <a:cs typeface="Calibri"/>
              </a:rPr>
              <a:t>w</a:t>
            </a:r>
            <a:endParaRPr sz="2800" dirty="0"/>
          </a:p>
          <a:p>
            <a:pPr marL="523691" indent="-512864">
              <a:lnSpc>
                <a:spcPct val="130000"/>
              </a:lnSpc>
              <a:buSzPct val="59375"/>
              <a:buFont typeface="Arial"/>
              <a:buChar char="•"/>
              <a:tabLst>
                <a:tab pos="297461" algn="l"/>
              </a:tabLst>
            </a:pPr>
            <a:r>
              <a:rPr sz="2800" dirty="0">
                <a:cs typeface="Calibri"/>
              </a:rPr>
              <a:t>Open access</a:t>
            </a:r>
            <a:r>
              <a:rPr sz="2800" spc="4" dirty="0">
                <a:cs typeface="Calibri"/>
              </a:rPr>
              <a:t> </a:t>
            </a:r>
            <a:r>
              <a:rPr sz="2800" dirty="0">
                <a:cs typeface="Calibri"/>
              </a:rPr>
              <a:t>will dest</a:t>
            </a:r>
            <a:r>
              <a:rPr sz="2800" spc="-54" dirty="0">
                <a:cs typeface="Calibri"/>
              </a:rPr>
              <a:t>r</a:t>
            </a:r>
            <a:r>
              <a:rPr sz="2800" spc="-58" dirty="0">
                <a:cs typeface="Calibri"/>
              </a:rPr>
              <a:t>o</a:t>
            </a:r>
            <a:r>
              <a:rPr sz="2800" dirty="0">
                <a:cs typeface="Calibri"/>
              </a:rPr>
              <a:t>y publishers</a:t>
            </a:r>
            <a:endParaRPr lang="en-US" sz="2800" dirty="0">
              <a:cs typeface="Calibri"/>
            </a:endParaRPr>
          </a:p>
          <a:p>
            <a:pPr marL="523691" indent="-512864">
              <a:lnSpc>
                <a:spcPct val="130000"/>
              </a:lnSpc>
              <a:buSzPct val="59375"/>
              <a:buFont typeface="Arial"/>
              <a:buChar char="•"/>
              <a:tabLst>
                <a:tab pos="297461" algn="l"/>
              </a:tabLst>
            </a:pPr>
            <a:r>
              <a:rPr lang="en-US" sz="2800" dirty="0">
                <a:cs typeface="Calibri"/>
              </a:rPr>
              <a:t>Open access has a negative effect on academic promotion</a:t>
            </a:r>
            <a:endParaRPr sz="2800" dirty="0">
              <a:cs typeface="Calibri"/>
            </a:endParaRPr>
          </a:p>
        </p:txBody>
      </p:sp>
      <p:sp>
        <p:nvSpPr>
          <p:cNvPr id="4" name="Title 3"/>
          <p:cNvSpPr>
            <a:spLocks noGrp="1"/>
          </p:cNvSpPr>
          <p:nvPr>
            <p:ph type="title"/>
          </p:nvPr>
        </p:nvSpPr>
        <p:spPr/>
        <p:txBody>
          <a:bodyPr/>
          <a:lstStyle/>
          <a:p>
            <a:r>
              <a:rPr lang="en-US" dirty="0" smtClean="0"/>
              <a:t>Common Misconceptions</a:t>
            </a:r>
            <a:endParaRPr lang="en-US" dirty="0"/>
          </a:p>
        </p:txBody>
      </p:sp>
    </p:spTree>
    <p:extLst>
      <p:ext uri="{BB962C8B-B14F-4D97-AF65-F5344CB8AC3E}">
        <p14:creationId xmlns:p14="http://schemas.microsoft.com/office/powerpoint/2010/main" val="428836032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 Faculty </a:t>
            </a:r>
            <a:r>
              <a:rPr lang="en-US" sz="4000" b="1" dirty="0" smtClean="0"/>
              <a:t>Workshops</a:t>
            </a:r>
            <a:endParaRPr lang="en-US" sz="4000" b="1" dirty="0"/>
          </a:p>
        </p:txBody>
      </p:sp>
      <p:pic>
        <p:nvPicPr>
          <p:cNvPr id="3" name="Picture 2" descr="Screen Shot 2015-10-04 at 7.30.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59361"/>
            <a:ext cx="6032500" cy="2923526"/>
          </a:xfrm>
          <a:prstGeom prst="rect">
            <a:avLst/>
          </a:prstGeom>
        </p:spPr>
      </p:pic>
      <p:pic>
        <p:nvPicPr>
          <p:cNvPr id="5" name="Picture 4" descr="Screen Shot 2015-10-04 at 7.3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855" y="3200400"/>
            <a:ext cx="6649545" cy="3302000"/>
          </a:xfrm>
          <a:prstGeom prst="rect">
            <a:avLst/>
          </a:prstGeom>
        </p:spPr>
      </p:pic>
    </p:spTree>
    <p:extLst>
      <p:ext uri="{BB962C8B-B14F-4D97-AF65-F5344CB8AC3E}">
        <p14:creationId xmlns:p14="http://schemas.microsoft.com/office/powerpoint/2010/main" val="192682077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ooglePoster_AU.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6801" y="-5800"/>
            <a:ext cx="4459832" cy="6863800"/>
          </a:xfrm>
          <a:prstGeom prst="rect">
            <a:avLst/>
          </a:prstGeom>
        </p:spPr>
      </p:pic>
    </p:spTree>
    <p:extLst>
      <p:ext uri="{BB962C8B-B14F-4D97-AF65-F5344CB8AC3E}">
        <p14:creationId xmlns:p14="http://schemas.microsoft.com/office/powerpoint/2010/main" val="110139247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Administrative and Academic </a:t>
            </a:r>
            <a:r>
              <a:rPr lang="en-US" sz="4000" b="1" dirty="0" smtClean="0"/>
              <a:t>Offices</a:t>
            </a:r>
            <a:endParaRPr lang="en-US" sz="4000" b="1" dirty="0"/>
          </a:p>
        </p:txBody>
      </p:sp>
      <p:pic>
        <p:nvPicPr>
          <p:cNvPr id="4" name="Picture 3" descr="Screen Shot 2015-10-02 at 6.00.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2624"/>
            <a:ext cx="9144000" cy="4690753"/>
          </a:xfrm>
          <a:prstGeom prst="rect">
            <a:avLst/>
          </a:prstGeom>
        </p:spPr>
      </p:pic>
    </p:spTree>
    <p:extLst>
      <p:ext uri="{BB962C8B-B14F-4D97-AF65-F5344CB8AC3E}">
        <p14:creationId xmlns:p14="http://schemas.microsoft.com/office/powerpoint/2010/main" val="223710091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Administrative and Academic </a:t>
            </a:r>
            <a:r>
              <a:rPr lang="en-US" sz="4000" b="1" dirty="0" smtClean="0"/>
              <a:t>Offices</a:t>
            </a:r>
            <a:endParaRPr lang="en-US" sz="4000" b="1" dirty="0"/>
          </a:p>
        </p:txBody>
      </p:sp>
      <p:pic>
        <p:nvPicPr>
          <p:cNvPr id="3" name="Picture 2" descr="Screen Shot 2015-10-02 at 6.01.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0434"/>
            <a:ext cx="9144000" cy="4200896"/>
          </a:xfrm>
          <a:prstGeom prst="rect">
            <a:avLst/>
          </a:prstGeom>
        </p:spPr>
      </p:pic>
    </p:spTree>
    <p:extLst>
      <p:ext uri="{BB962C8B-B14F-4D97-AF65-F5344CB8AC3E}">
        <p14:creationId xmlns:p14="http://schemas.microsoft.com/office/powerpoint/2010/main" val="360273756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t>
            </a:r>
            <a:r>
              <a:rPr lang="en-US" dirty="0" smtClean="0"/>
              <a:t>Arcadia</a:t>
            </a:r>
            <a:br>
              <a:rPr lang="en-US" dirty="0" smtClean="0"/>
            </a:br>
            <a:r>
              <a:rPr lang="en-US" sz="4000" b="1" dirty="0"/>
              <a:t>Initiatives: Open Access Week </a:t>
            </a:r>
            <a:r>
              <a:rPr lang="en-US" sz="4000" b="1" dirty="0" smtClean="0"/>
              <a:t>2015</a:t>
            </a:r>
            <a:endParaRPr lang="en-US" sz="4000" b="1" dirty="0"/>
          </a:p>
        </p:txBody>
      </p:sp>
      <p:pic>
        <p:nvPicPr>
          <p:cNvPr id="5" name="Picture 4" descr="Screen Shot 2015-10-02 at 6.05.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1692"/>
            <a:ext cx="9144000" cy="4107817"/>
          </a:xfrm>
          <a:prstGeom prst="rect">
            <a:avLst/>
          </a:prstGeom>
        </p:spPr>
      </p:pic>
      <p:pic>
        <p:nvPicPr>
          <p:cNvPr id="6" name="Picture 5" descr="Screen Shot 2015-10-05 at 4.08.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438400"/>
            <a:ext cx="5410200" cy="3511044"/>
          </a:xfrm>
          <a:prstGeom prst="rect">
            <a:avLst/>
          </a:prstGeom>
        </p:spPr>
      </p:pic>
    </p:spTree>
    <p:extLst>
      <p:ext uri="{BB962C8B-B14F-4D97-AF65-F5344CB8AC3E}">
        <p14:creationId xmlns:p14="http://schemas.microsoft.com/office/powerpoint/2010/main" val="1571002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&amp; Challenges</a:t>
            </a:r>
            <a:endParaRPr lang="en-US" dirty="0"/>
          </a:p>
        </p:txBody>
      </p:sp>
      <p:sp>
        <p:nvSpPr>
          <p:cNvPr id="3" name="Content Placeholder 2"/>
          <p:cNvSpPr>
            <a:spLocks noGrp="1"/>
          </p:cNvSpPr>
          <p:nvPr>
            <p:ph idx="1"/>
          </p:nvPr>
        </p:nvSpPr>
        <p:spPr/>
        <p:txBody>
          <a:bodyPr/>
          <a:lstStyle/>
          <a:p>
            <a:pPr>
              <a:buFont typeface="Arial"/>
              <a:buChar char="•"/>
            </a:pPr>
            <a:r>
              <a:rPr lang="en-US" dirty="0" smtClean="0"/>
              <a:t>Faculty, Student, and University interest</a:t>
            </a:r>
          </a:p>
          <a:p>
            <a:pPr>
              <a:buFont typeface="Arial"/>
              <a:buChar char="•"/>
            </a:pPr>
            <a:r>
              <a:rPr lang="en-US" dirty="0" smtClean="0"/>
              <a:t>Lack </a:t>
            </a:r>
            <a:r>
              <a:rPr lang="en-US" dirty="0"/>
              <a:t>of university </a:t>
            </a:r>
            <a:r>
              <a:rPr lang="en-US" dirty="0" smtClean="0"/>
              <a:t>mandates</a:t>
            </a:r>
          </a:p>
          <a:p>
            <a:pPr lvl="1">
              <a:buFont typeface="Arial"/>
              <a:buChar char="•"/>
            </a:pPr>
            <a:r>
              <a:rPr lang="en-US" dirty="0" smtClean="0"/>
              <a:t>University Open Access Policy</a:t>
            </a:r>
          </a:p>
          <a:p>
            <a:pPr>
              <a:buFont typeface="Arial"/>
              <a:buChar char="•"/>
            </a:pPr>
            <a:r>
              <a:rPr lang="en-US" dirty="0"/>
              <a:t>Marketing &amp; Promoting</a:t>
            </a:r>
          </a:p>
          <a:p>
            <a:pPr>
              <a:buFont typeface="Arial"/>
              <a:buChar char="•"/>
            </a:pPr>
            <a:r>
              <a:rPr lang="en-US" dirty="0" smtClean="0"/>
              <a:t>Lack </a:t>
            </a:r>
            <a:r>
              <a:rPr lang="en-US" dirty="0"/>
              <a:t>of personnel</a:t>
            </a:r>
          </a:p>
          <a:p>
            <a:pPr marL="0" indent="0">
              <a:buNone/>
            </a:pPr>
            <a:endParaRPr lang="en-US" dirty="0"/>
          </a:p>
          <a:p>
            <a:pPr>
              <a:buFont typeface="Arial"/>
              <a:buChar char="•"/>
            </a:pPr>
            <a:endParaRPr lang="en-US" dirty="0"/>
          </a:p>
          <a:p>
            <a:pPr>
              <a:buFont typeface="Arial"/>
              <a:buChar char="•"/>
            </a:pPr>
            <a:endParaRPr lang="en-US" dirty="0"/>
          </a:p>
        </p:txBody>
      </p:sp>
    </p:spTree>
    <p:extLst>
      <p:ext uri="{BB962C8B-B14F-4D97-AF65-F5344CB8AC3E}">
        <p14:creationId xmlns:p14="http://schemas.microsoft.com/office/powerpoint/2010/main" val="853861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&amp; Sustainability</a:t>
            </a:r>
            <a:endParaRPr lang="en-US" dirty="0"/>
          </a:p>
        </p:txBody>
      </p:sp>
      <p:sp>
        <p:nvSpPr>
          <p:cNvPr id="3" name="Content Placeholder 2"/>
          <p:cNvSpPr>
            <a:spLocks noGrp="1"/>
          </p:cNvSpPr>
          <p:nvPr>
            <p:ph idx="1"/>
          </p:nvPr>
        </p:nvSpPr>
        <p:spPr/>
        <p:txBody>
          <a:bodyPr/>
          <a:lstStyle/>
          <a:p>
            <a:pPr>
              <a:buFont typeface="Arial"/>
              <a:buChar char="•"/>
            </a:pPr>
            <a:r>
              <a:rPr lang="en-US" dirty="0" smtClean="0"/>
              <a:t>Educating &amp; </a:t>
            </a:r>
            <a:r>
              <a:rPr lang="en-US" smtClean="0"/>
              <a:t>Empowering the </a:t>
            </a:r>
            <a:r>
              <a:rPr lang="en-US" dirty="0" smtClean="0"/>
              <a:t>campus</a:t>
            </a:r>
          </a:p>
          <a:p>
            <a:pPr>
              <a:buFont typeface="Arial"/>
              <a:buChar char="•"/>
            </a:pPr>
            <a:r>
              <a:rPr lang="en-US" dirty="0"/>
              <a:t>Promote! </a:t>
            </a:r>
            <a:endParaRPr lang="en-US" dirty="0" smtClean="0"/>
          </a:p>
          <a:p>
            <a:pPr>
              <a:buFont typeface="Arial"/>
              <a:buChar char="•"/>
            </a:pPr>
            <a:r>
              <a:rPr lang="en-US" dirty="0" smtClean="0"/>
              <a:t>Partnerships</a:t>
            </a:r>
          </a:p>
          <a:p>
            <a:pPr>
              <a:buFont typeface="Arial"/>
              <a:buChar char="•"/>
            </a:pPr>
            <a:r>
              <a:rPr lang="en-US" dirty="0" smtClean="0"/>
              <a:t>Plan</a:t>
            </a:r>
            <a:endParaRPr lang="en-US" dirty="0"/>
          </a:p>
          <a:p>
            <a:pPr>
              <a:buFont typeface="Arial"/>
              <a:buChar char="•"/>
            </a:pPr>
            <a:endParaRPr lang="en-US" dirty="0"/>
          </a:p>
          <a:p>
            <a:pPr>
              <a:buFont typeface="Arial"/>
              <a:buChar char="•"/>
            </a:pPr>
            <a:endParaRPr lang="en-US" dirty="0"/>
          </a:p>
        </p:txBody>
      </p:sp>
    </p:spTree>
    <p:extLst>
      <p:ext uri="{BB962C8B-B14F-4D97-AF65-F5344CB8AC3E}">
        <p14:creationId xmlns:p14="http://schemas.microsoft.com/office/powerpoint/2010/main" val="3933488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52106"/>
            <a:ext cx="7772400" cy="978408"/>
          </a:xfrm>
        </p:spPr>
        <p:txBody>
          <a:bodyPr/>
          <a:lstStyle/>
          <a:p>
            <a:r>
              <a:rPr lang="en-US" sz="4800" b="1" dirty="0" smtClean="0"/>
              <a:t>Open Access </a:t>
            </a:r>
            <a:r>
              <a:rPr lang="en-US" sz="4800" b="1" dirty="0"/>
              <a:t>and IRs</a:t>
            </a:r>
            <a:r>
              <a:rPr lang="en-US" sz="4800" dirty="0"/>
              <a:t>:</a:t>
            </a:r>
            <a:br>
              <a:rPr lang="en-US" sz="4800" dirty="0"/>
            </a:br>
            <a:r>
              <a:rPr lang="en-US" sz="4800" u="sng" dirty="0"/>
              <a:t>Educating</a:t>
            </a:r>
            <a:r>
              <a:rPr lang="en-US" sz="4800" dirty="0"/>
              <a:t> and </a:t>
            </a:r>
            <a:r>
              <a:rPr lang="en-US" sz="4800" u="sng" dirty="0"/>
              <a:t>Empowering</a:t>
            </a:r>
            <a:r>
              <a:rPr lang="en-US" sz="4800" dirty="0"/>
              <a:t> the Campus Community </a:t>
            </a:r>
          </a:p>
        </p:txBody>
      </p:sp>
      <p:sp>
        <p:nvSpPr>
          <p:cNvPr id="3" name="Subtitle 2"/>
          <p:cNvSpPr>
            <a:spLocks noGrp="1"/>
          </p:cNvSpPr>
          <p:nvPr>
            <p:ph type="subTitle" idx="1"/>
          </p:nvPr>
        </p:nvSpPr>
        <p:spPr>
          <a:xfrm>
            <a:off x="685800" y="5098388"/>
            <a:ext cx="7772400" cy="877824"/>
          </a:xfrm>
        </p:spPr>
        <p:txBody>
          <a:bodyPr>
            <a:normAutofit fontScale="92500" lnSpcReduction="20000"/>
          </a:bodyPr>
          <a:lstStyle/>
          <a:p>
            <a:r>
              <a:rPr lang="en-US" sz="2200" b="1" dirty="0" smtClean="0"/>
              <a:t>Adam N. Hess</a:t>
            </a:r>
            <a:r>
              <a:rPr lang="en-US" dirty="0" smtClean="0"/>
              <a:t>, </a:t>
            </a:r>
            <a:r>
              <a:rPr lang="en-US" sz="1700" dirty="0" smtClean="0"/>
              <a:t>MFA | MLIS</a:t>
            </a:r>
          </a:p>
          <a:p>
            <a:r>
              <a:rPr lang="en-US" sz="1900" dirty="0" smtClean="0"/>
              <a:t>Assistant Professor &amp; Digital Resources Librarian</a:t>
            </a:r>
          </a:p>
          <a:p>
            <a:r>
              <a:rPr lang="en-US" sz="1900" dirty="0" smtClean="0"/>
              <a:t>Arcadia University | Glenside, PA</a:t>
            </a:r>
            <a:endParaRPr lang="en-US" sz="1900" dirty="0"/>
          </a:p>
        </p:txBody>
      </p:sp>
      <p:sp>
        <p:nvSpPr>
          <p:cNvPr id="4" name="TextBox 3"/>
          <p:cNvSpPr txBox="1"/>
          <p:nvPr/>
        </p:nvSpPr>
        <p:spPr>
          <a:xfrm>
            <a:off x="2731728" y="893628"/>
            <a:ext cx="3664059" cy="923330"/>
          </a:xfrm>
          <a:prstGeom prst="rect">
            <a:avLst/>
          </a:prstGeom>
          <a:noFill/>
        </p:spPr>
        <p:txBody>
          <a:bodyPr wrap="none" rtlCol="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mj-lt"/>
              </a:rPr>
              <a:t>Thank you!</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mj-lt"/>
            </a:endParaRPr>
          </a:p>
        </p:txBody>
      </p:sp>
    </p:spTree>
    <p:extLst>
      <p:ext uri="{BB962C8B-B14F-4D97-AF65-F5344CB8AC3E}">
        <p14:creationId xmlns:p14="http://schemas.microsoft.com/office/powerpoint/2010/main" val="52734911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10160</TotalTime>
  <Words>1555</Words>
  <Application>Microsoft Macintosh PowerPoint</Application>
  <PresentationFormat>On-screen Show (4:3)</PresentationFormat>
  <Paragraphs>279</Paragraphs>
  <Slides>97</Slides>
  <Notes>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Story</vt:lpstr>
      <vt:lpstr>Open Access and IRs: Educating and Empowering the Campus Community </vt:lpstr>
      <vt:lpstr>Open Access and IRs</vt:lpstr>
      <vt:lpstr>A &amp; A</vt:lpstr>
      <vt:lpstr>…some definitions…</vt:lpstr>
      <vt:lpstr>What is Open Access</vt:lpstr>
      <vt:lpstr>The ‘Access Revolution’</vt:lpstr>
      <vt:lpstr>What do we mean by OPEN…</vt:lpstr>
      <vt:lpstr>Peter Suber, on Open Access</vt:lpstr>
      <vt:lpstr>Common Misconceptions</vt:lpstr>
      <vt:lpstr>OA Misconceptions</vt:lpstr>
      <vt:lpstr>Open Access on Campus</vt:lpstr>
      <vt:lpstr>Open Access on Campus</vt:lpstr>
      <vt:lpstr>Scholarly Communication</vt:lpstr>
      <vt:lpstr>Scholarly Communication Cycle</vt:lpstr>
      <vt:lpstr>THE SCHOLARLY COMMUNICATION CRISIS</vt:lpstr>
      <vt:lpstr>Open Access &amp; Scholarly Communication</vt:lpstr>
      <vt:lpstr>Know Your Rights!</vt:lpstr>
      <vt:lpstr>The Repository</vt:lpstr>
      <vt:lpstr>Benefits of OA Repositories</vt:lpstr>
      <vt:lpstr>Benefits to Researchers</vt:lpstr>
      <vt:lpstr>More Benefits</vt:lpstr>
      <vt:lpstr>The Repository</vt:lpstr>
      <vt:lpstr>Open Access and IRs Educating a Campus</vt:lpstr>
      <vt:lpstr>Open Access and IRs Empowering a Campus</vt:lpstr>
      <vt:lpstr>In Academia What is happening at universities right now</vt:lpstr>
      <vt:lpstr>In Academia Repositories at various institutions</vt:lpstr>
      <vt:lpstr>In Academia Repositories at various institutions</vt:lpstr>
      <vt:lpstr>In Academia Repositories at various institutions</vt:lpstr>
      <vt:lpstr>In Academia Repositories at various institutions</vt:lpstr>
      <vt:lpstr>In Academia Repositories at various institutions</vt:lpstr>
      <vt:lpstr>In Academia Repositories at various institutions</vt:lpstr>
      <vt:lpstr>In Academia Repositories at various institutions</vt:lpstr>
      <vt:lpstr>In Academia Repositories at various institutions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Scholarly Communication, Digital Humanities and other scholarship centers and divisions</vt:lpstr>
      <vt:lpstr>In Academia Events related to OA, IRs and Scholarly Communication</vt:lpstr>
      <vt:lpstr>In Academia Events related to OA, IRs and Scholarly Communication</vt:lpstr>
      <vt:lpstr>In Academia Events related to OA, IRs and Scholarly Communication</vt:lpstr>
      <vt:lpstr>In Academia Events related to OA, IRs and Scholarly Communication</vt:lpstr>
      <vt:lpstr>In Academia Events related to OA, IRs and Scholarly Communication</vt:lpstr>
      <vt:lpstr>In Academia Events related to OA, IRs and Scholarly Communication</vt:lpstr>
      <vt:lpstr>In Academia Events related to OA, IRs and Scholarly Communication</vt:lpstr>
      <vt:lpstr>In Academia Events related to OA, IRs and Scholarly Communication</vt:lpstr>
      <vt:lpstr>In Academia Events related to OA, IRs and Scholarly Communication</vt:lpstr>
      <vt:lpstr>In Academia University Open Access Publishing Funds</vt:lpstr>
      <vt:lpstr>In Academia University Open Access Publishing Funds</vt:lpstr>
      <vt:lpstr>In Academia Integration with existing networks: Faculty Profiles &amp; Library Networks</vt:lpstr>
      <vt:lpstr>In Academia Integration with existing networks: Faculty Profiles &amp; Library Networks</vt:lpstr>
      <vt:lpstr>In Academia Integration with existing networks: Faculty Profiles &amp; Library Networks</vt:lpstr>
      <vt:lpstr>In Academia Integration with existing networks: Faculty Profiles &amp; Library Networks</vt:lpstr>
      <vt:lpstr>In Academia Integration with existing networks: Faculty Profiles &amp; Library Networks</vt:lpstr>
      <vt:lpstr>In Academia Integration with existing networks: Faculty Profiles &amp; Library Networks</vt:lpstr>
      <vt:lpstr>At Arcadia</vt:lpstr>
      <vt:lpstr>ScholarWorks@Arcadia</vt:lpstr>
      <vt:lpstr>ScholarWorks@Arcadia</vt:lpstr>
      <vt:lpstr>ScholarWorks@Arcadia</vt:lpstr>
      <vt:lpstr>ScholarWorks@Arcadia</vt:lpstr>
      <vt:lpstr>ScholarWorks@Arcadia</vt:lpstr>
      <vt:lpstr>ScholarWorks@Arcadia</vt:lpstr>
      <vt:lpstr>ScholarWorks@Arcadia</vt:lpstr>
      <vt:lpstr>Scholarly Communication @ Arcadia</vt:lpstr>
      <vt:lpstr>Scholarly Communication @ Arcadia</vt:lpstr>
      <vt:lpstr>Scholarly Communication @ Arcadia: Sections</vt:lpstr>
      <vt:lpstr>Scholarly Communication @ Arcadia: For Faculty</vt:lpstr>
      <vt:lpstr>Scholarly Communication @ Arcadia: FAQs</vt:lpstr>
      <vt:lpstr>Scholarly Communication @ Arcadia: Glossary</vt:lpstr>
      <vt:lpstr>Scholarly Communication @ Arcadia: Other Services</vt:lpstr>
      <vt:lpstr>At Arcadia: Initiatives</vt:lpstr>
      <vt:lpstr>At Arcadia Initiatives: Scholarly Communication Faculty Steering Committee</vt:lpstr>
      <vt:lpstr>At Arcadia Initiatives: The Honors Program</vt:lpstr>
      <vt:lpstr>At Arcadia Initiatives: Journals</vt:lpstr>
      <vt:lpstr>At Arcadia Initiatives: Journals</vt:lpstr>
      <vt:lpstr>At Arcadia Initiatives: University Archives</vt:lpstr>
      <vt:lpstr>At Arcadia Initiatives: University Relations</vt:lpstr>
      <vt:lpstr>At Arcadia Initiatives: Undergraduate works</vt:lpstr>
      <vt:lpstr>At Arcadia Initiatives: Undergraduate works</vt:lpstr>
      <vt:lpstr>At Arcadia Initiatives: Graduate works</vt:lpstr>
      <vt:lpstr>At Arcadia Initiatives: Student works</vt:lpstr>
      <vt:lpstr>At Arcadia Initiatives: Student works</vt:lpstr>
      <vt:lpstr>At Arcadia Initiative: Faculty</vt:lpstr>
      <vt:lpstr>At Arcadia Initiative: Faculty Survey</vt:lpstr>
      <vt:lpstr>At Arcadia Initiative: Faculty Workshops</vt:lpstr>
      <vt:lpstr>PowerPoint Presentation</vt:lpstr>
      <vt:lpstr>At Arcadia Initiatives: Administrative and Academic Offices</vt:lpstr>
      <vt:lpstr>At Arcadia Initiatives: Administrative and Academic Offices</vt:lpstr>
      <vt:lpstr>At Arcadia Initiatives: Open Access Week 2015</vt:lpstr>
      <vt:lpstr>Pitfalls &amp; Challenges</vt:lpstr>
      <vt:lpstr>Growth &amp; Sustainability</vt:lpstr>
      <vt:lpstr>Open Access and IRs: Educating and Empowering the Campus Community </vt:lpstr>
    </vt:vector>
  </TitlesOfParts>
  <Company>Arcadia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Access and IRs: Educating and Empowering the Campus Community </dc:title>
  <dc:creator>Adam Hess</dc:creator>
  <cp:lastModifiedBy>Adam Hess</cp:lastModifiedBy>
  <cp:revision>197</cp:revision>
  <dcterms:created xsi:type="dcterms:W3CDTF">2015-09-28T19:53:18Z</dcterms:created>
  <dcterms:modified xsi:type="dcterms:W3CDTF">2015-10-05T21:14:03Z</dcterms:modified>
</cp:coreProperties>
</file>