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7" r:id="rId2"/>
    <p:sldId id="268" r:id="rId3"/>
    <p:sldId id="269" r:id="rId4"/>
    <p:sldId id="300" r:id="rId5"/>
    <p:sldId id="301" r:id="rId6"/>
    <p:sldId id="299" r:id="rId7"/>
    <p:sldId id="298" r:id="rId8"/>
    <p:sldId id="304" r:id="rId9"/>
    <p:sldId id="305" r:id="rId10"/>
    <p:sldId id="306" r:id="rId11"/>
    <p:sldId id="302" r:id="rId12"/>
    <p:sldId id="303" r:id="rId13"/>
    <p:sldId id="309" r:id="rId14"/>
    <p:sldId id="272" r:id="rId15"/>
    <p:sldId id="273" r:id="rId16"/>
    <p:sldId id="274" r:id="rId17"/>
    <p:sldId id="275" r:id="rId18"/>
    <p:sldId id="277" r:id="rId19"/>
    <p:sldId id="278" r:id="rId20"/>
    <p:sldId id="279" r:id="rId21"/>
    <p:sldId id="280" r:id="rId22"/>
    <p:sldId id="282" r:id="rId23"/>
    <p:sldId id="283" r:id="rId24"/>
    <p:sldId id="261" r:id="rId25"/>
    <p:sldId id="264" r:id="rId26"/>
    <p:sldId id="263" r:id="rId27"/>
    <p:sldId id="258" r:id="rId28"/>
    <p:sldId id="297" r:id="rId29"/>
    <p:sldId id="310" r:id="rId30"/>
    <p:sldId id="287" r:id="rId31"/>
    <p:sldId id="307" r:id="rId32"/>
    <p:sldId id="293" r:id="rId33"/>
    <p:sldId id="311" r:id="rId34"/>
    <p:sldId id="290" r:id="rId35"/>
    <p:sldId id="308" r:id="rId36"/>
    <p:sldId id="291" r:id="rId37"/>
    <p:sldId id="294" r:id="rId38"/>
    <p:sldId id="295" r:id="rId39"/>
    <p:sldId id="296" r:id="rId40"/>
    <p:sldId id="312" r:id="rId41"/>
    <p:sldId id="315" r:id="rId42"/>
    <p:sldId id="318" r:id="rId43"/>
    <p:sldId id="316" r:id="rId44"/>
    <p:sldId id="317" r:id="rId45"/>
    <p:sldId id="314" r:id="rId46"/>
    <p:sldId id="3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C"/>
    <a:srgbClr val="9CC2FF"/>
    <a:srgbClr val="9AC2FF"/>
    <a:srgbClr val="74A4E6"/>
    <a:srgbClr val="4082CE"/>
    <a:srgbClr val="9AC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7" autoAdjust="0"/>
    <p:restoredTop sz="91297" autoAdjust="0"/>
  </p:normalViewPr>
  <p:slideViewPr>
    <p:cSldViewPr snapToGrid="0">
      <p:cViewPr varScale="1">
        <p:scale>
          <a:sx n="96" d="100"/>
          <a:sy n="96" d="100"/>
        </p:scale>
        <p:origin x="-102" y="-192"/>
      </p:cViewPr>
      <p:guideLst>
        <p:guide orient="horz" pos="2160"/>
        <p:guide pos="2880"/>
      </p:guideLst>
    </p:cSldViewPr>
  </p:slideViewPr>
  <p:notesTextViewPr>
    <p:cViewPr>
      <p:scale>
        <a:sx n="1" d="1"/>
        <a:sy n="1" d="1"/>
      </p:scale>
      <p:origin x="0" y="0"/>
    </p:cViewPr>
  </p:notesTextViewPr>
  <p:sorterViewPr>
    <p:cViewPr>
      <p:scale>
        <a:sx n="100" d="100"/>
        <a:sy n="100" d="100"/>
      </p:scale>
      <p:origin x="0" y="6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7E385-7158-4CEA-8E7C-9D233894286D}" type="datetimeFigureOut">
              <a:rPr lang="en-US" smtClean="0"/>
              <a:t>7/17/2015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16EC4-14EE-48D0-8AF9-E26756217630}" type="slidenum">
              <a:rPr lang="en-US" smtClean="0"/>
              <a:t>‹#›</a:t>
            </a:fld>
            <a:endParaRPr lang="en-US"/>
          </a:p>
        </p:txBody>
      </p:sp>
    </p:spTree>
    <p:extLst>
      <p:ext uri="{BB962C8B-B14F-4D97-AF65-F5344CB8AC3E}">
        <p14:creationId xmlns:p14="http://schemas.microsoft.com/office/powerpoint/2010/main" val="399706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a:t>
            </a:fld>
            <a:endParaRPr lang="en-US"/>
          </a:p>
        </p:txBody>
      </p:sp>
    </p:spTree>
    <p:extLst>
      <p:ext uri="{BB962C8B-B14F-4D97-AF65-F5344CB8AC3E}">
        <p14:creationId xmlns:p14="http://schemas.microsoft.com/office/powerpoint/2010/main" val="64690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Swanson builds</a:t>
            </a:r>
            <a:r>
              <a:rPr lang="en-US" baseline="0" dirty="0" smtClean="0"/>
              <a:t> on other models by combining print and online resources.</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14</a:t>
            </a:fld>
            <a:endParaRPr lang="en-US"/>
          </a:p>
        </p:txBody>
      </p:sp>
    </p:spTree>
    <p:extLst>
      <p:ext uri="{BB962C8B-B14F-4D97-AF65-F5344CB8AC3E}">
        <p14:creationId xmlns:p14="http://schemas.microsoft.com/office/powerpoint/2010/main" val="135163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Progression in</a:t>
            </a:r>
            <a:r>
              <a:rPr lang="en-US" baseline="0" dirty="0" smtClean="0"/>
              <a:t> a less scholarly direction.</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15</a:t>
            </a:fld>
            <a:endParaRPr lang="en-US"/>
          </a:p>
        </p:txBody>
      </p:sp>
    </p:spTree>
    <p:extLst>
      <p:ext uri="{BB962C8B-B14F-4D97-AF65-F5344CB8AC3E}">
        <p14:creationId xmlns:p14="http://schemas.microsoft.com/office/powerpoint/2010/main" val="50963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in the less scholarly</a:t>
            </a:r>
            <a:r>
              <a:rPr lang="en-US" baseline="0" dirty="0" smtClean="0"/>
              <a:t> direction</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16</a:t>
            </a:fld>
            <a:endParaRPr lang="en-US"/>
          </a:p>
        </p:txBody>
      </p:sp>
    </p:spTree>
    <p:extLst>
      <p:ext uri="{BB962C8B-B14F-4D97-AF65-F5344CB8AC3E}">
        <p14:creationId xmlns:p14="http://schemas.microsoft.com/office/powerpoint/2010/main" val="271046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sources are increasingly becoming the type</a:t>
            </a:r>
            <a:r>
              <a:rPr lang="en-US" baseline="0" dirty="0" smtClean="0"/>
              <a:t> less experienced searchers regularly use.</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17</a:t>
            </a:fld>
            <a:endParaRPr lang="en-US"/>
          </a:p>
        </p:txBody>
      </p:sp>
    </p:spTree>
    <p:extLst>
      <p:ext uri="{BB962C8B-B14F-4D97-AF65-F5344CB8AC3E}">
        <p14:creationId xmlns:p14="http://schemas.microsoft.com/office/powerpoint/2010/main" val="80240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a:t>
            </a:r>
            <a:r>
              <a:rPr lang="en-US" baseline="0" dirty="0" smtClean="0"/>
              <a:t> experienced searchers don’t  equate personal websites to handwritten notes, but there’s effectively no difference.</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20</a:t>
            </a:fld>
            <a:endParaRPr lang="en-US"/>
          </a:p>
        </p:txBody>
      </p:sp>
    </p:spTree>
    <p:extLst>
      <p:ext uri="{BB962C8B-B14F-4D97-AF65-F5344CB8AC3E}">
        <p14:creationId xmlns:p14="http://schemas.microsoft.com/office/powerpoint/2010/main" val="239009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entire list of cognitive authority source types. Start visualizing</a:t>
            </a:r>
            <a:r>
              <a:rPr lang="en-US" baseline="0" dirty="0" smtClean="0"/>
              <a:t> a cognitive authority spectrum by simplifying the list.</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21</a:t>
            </a:fld>
            <a:endParaRPr lang="en-US"/>
          </a:p>
        </p:txBody>
      </p:sp>
    </p:spTree>
    <p:extLst>
      <p:ext uri="{BB962C8B-B14F-4D97-AF65-F5344CB8AC3E}">
        <p14:creationId xmlns:p14="http://schemas.microsoft.com/office/powerpoint/2010/main" val="1401112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a:t>
            </a:r>
            <a:r>
              <a:rPr lang="en-US" baseline="0" dirty="0" smtClean="0"/>
              <a:t> simplified list tipped over.</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22</a:t>
            </a:fld>
            <a:endParaRPr lang="en-US"/>
          </a:p>
        </p:txBody>
      </p:sp>
    </p:spTree>
    <p:extLst>
      <p:ext uri="{BB962C8B-B14F-4D97-AF65-F5344CB8AC3E}">
        <p14:creationId xmlns:p14="http://schemas.microsoft.com/office/powerpoint/2010/main" val="150427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Rotate the list around Scholarly.</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23</a:t>
            </a:fld>
            <a:endParaRPr lang="en-US"/>
          </a:p>
        </p:txBody>
      </p:sp>
    </p:spTree>
    <p:extLst>
      <p:ext uri="{BB962C8B-B14F-4D97-AF65-F5344CB8AC3E}">
        <p14:creationId xmlns:p14="http://schemas.microsoft.com/office/powerpoint/2010/main" val="620421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x-axis for a chart representing</a:t>
            </a:r>
            <a:r>
              <a:rPr lang="en-US" baseline="0" dirty="0" smtClean="0"/>
              <a:t> breadth and depth </a:t>
            </a:r>
            <a:r>
              <a:rPr lang="en-US" baseline="0" smtClean="0"/>
              <a:t>of knowledge</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24</a:t>
            </a:fld>
            <a:endParaRPr lang="en-US"/>
          </a:p>
        </p:txBody>
      </p:sp>
    </p:spTree>
    <p:extLst>
      <p:ext uri="{BB962C8B-B14F-4D97-AF65-F5344CB8AC3E}">
        <p14:creationId xmlns:p14="http://schemas.microsoft.com/office/powerpoint/2010/main" val="294796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depth and breadth of knowledge of a typical search.</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25</a:t>
            </a:fld>
            <a:endParaRPr lang="en-US"/>
          </a:p>
        </p:txBody>
      </p:sp>
    </p:spTree>
    <p:extLst>
      <p:ext uri="{BB962C8B-B14F-4D97-AF65-F5344CB8AC3E}">
        <p14:creationId xmlns:p14="http://schemas.microsoft.com/office/powerpoint/2010/main" val="75260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databases</a:t>
            </a:r>
            <a:r>
              <a:rPr lang="en-US" baseline="0" dirty="0" smtClean="0"/>
              <a:t> are not nearly as big. Bigger doesn’t always mean better, but in the case of Google as BFF it does. Article DBs may be fast, but searchers still have to go to a list, pick one, log in, craft a search, cross their fingers, analyze the search results, etc. Article DBs have familiar qualities, but they are not Google.</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4</a:t>
            </a:fld>
            <a:endParaRPr lang="en-US"/>
          </a:p>
        </p:txBody>
      </p:sp>
    </p:spTree>
    <p:extLst>
      <p:ext uri="{BB962C8B-B14F-4D97-AF65-F5344CB8AC3E}">
        <p14:creationId xmlns:p14="http://schemas.microsoft.com/office/powerpoint/2010/main" val="217437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information literacy instruction </a:t>
            </a:r>
            <a:r>
              <a:rPr lang="en-US" baseline="0" dirty="0" smtClean="0"/>
              <a:t>is to increase the depth and narrow the breadth from shallow and wide to deeper and narrower. </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26</a:t>
            </a:fld>
            <a:endParaRPr lang="en-US"/>
          </a:p>
        </p:txBody>
      </p:sp>
    </p:spTree>
    <p:extLst>
      <p:ext uri="{BB962C8B-B14F-4D97-AF65-F5344CB8AC3E}">
        <p14:creationId xmlns:p14="http://schemas.microsoft.com/office/powerpoint/2010/main" val="398551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greatest depth and narrowest of breadth of knowledge exists in scholarly</a:t>
            </a:r>
            <a:r>
              <a:rPr lang="en-US" baseline="0" dirty="0" smtClean="0"/>
              <a:t> literature research.</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27</a:t>
            </a:fld>
            <a:endParaRPr lang="en-US"/>
          </a:p>
        </p:txBody>
      </p:sp>
    </p:spTree>
    <p:extLst>
      <p:ext uri="{BB962C8B-B14F-4D97-AF65-F5344CB8AC3E}">
        <p14:creationId xmlns:p14="http://schemas.microsoft.com/office/powerpoint/2010/main" val="314119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sad reality is that few assignments are designed in such a way that requires searchers</a:t>
            </a:r>
            <a:r>
              <a:rPr lang="en-US" baseline="0" dirty="0" smtClean="0"/>
              <a:t> to go beyond Google. This can depend upon the topic, however.</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29</a:t>
            </a:fld>
            <a:endParaRPr lang="en-US"/>
          </a:p>
        </p:txBody>
      </p:sp>
    </p:spTree>
    <p:extLst>
      <p:ext uri="{BB962C8B-B14F-4D97-AF65-F5344CB8AC3E}">
        <p14:creationId xmlns:p14="http://schemas.microsoft.com/office/powerpoint/2010/main" val="3085250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Literature review are scholarly sources of information</a:t>
            </a:r>
            <a:r>
              <a:rPr lang="en-US" baseline="0" dirty="0" smtClean="0"/>
              <a:t> that are a good next step for learning about a topic after consulting information sources that have a shallower and wider cognitive authority.</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30</a:t>
            </a:fld>
            <a:endParaRPr lang="en-US"/>
          </a:p>
        </p:txBody>
      </p:sp>
    </p:spTree>
    <p:extLst>
      <p:ext uri="{BB962C8B-B14F-4D97-AF65-F5344CB8AC3E}">
        <p14:creationId xmlns:p14="http://schemas.microsoft.com/office/powerpoint/2010/main" val="1811994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KWICs provide considerable information about the topic itself and may presage</a:t>
            </a:r>
            <a:r>
              <a:rPr lang="en-US" baseline="0" dirty="0" smtClean="0"/>
              <a:t> what future searches might have in store.</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31</a:t>
            </a:fld>
            <a:endParaRPr lang="en-US"/>
          </a:p>
        </p:txBody>
      </p:sp>
    </p:spTree>
    <p:extLst>
      <p:ext uri="{BB962C8B-B14F-4D97-AF65-F5344CB8AC3E}">
        <p14:creationId xmlns:p14="http://schemas.microsoft.com/office/powerpoint/2010/main" val="181199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beginning the search process,</a:t>
            </a:r>
            <a:r>
              <a:rPr lang="en-US" baseline="0" dirty="0" smtClean="0"/>
              <a:t> get a lay of the land and the reject the tendency to click on individual articles. Inexperienced searchers get waylaid easily. A Google search provides a tremendous amount of information about a topic without having to click on individual search results. None of the previous analyses required consultation of the actual search result. Searchers who cannot resist the urge to click on a promising link can right-click and open in a new tab. Once they’ve started analyzing the Google search results, they may end up not consulting the individual links anyway.</a:t>
            </a:r>
          </a:p>
        </p:txBody>
      </p:sp>
      <p:sp>
        <p:nvSpPr>
          <p:cNvPr id="4" name="Slide Number Placeholder 3"/>
          <p:cNvSpPr>
            <a:spLocks noGrp="1"/>
          </p:cNvSpPr>
          <p:nvPr>
            <p:ph type="sldNum" sz="quarter" idx="10"/>
          </p:nvPr>
        </p:nvSpPr>
        <p:spPr/>
        <p:txBody>
          <a:bodyPr/>
          <a:lstStyle/>
          <a:p>
            <a:fld id="{A4516EC4-14EE-48D0-8AF9-E26756217630}" type="slidenum">
              <a:rPr lang="en-US" smtClean="0"/>
              <a:t>32</a:t>
            </a:fld>
            <a:endParaRPr lang="en-US"/>
          </a:p>
        </p:txBody>
      </p:sp>
    </p:spTree>
    <p:extLst>
      <p:ext uri="{BB962C8B-B14F-4D97-AF65-F5344CB8AC3E}">
        <p14:creationId xmlns:p14="http://schemas.microsoft.com/office/powerpoint/2010/main" val="2768431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516EC4-14EE-48D0-8AF9-E26756217630}" type="slidenum">
              <a:rPr lang="en-US" smtClean="0"/>
              <a:t>33</a:t>
            </a:fld>
            <a:endParaRPr lang="en-US"/>
          </a:p>
        </p:txBody>
      </p:sp>
    </p:spTree>
    <p:extLst>
      <p:ext uri="{BB962C8B-B14F-4D97-AF65-F5344CB8AC3E}">
        <p14:creationId xmlns:p14="http://schemas.microsoft.com/office/powerpoint/2010/main" val="2768431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Inclusion by similarity</a:t>
            </a:r>
            <a:r>
              <a:rPr lang="en-US" baseline="0" dirty="0" smtClean="0"/>
              <a:t> is relevant in the next search.</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34</a:t>
            </a:fld>
            <a:endParaRPr lang="en-US"/>
          </a:p>
        </p:txBody>
      </p:sp>
    </p:spTree>
    <p:extLst>
      <p:ext uri="{BB962C8B-B14F-4D97-AF65-F5344CB8AC3E}">
        <p14:creationId xmlns:p14="http://schemas.microsoft.com/office/powerpoint/2010/main" val="425088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35</a:t>
            </a:fld>
            <a:endParaRPr lang="en-US"/>
          </a:p>
        </p:txBody>
      </p:sp>
    </p:spTree>
    <p:extLst>
      <p:ext uri="{BB962C8B-B14F-4D97-AF65-F5344CB8AC3E}">
        <p14:creationId xmlns:p14="http://schemas.microsoft.com/office/powerpoint/2010/main" val="181199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scholarly articles. Librarians avoid making</a:t>
            </a:r>
            <a:r>
              <a:rPr lang="en-US" baseline="0" dirty="0" smtClean="0"/>
              <a:t> value judgments about searches: The results are qualitatively different. Conventionally scholarly research may be harder to find.</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38</a:t>
            </a:fld>
            <a:endParaRPr lang="en-US"/>
          </a:p>
        </p:txBody>
      </p:sp>
    </p:spTree>
    <p:extLst>
      <p:ext uri="{BB962C8B-B14F-4D97-AF65-F5344CB8AC3E}">
        <p14:creationId xmlns:p14="http://schemas.microsoft.com/office/powerpoint/2010/main" val="27739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databases</a:t>
            </a:r>
            <a:r>
              <a:rPr lang="en-US" baseline="0" dirty="0" smtClean="0"/>
              <a:t> are not fast. You have to go to a list, pick one, log in, craft a search, cross your fingers, analyze the search results, etc.</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5</a:t>
            </a:fld>
            <a:endParaRPr lang="en-US"/>
          </a:p>
        </p:txBody>
      </p:sp>
    </p:spTree>
    <p:extLst>
      <p:ext uri="{BB962C8B-B14F-4D97-AF65-F5344CB8AC3E}">
        <p14:creationId xmlns:p14="http://schemas.microsoft.com/office/powerpoint/2010/main" val="2174378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searches can produce dramatically different results whose significance the searcher must evaluate in relative terms.</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39</a:t>
            </a:fld>
            <a:endParaRPr lang="en-US"/>
          </a:p>
        </p:txBody>
      </p:sp>
    </p:spTree>
    <p:extLst>
      <p:ext uri="{BB962C8B-B14F-4D97-AF65-F5344CB8AC3E}">
        <p14:creationId xmlns:p14="http://schemas.microsoft.com/office/powerpoint/2010/main" val="491512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Recapitulation</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40</a:t>
            </a:fld>
            <a:endParaRPr lang="en-US"/>
          </a:p>
        </p:txBody>
      </p:sp>
    </p:spTree>
    <p:extLst>
      <p:ext uri="{BB962C8B-B14F-4D97-AF65-F5344CB8AC3E}">
        <p14:creationId xmlns:p14="http://schemas.microsoft.com/office/powerpoint/2010/main" val="2317453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as BFF is a first step.</a:t>
            </a:r>
          </a:p>
        </p:txBody>
      </p:sp>
      <p:sp>
        <p:nvSpPr>
          <p:cNvPr id="4" name="Slide Number Placeholder 3"/>
          <p:cNvSpPr>
            <a:spLocks noGrp="1"/>
          </p:cNvSpPr>
          <p:nvPr>
            <p:ph type="sldNum" sz="quarter" idx="10"/>
          </p:nvPr>
        </p:nvSpPr>
        <p:spPr/>
        <p:txBody>
          <a:bodyPr/>
          <a:lstStyle/>
          <a:p>
            <a:fld id="{A4516EC4-14EE-48D0-8AF9-E26756217630}" type="slidenum">
              <a:rPr lang="en-US" smtClean="0"/>
              <a:t>41</a:t>
            </a:fld>
            <a:endParaRPr lang="en-US"/>
          </a:p>
        </p:txBody>
      </p:sp>
    </p:spTree>
    <p:extLst>
      <p:ext uri="{BB962C8B-B14F-4D97-AF65-F5344CB8AC3E}">
        <p14:creationId xmlns:p14="http://schemas.microsoft.com/office/powerpoint/2010/main" val="2317453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as BFF is a first step.</a:t>
            </a:r>
          </a:p>
        </p:txBody>
      </p:sp>
      <p:sp>
        <p:nvSpPr>
          <p:cNvPr id="4" name="Slide Number Placeholder 3"/>
          <p:cNvSpPr>
            <a:spLocks noGrp="1"/>
          </p:cNvSpPr>
          <p:nvPr>
            <p:ph type="sldNum" sz="quarter" idx="10"/>
          </p:nvPr>
        </p:nvSpPr>
        <p:spPr/>
        <p:txBody>
          <a:bodyPr/>
          <a:lstStyle/>
          <a:p>
            <a:fld id="{A4516EC4-14EE-48D0-8AF9-E26756217630}" type="slidenum">
              <a:rPr lang="en-US" smtClean="0"/>
              <a:t>42</a:t>
            </a:fld>
            <a:endParaRPr lang="en-US"/>
          </a:p>
        </p:txBody>
      </p:sp>
    </p:spTree>
    <p:extLst>
      <p:ext uri="{BB962C8B-B14F-4D97-AF65-F5344CB8AC3E}">
        <p14:creationId xmlns:p14="http://schemas.microsoft.com/office/powerpoint/2010/main" val="231745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just been bombed.</a:t>
            </a:r>
          </a:p>
        </p:txBody>
      </p:sp>
      <p:sp>
        <p:nvSpPr>
          <p:cNvPr id="4" name="Slide Number Placeholder 3"/>
          <p:cNvSpPr>
            <a:spLocks noGrp="1"/>
          </p:cNvSpPr>
          <p:nvPr>
            <p:ph type="sldNum" sz="quarter" idx="10"/>
          </p:nvPr>
        </p:nvSpPr>
        <p:spPr/>
        <p:txBody>
          <a:bodyPr/>
          <a:lstStyle/>
          <a:p>
            <a:fld id="{A4516EC4-14EE-48D0-8AF9-E26756217630}" type="slidenum">
              <a:rPr lang="en-US" smtClean="0"/>
              <a:t>43</a:t>
            </a:fld>
            <a:endParaRPr lang="en-US"/>
          </a:p>
        </p:txBody>
      </p:sp>
    </p:spTree>
    <p:extLst>
      <p:ext uri="{BB962C8B-B14F-4D97-AF65-F5344CB8AC3E}">
        <p14:creationId xmlns:p14="http://schemas.microsoft.com/office/powerpoint/2010/main" val="2317453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has this one.</a:t>
            </a:r>
          </a:p>
        </p:txBody>
      </p:sp>
      <p:sp>
        <p:nvSpPr>
          <p:cNvPr id="4" name="Slide Number Placeholder 3"/>
          <p:cNvSpPr>
            <a:spLocks noGrp="1"/>
          </p:cNvSpPr>
          <p:nvPr>
            <p:ph type="sldNum" sz="quarter" idx="10"/>
          </p:nvPr>
        </p:nvSpPr>
        <p:spPr/>
        <p:txBody>
          <a:bodyPr/>
          <a:lstStyle/>
          <a:p>
            <a:fld id="{A4516EC4-14EE-48D0-8AF9-E26756217630}" type="slidenum">
              <a:rPr lang="en-US" smtClean="0"/>
              <a:t>44</a:t>
            </a:fld>
            <a:endParaRPr lang="en-US"/>
          </a:p>
        </p:txBody>
      </p:sp>
    </p:spTree>
    <p:extLst>
      <p:ext uri="{BB962C8B-B14F-4D97-AF65-F5344CB8AC3E}">
        <p14:creationId xmlns:p14="http://schemas.microsoft.com/office/powerpoint/2010/main" val="231745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Recapitulation</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45</a:t>
            </a:fld>
            <a:endParaRPr lang="en-US"/>
          </a:p>
        </p:txBody>
      </p:sp>
    </p:spTree>
    <p:extLst>
      <p:ext uri="{BB962C8B-B14F-4D97-AF65-F5344CB8AC3E}">
        <p14:creationId xmlns:p14="http://schemas.microsoft.com/office/powerpoint/2010/main" val="231745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searcher who does know something about LSD will nod knowingly.</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8</a:t>
            </a:fld>
            <a:endParaRPr lang="en-US"/>
          </a:p>
        </p:txBody>
      </p:sp>
    </p:spTree>
    <p:extLst>
      <p:ext uri="{BB962C8B-B14F-4D97-AF65-F5344CB8AC3E}">
        <p14:creationId xmlns:p14="http://schemas.microsoft.com/office/powerpoint/2010/main" val="185571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absence</a:t>
            </a:r>
            <a:r>
              <a:rPr lang="en-US" baseline="0" dirty="0" smtClean="0"/>
              <a:t> of a match until the majority of the search has been typed hints at the popularity of the topic and perhaps the likelihood of relevant search results. The experienced searcher may be guessing how many search results to expect.</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9</a:t>
            </a:fld>
            <a:endParaRPr lang="en-US"/>
          </a:p>
        </p:txBody>
      </p:sp>
    </p:spTree>
    <p:extLst>
      <p:ext uri="{BB962C8B-B14F-4D97-AF65-F5344CB8AC3E}">
        <p14:creationId xmlns:p14="http://schemas.microsoft.com/office/powerpoint/2010/main" val="423894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Autosearch</a:t>
            </a:r>
            <a:r>
              <a:rPr lang="en-US" baseline="0" dirty="0" smtClean="0"/>
              <a:t> delivers results before hitting Enter. What can the experienced </a:t>
            </a:r>
            <a:r>
              <a:rPr lang="en-US" baseline="0" smtClean="0"/>
              <a:t>searcher determine </a:t>
            </a:r>
            <a:r>
              <a:rPr lang="en-US" baseline="0" dirty="0" smtClean="0"/>
              <a:t>about the topic from the information </a:t>
            </a:r>
            <a:r>
              <a:rPr lang="en-US" baseline="0" smtClean="0"/>
              <a:t>available the </a:t>
            </a:r>
            <a:r>
              <a:rPr lang="en-US" baseline="0" dirty="0" smtClean="0"/>
              <a:t>search results?</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10</a:t>
            </a:fld>
            <a:endParaRPr lang="en-US"/>
          </a:p>
        </p:txBody>
      </p:sp>
    </p:spTree>
    <p:extLst>
      <p:ext uri="{BB962C8B-B14F-4D97-AF65-F5344CB8AC3E}">
        <p14:creationId xmlns:p14="http://schemas.microsoft.com/office/powerpoint/2010/main" val="181199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KWICs provide considerable information about the topic itself and may presage</a:t>
            </a:r>
            <a:r>
              <a:rPr lang="en-US" baseline="0" dirty="0" smtClean="0"/>
              <a:t> what future searches might have in store. “Recent resurgence” means there may be a period during which there isn’t much research to find.</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11</a:t>
            </a:fld>
            <a:endParaRPr lang="en-US"/>
          </a:p>
        </p:txBody>
      </p:sp>
    </p:spTree>
    <p:extLst>
      <p:ext uri="{BB962C8B-B14F-4D97-AF65-F5344CB8AC3E}">
        <p14:creationId xmlns:p14="http://schemas.microsoft.com/office/powerpoint/2010/main" val="181199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12</a:t>
            </a:fld>
            <a:endParaRPr lang="en-US"/>
          </a:p>
        </p:txBody>
      </p:sp>
    </p:spTree>
    <p:extLst>
      <p:ext uri="{BB962C8B-B14F-4D97-AF65-F5344CB8AC3E}">
        <p14:creationId xmlns:p14="http://schemas.microsoft.com/office/powerpoint/2010/main" val="18119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Swanson builds</a:t>
            </a:r>
            <a:r>
              <a:rPr lang="en-US" baseline="0" dirty="0" smtClean="0"/>
              <a:t> on other models by combining print and online resources.</a:t>
            </a:r>
            <a:endParaRPr lang="en-US" dirty="0"/>
          </a:p>
        </p:txBody>
      </p:sp>
      <p:sp>
        <p:nvSpPr>
          <p:cNvPr id="4" name="Slide Number Placeholder 3"/>
          <p:cNvSpPr>
            <a:spLocks noGrp="1"/>
          </p:cNvSpPr>
          <p:nvPr>
            <p:ph type="sldNum" sz="quarter" idx="10"/>
          </p:nvPr>
        </p:nvSpPr>
        <p:spPr/>
        <p:txBody>
          <a:bodyPr/>
          <a:lstStyle/>
          <a:p>
            <a:fld id="{A4516EC4-14EE-48D0-8AF9-E26756217630}" type="slidenum">
              <a:rPr lang="en-US" smtClean="0"/>
              <a:t>13</a:t>
            </a:fld>
            <a:endParaRPr lang="en-US"/>
          </a:p>
        </p:txBody>
      </p:sp>
    </p:spTree>
    <p:extLst>
      <p:ext uri="{BB962C8B-B14F-4D97-AF65-F5344CB8AC3E}">
        <p14:creationId xmlns:p14="http://schemas.microsoft.com/office/powerpoint/2010/main" val="135163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96B84-5215-438A-AC74-0D52E9CC5A8B}"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112939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96B84-5215-438A-AC74-0D52E9CC5A8B}"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351390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96B84-5215-438A-AC74-0D52E9CC5A8B}"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30759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96B84-5215-438A-AC74-0D52E9CC5A8B}"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265676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96B84-5215-438A-AC74-0D52E9CC5A8B}"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324389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96B84-5215-438A-AC74-0D52E9CC5A8B}"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19189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96B84-5215-438A-AC74-0D52E9CC5A8B}" type="datetimeFigureOut">
              <a:rPr lang="en-US" smtClean="0"/>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3342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96B84-5215-438A-AC74-0D52E9CC5A8B}" type="datetimeFigureOut">
              <a:rPr lang="en-US" smtClean="0"/>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328912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96B84-5215-438A-AC74-0D52E9CC5A8B}" type="datetimeFigureOut">
              <a:rPr lang="en-US" smtClean="0"/>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43870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96B84-5215-438A-AC74-0D52E9CC5A8B}"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343009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96B84-5215-438A-AC74-0D52E9CC5A8B}"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7E1E5-5EA9-40AB-8270-09F28480C272}" type="slidenum">
              <a:rPr lang="en-US" smtClean="0"/>
              <a:t>‹#›</a:t>
            </a:fld>
            <a:endParaRPr lang="en-US"/>
          </a:p>
        </p:txBody>
      </p:sp>
    </p:spTree>
    <p:extLst>
      <p:ext uri="{BB962C8B-B14F-4D97-AF65-F5344CB8AC3E}">
        <p14:creationId xmlns:p14="http://schemas.microsoft.com/office/powerpoint/2010/main" val="27669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96B84-5215-438A-AC74-0D52E9CC5A8B}" type="datetimeFigureOut">
              <a:rPr lang="en-US" smtClean="0"/>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7E1E5-5EA9-40AB-8270-09F28480C272}" type="slidenum">
              <a:rPr lang="en-US" smtClean="0"/>
              <a:t>‹#›</a:t>
            </a:fld>
            <a:endParaRPr lang="en-US"/>
          </a:p>
        </p:txBody>
      </p:sp>
    </p:spTree>
    <p:extLst>
      <p:ext uri="{BB962C8B-B14F-4D97-AF65-F5344CB8AC3E}">
        <p14:creationId xmlns:p14="http://schemas.microsoft.com/office/powerpoint/2010/main" val="102426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4" y="57139"/>
            <a:ext cx="1266572" cy="14171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95275"/>
            <a:ext cx="7342572" cy="17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60" r="593"/>
          <a:stretch/>
        </p:blipFill>
        <p:spPr bwMode="auto">
          <a:xfrm>
            <a:off x="0" y="1885951"/>
            <a:ext cx="8869680" cy="302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536" y="2454468"/>
            <a:ext cx="6837715" cy="25981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29960" b="-83352"/>
          <a:stretch/>
        </p:blipFill>
        <p:spPr>
          <a:xfrm>
            <a:off x="1500536" y="798524"/>
            <a:ext cx="3528664" cy="331776"/>
          </a:xfrm>
          <a:prstGeom prst="rect">
            <a:avLst/>
          </a:prstGeom>
        </p:spPr>
      </p:pic>
    </p:spTree>
    <p:extLst>
      <p:ext uri="{BB962C8B-B14F-4D97-AF65-F5344CB8AC3E}">
        <p14:creationId xmlns:p14="http://schemas.microsoft.com/office/powerpoint/2010/main" val="263513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Tree>
    <p:extLst>
      <p:ext uri="{BB962C8B-B14F-4D97-AF65-F5344CB8AC3E}">
        <p14:creationId xmlns:p14="http://schemas.microsoft.com/office/powerpoint/2010/main" val="332694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3" name="TextBox 2"/>
          <p:cNvSpPr txBox="1"/>
          <p:nvPr/>
        </p:nvSpPr>
        <p:spPr>
          <a:xfrm>
            <a:off x="4911105" y="2945884"/>
            <a:ext cx="3765310" cy="369332"/>
          </a:xfrm>
          <a:prstGeom prst="rect">
            <a:avLst/>
          </a:prstGeom>
          <a:noFill/>
        </p:spPr>
        <p:txBody>
          <a:bodyPr wrap="square" rtlCol="0">
            <a:spAutoFit/>
          </a:bodyPr>
          <a:lstStyle/>
          <a:p>
            <a:pPr algn="ctr"/>
            <a:r>
              <a:rPr lang="en-US" b="1" dirty="0" smtClean="0">
                <a:solidFill>
                  <a:srgbClr val="FF0000"/>
                </a:solidFill>
              </a:rPr>
              <a:t>Title suggests concept isn’t farfetched</a:t>
            </a:r>
          </a:p>
        </p:txBody>
      </p:sp>
      <p:sp>
        <p:nvSpPr>
          <p:cNvPr id="5" name="Oval 4"/>
          <p:cNvSpPr>
            <a:spLocks noChangeAspect="1"/>
          </p:cNvSpPr>
          <p:nvPr/>
        </p:nvSpPr>
        <p:spPr>
          <a:xfrm>
            <a:off x="1360055" y="3204278"/>
            <a:ext cx="3073400" cy="560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a:spLocks noChangeAspect="1"/>
          </p:cNvSpPr>
          <p:nvPr/>
        </p:nvSpPr>
        <p:spPr>
          <a:xfrm>
            <a:off x="2171700" y="4394200"/>
            <a:ext cx="229894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p:cNvSpPr txBox="1"/>
          <p:nvPr/>
        </p:nvSpPr>
        <p:spPr>
          <a:xfrm>
            <a:off x="-31750" y="3669784"/>
            <a:ext cx="3232150" cy="369332"/>
          </a:xfrm>
          <a:prstGeom prst="rect">
            <a:avLst/>
          </a:prstGeom>
          <a:noFill/>
        </p:spPr>
        <p:txBody>
          <a:bodyPr wrap="square" rtlCol="0">
            <a:spAutoFit/>
          </a:bodyPr>
          <a:lstStyle/>
          <a:p>
            <a:pPr algn="ctr"/>
            <a:r>
              <a:rPr lang="en-US" b="1" dirty="0" smtClean="0">
                <a:solidFill>
                  <a:srgbClr val="FF0000"/>
                </a:solidFill>
              </a:rPr>
              <a:t>Possible alternate search terms</a:t>
            </a:r>
          </a:p>
        </p:txBody>
      </p:sp>
      <p:sp>
        <p:nvSpPr>
          <p:cNvPr id="11" name="Oval 10"/>
          <p:cNvSpPr>
            <a:spLocks noChangeAspect="1"/>
          </p:cNvSpPr>
          <p:nvPr/>
        </p:nvSpPr>
        <p:spPr>
          <a:xfrm>
            <a:off x="2432050" y="5702300"/>
            <a:ext cx="229894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2" name="Straight Arrow Connector 11"/>
          <p:cNvCxnSpPr>
            <a:stCxn id="10" idx="2"/>
          </p:cNvCxnSpPr>
          <p:nvPr/>
        </p:nvCxnSpPr>
        <p:spPr>
          <a:xfrm>
            <a:off x="1584325" y="4039116"/>
            <a:ext cx="663575" cy="355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1"/>
          </p:cNvCxnSpPr>
          <p:nvPr/>
        </p:nvCxnSpPr>
        <p:spPr>
          <a:xfrm flipH="1">
            <a:off x="4470640" y="3130550"/>
            <a:ext cx="440465" cy="1846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901" y="6146284"/>
            <a:ext cx="3261399" cy="369332"/>
          </a:xfrm>
          <a:prstGeom prst="rect">
            <a:avLst/>
          </a:prstGeom>
          <a:noFill/>
        </p:spPr>
        <p:txBody>
          <a:bodyPr wrap="square" rtlCol="0">
            <a:spAutoFit/>
          </a:bodyPr>
          <a:lstStyle/>
          <a:p>
            <a:pPr algn="ctr"/>
            <a:r>
              <a:rPr lang="en-US" b="1" dirty="0" smtClean="0">
                <a:solidFill>
                  <a:srgbClr val="FF0000"/>
                </a:solidFill>
              </a:rPr>
              <a:t>Hint about legal or ethical issues</a:t>
            </a:r>
          </a:p>
        </p:txBody>
      </p:sp>
      <p:sp>
        <p:nvSpPr>
          <p:cNvPr id="35" name="Oval 34"/>
          <p:cNvSpPr>
            <a:spLocks noChangeAspect="1"/>
          </p:cNvSpPr>
          <p:nvPr/>
        </p:nvSpPr>
        <p:spPr>
          <a:xfrm>
            <a:off x="3754582" y="4651085"/>
            <a:ext cx="1912571" cy="348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TextBox 35"/>
          <p:cNvSpPr txBox="1"/>
          <p:nvPr/>
        </p:nvSpPr>
        <p:spPr>
          <a:xfrm>
            <a:off x="5782349" y="4229358"/>
            <a:ext cx="3232150" cy="369332"/>
          </a:xfrm>
          <a:prstGeom prst="rect">
            <a:avLst/>
          </a:prstGeom>
          <a:noFill/>
        </p:spPr>
        <p:txBody>
          <a:bodyPr wrap="square" rtlCol="0">
            <a:spAutoFit/>
          </a:bodyPr>
          <a:lstStyle/>
          <a:p>
            <a:pPr algn="ctr"/>
            <a:r>
              <a:rPr lang="en-US" b="1" dirty="0" smtClean="0">
                <a:solidFill>
                  <a:srgbClr val="FF0000"/>
                </a:solidFill>
              </a:rPr>
              <a:t>Hint about complexity of affects</a:t>
            </a:r>
          </a:p>
        </p:txBody>
      </p:sp>
      <p:cxnSp>
        <p:nvCxnSpPr>
          <p:cNvPr id="37" name="Straight Arrow Connector 36"/>
          <p:cNvCxnSpPr>
            <a:stCxn id="36" idx="1"/>
          </p:cNvCxnSpPr>
          <p:nvPr/>
        </p:nvCxnSpPr>
        <p:spPr>
          <a:xfrm flipH="1">
            <a:off x="5473311" y="4414024"/>
            <a:ext cx="309038" cy="2786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194170" y="4897005"/>
            <a:ext cx="1409820" cy="257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TextBox 44"/>
          <p:cNvSpPr txBox="1"/>
          <p:nvPr/>
        </p:nvSpPr>
        <p:spPr>
          <a:xfrm>
            <a:off x="1708149" y="5101373"/>
            <a:ext cx="7308851" cy="369332"/>
          </a:xfrm>
          <a:prstGeom prst="rect">
            <a:avLst/>
          </a:prstGeom>
          <a:noFill/>
        </p:spPr>
        <p:txBody>
          <a:bodyPr wrap="square" rtlCol="0">
            <a:spAutoFit/>
          </a:bodyPr>
          <a:lstStyle/>
          <a:p>
            <a:pPr algn="ctr"/>
            <a:r>
              <a:rPr lang="en-US" b="1" dirty="0" smtClean="0">
                <a:solidFill>
                  <a:srgbClr val="FF0000"/>
                </a:solidFill>
              </a:rPr>
              <a:t>Hint about availability of scholarly information and distribution across time</a:t>
            </a:r>
          </a:p>
        </p:txBody>
      </p:sp>
      <p:sp>
        <p:nvSpPr>
          <p:cNvPr id="17" name="Oval 16"/>
          <p:cNvSpPr>
            <a:spLocks noChangeAspect="1"/>
          </p:cNvSpPr>
          <p:nvPr/>
        </p:nvSpPr>
        <p:spPr>
          <a:xfrm>
            <a:off x="1409700" y="2143141"/>
            <a:ext cx="1625600" cy="296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TextBox 17"/>
          <p:cNvSpPr txBox="1"/>
          <p:nvPr/>
        </p:nvSpPr>
        <p:spPr>
          <a:xfrm>
            <a:off x="4546600" y="2041541"/>
            <a:ext cx="3454400" cy="369332"/>
          </a:xfrm>
          <a:prstGeom prst="rect">
            <a:avLst/>
          </a:prstGeom>
          <a:noFill/>
        </p:spPr>
        <p:txBody>
          <a:bodyPr wrap="square" rtlCol="0">
            <a:spAutoFit/>
          </a:bodyPr>
          <a:lstStyle/>
          <a:p>
            <a:pPr algn="ctr"/>
            <a:r>
              <a:rPr lang="en-US" b="1" dirty="0" smtClean="0">
                <a:solidFill>
                  <a:srgbClr val="FF0000"/>
                </a:solidFill>
              </a:rPr>
              <a:t>Relatively large number of results</a:t>
            </a:r>
          </a:p>
        </p:txBody>
      </p:sp>
      <p:cxnSp>
        <p:nvCxnSpPr>
          <p:cNvPr id="20" name="Straight Arrow Connector 19"/>
          <p:cNvCxnSpPr>
            <a:stCxn id="18" idx="1"/>
          </p:cNvCxnSpPr>
          <p:nvPr/>
        </p:nvCxnSpPr>
        <p:spPr>
          <a:xfrm flipH="1">
            <a:off x="3289300" y="2226207"/>
            <a:ext cx="1257300" cy="524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882900" y="5087856"/>
            <a:ext cx="304800" cy="12850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3"/>
          </p:cNvCxnSpPr>
          <p:nvPr/>
        </p:nvCxnSpPr>
        <p:spPr>
          <a:xfrm flipV="1">
            <a:off x="3289300" y="6209902"/>
            <a:ext cx="152400" cy="1210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07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 y="0"/>
            <a:ext cx="9138997" cy="6858000"/>
          </a:xfrm>
          <a:prstGeom prst="rect">
            <a:avLst/>
          </a:prstGeom>
        </p:spPr>
      </p:pic>
      <p:cxnSp>
        <p:nvCxnSpPr>
          <p:cNvPr id="23" name="Straight Arrow Connector 22"/>
          <p:cNvCxnSpPr/>
          <p:nvPr/>
        </p:nvCxnSpPr>
        <p:spPr>
          <a:xfrm flipV="1">
            <a:off x="1092200" y="1353343"/>
            <a:ext cx="163392" cy="1689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92200" y="1866261"/>
            <a:ext cx="257785" cy="3925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1368183" y="2228955"/>
            <a:ext cx="1970208" cy="359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Oval 20"/>
          <p:cNvSpPr>
            <a:spLocks noChangeAspect="1"/>
          </p:cNvSpPr>
          <p:nvPr/>
        </p:nvSpPr>
        <p:spPr>
          <a:xfrm>
            <a:off x="1349985" y="1208539"/>
            <a:ext cx="1003302" cy="182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TextBox 21"/>
          <p:cNvSpPr txBox="1"/>
          <p:nvPr/>
        </p:nvSpPr>
        <p:spPr>
          <a:xfrm>
            <a:off x="203822" y="1496929"/>
            <a:ext cx="3796677" cy="369332"/>
          </a:xfrm>
          <a:prstGeom prst="rect">
            <a:avLst/>
          </a:prstGeom>
          <a:noFill/>
        </p:spPr>
        <p:txBody>
          <a:bodyPr wrap="square" rtlCol="0">
            <a:spAutoFit/>
          </a:bodyPr>
          <a:lstStyle/>
          <a:p>
            <a:pPr algn="ctr"/>
            <a:r>
              <a:rPr lang="en-US" b="1" dirty="0" smtClean="0">
                <a:solidFill>
                  <a:srgbClr val="FF0000"/>
                </a:solidFill>
              </a:rPr>
              <a:t>Hints about </a:t>
            </a:r>
            <a:r>
              <a:rPr lang="en-US" b="1" dirty="0" err="1" smtClean="0">
                <a:solidFill>
                  <a:srgbClr val="FF0000"/>
                </a:solidFill>
              </a:rPr>
              <a:t>recency</a:t>
            </a:r>
            <a:r>
              <a:rPr lang="en-US" b="1" dirty="0" smtClean="0">
                <a:solidFill>
                  <a:srgbClr val="FF0000"/>
                </a:solidFill>
              </a:rPr>
              <a:t> of new research</a:t>
            </a:r>
          </a:p>
        </p:txBody>
      </p:sp>
      <p:sp>
        <p:nvSpPr>
          <p:cNvPr id="29" name="Oval 28"/>
          <p:cNvSpPr>
            <a:spLocks noChangeAspect="1"/>
          </p:cNvSpPr>
          <p:nvPr/>
        </p:nvSpPr>
        <p:spPr>
          <a:xfrm>
            <a:off x="2447682" y="3968750"/>
            <a:ext cx="2624259" cy="4784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5461000" y="3733284"/>
            <a:ext cx="3136900" cy="369332"/>
          </a:xfrm>
          <a:prstGeom prst="rect">
            <a:avLst/>
          </a:prstGeom>
          <a:noFill/>
        </p:spPr>
        <p:txBody>
          <a:bodyPr wrap="square" rtlCol="0">
            <a:spAutoFit/>
          </a:bodyPr>
          <a:lstStyle/>
          <a:p>
            <a:pPr algn="ctr"/>
            <a:r>
              <a:rPr lang="en-US" b="1" dirty="0" smtClean="0">
                <a:solidFill>
                  <a:srgbClr val="FF0000"/>
                </a:solidFill>
              </a:rPr>
              <a:t>Possible alternate search terms</a:t>
            </a:r>
          </a:p>
        </p:txBody>
      </p:sp>
      <p:cxnSp>
        <p:nvCxnSpPr>
          <p:cNvPr id="31" name="Straight Arrow Connector 30"/>
          <p:cNvCxnSpPr>
            <a:stCxn id="30" idx="1"/>
          </p:cNvCxnSpPr>
          <p:nvPr/>
        </p:nvCxnSpPr>
        <p:spPr>
          <a:xfrm flipH="1">
            <a:off x="5071942" y="3917950"/>
            <a:ext cx="389058" cy="1846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a:spLocks noChangeAspect="1"/>
          </p:cNvSpPr>
          <p:nvPr/>
        </p:nvSpPr>
        <p:spPr>
          <a:xfrm>
            <a:off x="1418984" y="5120201"/>
            <a:ext cx="4249858" cy="774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TextBox 34"/>
          <p:cNvSpPr txBox="1"/>
          <p:nvPr/>
        </p:nvSpPr>
        <p:spPr>
          <a:xfrm>
            <a:off x="5740399" y="6196568"/>
            <a:ext cx="2476500" cy="369332"/>
          </a:xfrm>
          <a:prstGeom prst="rect">
            <a:avLst/>
          </a:prstGeom>
          <a:noFill/>
        </p:spPr>
        <p:txBody>
          <a:bodyPr wrap="square" rtlCol="0">
            <a:spAutoFit/>
          </a:bodyPr>
          <a:lstStyle/>
          <a:p>
            <a:pPr algn="ctr"/>
            <a:r>
              <a:rPr lang="en-US" b="1" dirty="0" smtClean="0">
                <a:solidFill>
                  <a:srgbClr val="FF0000"/>
                </a:solidFill>
              </a:rPr>
              <a:t>Possible book resource</a:t>
            </a:r>
          </a:p>
        </p:txBody>
      </p:sp>
      <p:cxnSp>
        <p:nvCxnSpPr>
          <p:cNvPr id="36" name="Straight Arrow Connector 35"/>
          <p:cNvCxnSpPr>
            <a:stCxn id="35" idx="1"/>
          </p:cNvCxnSpPr>
          <p:nvPr/>
        </p:nvCxnSpPr>
        <p:spPr>
          <a:xfrm flipH="1" flipV="1">
            <a:off x="4699000" y="5894956"/>
            <a:ext cx="1041399" cy="4862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4454165" y="5372616"/>
            <a:ext cx="1464035" cy="266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50" name="Straight Arrow Connector 49"/>
          <p:cNvCxnSpPr>
            <a:stCxn id="30" idx="1"/>
          </p:cNvCxnSpPr>
          <p:nvPr/>
        </p:nvCxnSpPr>
        <p:spPr>
          <a:xfrm>
            <a:off x="5461000" y="3917950"/>
            <a:ext cx="0" cy="13652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a:spLocks noChangeAspect="1"/>
          </p:cNvSpPr>
          <p:nvPr/>
        </p:nvSpPr>
        <p:spPr>
          <a:xfrm>
            <a:off x="1946826" y="1795061"/>
            <a:ext cx="2240758" cy="408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40" name="Straight Arrow Connector 39"/>
          <p:cNvCxnSpPr>
            <a:stCxn id="42" idx="1"/>
          </p:cNvCxnSpPr>
          <p:nvPr/>
        </p:nvCxnSpPr>
        <p:spPr>
          <a:xfrm flipH="1">
            <a:off x="4162184" y="1748528"/>
            <a:ext cx="1316098" cy="1177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78282" y="1563862"/>
            <a:ext cx="3136900" cy="369332"/>
          </a:xfrm>
          <a:prstGeom prst="rect">
            <a:avLst/>
          </a:prstGeom>
          <a:noFill/>
        </p:spPr>
        <p:txBody>
          <a:bodyPr wrap="square" rtlCol="0">
            <a:spAutoFit/>
          </a:bodyPr>
          <a:lstStyle/>
          <a:p>
            <a:pPr algn="ctr"/>
            <a:r>
              <a:rPr lang="en-US" b="1" dirty="0" smtClean="0">
                <a:solidFill>
                  <a:srgbClr val="FF0000"/>
                </a:solidFill>
              </a:rPr>
              <a:t>Evidence of changing attitudes</a:t>
            </a:r>
          </a:p>
        </p:txBody>
      </p:sp>
    </p:spTree>
    <p:extLst>
      <p:ext uri="{BB962C8B-B14F-4D97-AF65-F5344CB8AC3E}">
        <p14:creationId xmlns:p14="http://schemas.microsoft.com/office/powerpoint/2010/main" val="317310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a:solidFill>
            <a:schemeClr val="bg1">
              <a:alpha val="70000"/>
            </a:schemeClr>
          </a:solidFill>
        </p:spPr>
        <p:txBody>
          <a:bodyPr>
            <a:normAutofit fontScale="9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Cognitive Authority Spectrum</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normAutofit/>
          </a:bodyPr>
          <a:lstStyle/>
          <a:p>
            <a:pPr lvl="0"/>
            <a:r>
              <a:rPr lang="en-US" dirty="0" smtClean="0">
                <a:latin typeface="Verdana" panose="020B0604030504040204" pitchFamily="34" charset="0"/>
                <a:ea typeface="Verdana" panose="020B0604030504040204" pitchFamily="34" charset="0"/>
                <a:cs typeface="Verdana" panose="020B0604030504040204" pitchFamily="34" charset="0"/>
              </a:rPr>
              <a:t>The cognitive authority spectrum begins with a look at the types of information from scholarly to popular.</a:t>
            </a:r>
          </a:p>
          <a:p>
            <a:pPr lvl="0"/>
            <a:r>
              <a:rPr lang="en-US" dirty="0" smtClean="0">
                <a:latin typeface="Verdana" panose="020B0604030504040204" pitchFamily="34" charset="0"/>
                <a:ea typeface="Verdana" panose="020B0604030504040204" pitchFamily="34" charset="0"/>
                <a:cs typeface="Verdana" panose="020B0604030504040204" pitchFamily="34" charset="0"/>
              </a:rPr>
              <a:t>Literature on the subject has tended only to look at print sources at the expense of electronic sources.</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60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Types of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33500"/>
            <a:ext cx="8229600" cy="4792663"/>
          </a:xfrm>
          <a:solidFill>
            <a:schemeClr val="bg1">
              <a:alpha val="80000"/>
            </a:schemeClr>
          </a:solidFill>
        </p:spPr>
        <p:txBody>
          <a:bodyPr>
            <a:normAutofit lnSpcReduction="10000"/>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SCHOLARLY</a:t>
            </a:r>
          </a:p>
          <a:p>
            <a:pPr lvl="0"/>
            <a:r>
              <a:rPr lang="en-US" dirty="0">
                <a:latin typeface="Verdana" panose="020B0604030504040204" pitchFamily="34" charset="0"/>
                <a:ea typeface="Verdana" panose="020B0604030504040204" pitchFamily="34" charset="0"/>
                <a:cs typeface="Verdana" panose="020B0604030504040204" pitchFamily="34" charset="0"/>
              </a:rPr>
              <a:t>New England Journal of Medicine</a:t>
            </a:r>
          </a:p>
          <a:p>
            <a:pPr lvl="0"/>
            <a:r>
              <a:rPr lang="en-US" dirty="0">
                <a:latin typeface="Verdana" panose="020B0604030504040204" pitchFamily="34" charset="0"/>
                <a:ea typeface="Verdana" panose="020B0604030504040204" pitchFamily="34" charset="0"/>
                <a:cs typeface="Verdana" panose="020B0604030504040204" pitchFamily="34" charset="0"/>
              </a:rPr>
              <a:t>The Journal of Aesthetic Education</a:t>
            </a:r>
          </a:p>
          <a:p>
            <a:pPr lvl="0"/>
            <a:r>
              <a:rPr lang="en-US" dirty="0">
                <a:latin typeface="Verdana" panose="020B0604030504040204" pitchFamily="34" charset="0"/>
                <a:ea typeface="Verdana" panose="020B0604030504040204" pitchFamily="34" charset="0"/>
                <a:cs typeface="Verdana" panose="020B0604030504040204" pitchFamily="34" charset="0"/>
              </a:rPr>
              <a:t>The American Journal of Political Science</a:t>
            </a:r>
          </a:p>
          <a:p>
            <a:pPr lvl="0"/>
            <a:r>
              <a:rPr lang="en-US" dirty="0">
                <a:latin typeface="Verdana" panose="020B0604030504040204" pitchFamily="34" charset="0"/>
                <a:ea typeface="Verdana" panose="020B0604030504040204" pitchFamily="34" charset="0"/>
                <a:cs typeface="Verdana" panose="020B0604030504040204" pitchFamily="34" charset="0"/>
              </a:rPr>
              <a:t>Research findings on a Web site</a:t>
            </a:r>
          </a:p>
          <a:p>
            <a:r>
              <a:rPr lang="en-US" dirty="0">
                <a:latin typeface="Verdana" panose="020B0604030504040204" pitchFamily="34" charset="0"/>
                <a:ea typeface="Verdana" panose="020B0604030504040204" pitchFamily="34" charset="0"/>
                <a:cs typeface="Verdana" panose="020B0604030504040204" pitchFamily="34" charset="0"/>
              </a:rPr>
              <a:t>Guns, Germs, and Steel: The Fates of Human Societies by Jared  Diamond (1997)</a:t>
            </a:r>
          </a:p>
        </p:txBody>
      </p:sp>
      <p:sp>
        <p:nvSpPr>
          <p:cNvPr id="5" name="TextBox 4"/>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Tree>
    <p:extLst>
      <p:ext uri="{BB962C8B-B14F-4D97-AF65-F5344CB8AC3E}">
        <p14:creationId xmlns:p14="http://schemas.microsoft.com/office/powerpoint/2010/main" val="73111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PROFESSIONAL or TRADE</a:t>
            </a:r>
          </a:p>
          <a:p>
            <a:pPr lvl="0"/>
            <a:r>
              <a:rPr lang="en-US" dirty="0">
                <a:latin typeface="Verdana" panose="020B0604030504040204" pitchFamily="34" charset="0"/>
                <a:ea typeface="Verdana" panose="020B0604030504040204" pitchFamily="34" charset="0"/>
                <a:cs typeface="Verdana" panose="020B0604030504040204" pitchFamily="34" charset="0"/>
              </a:rPr>
              <a:t>American Libraries</a:t>
            </a:r>
          </a:p>
          <a:p>
            <a:pPr lvl="0"/>
            <a:r>
              <a:rPr lang="en-US" dirty="0">
                <a:latin typeface="Verdana" panose="020B0604030504040204" pitchFamily="34" charset="0"/>
                <a:ea typeface="Verdana" panose="020B0604030504040204" pitchFamily="34" charset="0"/>
                <a:cs typeface="Verdana" panose="020B0604030504040204" pitchFamily="34" charset="0"/>
              </a:rPr>
              <a:t>Fire Command</a:t>
            </a:r>
          </a:p>
          <a:p>
            <a:r>
              <a:rPr lang="en-US" dirty="0">
                <a:latin typeface="Verdana" panose="020B0604030504040204" pitchFamily="34" charset="0"/>
                <a:ea typeface="Verdana" panose="020B0604030504040204" pitchFamily="34" charset="0"/>
                <a:cs typeface="Verdana" panose="020B0604030504040204" pitchFamily="34" charset="0"/>
              </a:rPr>
              <a:t>Nursing Times</a:t>
            </a:r>
          </a:p>
        </p:txBody>
      </p:sp>
      <p:sp>
        <p:nvSpPr>
          <p:cNvPr id="6" name="TextBox 5"/>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
        <p:nvSpPr>
          <p:cNvPr id="9"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Types of </a:t>
            </a:r>
            <a:r>
              <a:rPr lang="en-US" dirty="0" smtClean="0">
                <a:latin typeface="Verdana" panose="020B0604030504040204" pitchFamily="34" charset="0"/>
                <a:ea typeface="Verdana" panose="020B0604030504040204" pitchFamily="34" charset="0"/>
                <a:cs typeface="Verdana" panose="020B0604030504040204" pitchFamily="34" charset="0"/>
              </a:rPr>
              <a:t>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013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GOVERNMENT</a:t>
            </a:r>
          </a:p>
          <a:p>
            <a:pPr lvl="0"/>
            <a:r>
              <a:rPr lang="en-US" dirty="0">
                <a:latin typeface="Verdana" panose="020B0604030504040204" pitchFamily="34" charset="0"/>
                <a:ea typeface="Verdana" panose="020B0604030504040204" pitchFamily="34" charset="0"/>
                <a:cs typeface="Verdana" panose="020B0604030504040204" pitchFamily="34" charset="0"/>
              </a:rPr>
              <a:t>Congressional Record</a:t>
            </a:r>
          </a:p>
          <a:p>
            <a:pPr lvl="0"/>
            <a:r>
              <a:rPr lang="en-US" dirty="0">
                <a:latin typeface="Verdana" panose="020B0604030504040204" pitchFamily="34" charset="0"/>
                <a:ea typeface="Verdana" panose="020B0604030504040204" pitchFamily="34" charset="0"/>
                <a:cs typeface="Verdana" panose="020B0604030504040204" pitchFamily="34" charset="0"/>
              </a:rPr>
              <a:t>Supreme Court Reporter</a:t>
            </a:r>
          </a:p>
          <a:p>
            <a:pPr lvl="0"/>
            <a:r>
              <a:rPr lang="en-US" dirty="0">
                <a:latin typeface="Verdana" panose="020B0604030504040204" pitchFamily="34" charset="0"/>
                <a:ea typeface="Verdana" panose="020B0604030504040204" pitchFamily="34" charset="0"/>
                <a:cs typeface="Verdana" panose="020B0604030504040204" pitchFamily="34" charset="0"/>
              </a:rPr>
              <a:t>Studies conducted by government agencies</a:t>
            </a:r>
          </a:p>
        </p:txBody>
      </p:sp>
      <p:sp>
        <p:nvSpPr>
          <p:cNvPr id="8" name="TextBox 7"/>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
        <p:nvSpPr>
          <p:cNvPr id="9"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Types of </a:t>
            </a:r>
            <a:r>
              <a:rPr lang="en-US" dirty="0" smtClean="0">
                <a:latin typeface="Verdana" panose="020B0604030504040204" pitchFamily="34" charset="0"/>
                <a:ea typeface="Verdana" panose="020B0604030504040204" pitchFamily="34" charset="0"/>
                <a:cs typeface="Verdana" panose="020B0604030504040204" pitchFamily="34" charset="0"/>
              </a:rPr>
              <a:t>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337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NEWS</a:t>
            </a:r>
          </a:p>
          <a:p>
            <a:pPr lvl="0"/>
            <a:r>
              <a:rPr lang="en-US" dirty="0">
                <a:latin typeface="Verdana" panose="020B0604030504040204" pitchFamily="34" charset="0"/>
                <a:ea typeface="Verdana" panose="020B0604030504040204" pitchFamily="34" charset="0"/>
                <a:cs typeface="Verdana" panose="020B0604030504040204" pitchFamily="34" charset="0"/>
              </a:rPr>
              <a:t>New York Times</a:t>
            </a:r>
          </a:p>
          <a:p>
            <a:pPr lvl="0"/>
            <a:r>
              <a:rPr lang="en-US" dirty="0">
                <a:latin typeface="Verdana" panose="020B0604030504040204" pitchFamily="34" charset="0"/>
                <a:ea typeface="Verdana" panose="020B0604030504040204" pitchFamily="34" charset="0"/>
                <a:cs typeface="Verdana" panose="020B0604030504040204" pitchFamily="34" charset="0"/>
              </a:rPr>
              <a:t>www.newsweek.com</a:t>
            </a:r>
          </a:p>
          <a:p>
            <a:pPr lvl="0"/>
            <a:r>
              <a:rPr lang="en-US" dirty="0">
                <a:latin typeface="Verdana" panose="020B0604030504040204" pitchFamily="34" charset="0"/>
                <a:ea typeface="Verdana" panose="020B0604030504040204" pitchFamily="34" charset="0"/>
                <a:cs typeface="Verdana" panose="020B0604030504040204" pitchFamily="34" charset="0"/>
              </a:rPr>
              <a:t>TIME</a:t>
            </a:r>
          </a:p>
          <a:p>
            <a:r>
              <a:rPr lang="en-US" dirty="0">
                <a:latin typeface="Verdana" panose="020B0604030504040204" pitchFamily="34" charset="0"/>
                <a:ea typeface="Verdana" panose="020B0604030504040204" pitchFamily="34" charset="0"/>
                <a:cs typeface="Verdana" panose="020B0604030504040204" pitchFamily="34" charset="0"/>
              </a:rPr>
              <a:t>Washington Post</a:t>
            </a:r>
          </a:p>
        </p:txBody>
      </p:sp>
      <p:sp>
        <p:nvSpPr>
          <p:cNvPr id="6" name="TextBox 5"/>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
        <p:nvSpPr>
          <p:cNvPr id="9"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Types of </a:t>
            </a:r>
            <a:r>
              <a:rPr lang="en-US" dirty="0" smtClean="0">
                <a:latin typeface="Verdana" panose="020B0604030504040204" pitchFamily="34" charset="0"/>
                <a:ea typeface="Verdana" panose="020B0604030504040204" pitchFamily="34" charset="0"/>
                <a:cs typeface="Verdana" panose="020B0604030504040204" pitchFamily="34" charset="0"/>
              </a:rPr>
              <a:t>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949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ENTERTAINMENT or POPULAR</a:t>
            </a:r>
          </a:p>
          <a:p>
            <a:pPr lvl="0"/>
            <a:r>
              <a:rPr lang="en-US" dirty="0">
                <a:latin typeface="Verdana" panose="020B0604030504040204" pitchFamily="34" charset="0"/>
                <a:ea typeface="Verdana" panose="020B0604030504040204" pitchFamily="34" charset="0"/>
                <a:cs typeface="Verdana" panose="020B0604030504040204" pitchFamily="34" charset="0"/>
              </a:rPr>
              <a:t>Rolling Stone</a:t>
            </a:r>
          </a:p>
          <a:p>
            <a:pPr lvl="0"/>
            <a:r>
              <a:rPr lang="en-US" dirty="0">
                <a:latin typeface="Verdana" panose="020B0604030504040204" pitchFamily="34" charset="0"/>
                <a:ea typeface="Verdana" panose="020B0604030504040204" pitchFamily="34" charset="0"/>
                <a:cs typeface="Verdana" panose="020B0604030504040204" pitchFamily="34" charset="0"/>
              </a:rPr>
              <a:t>Glamour</a:t>
            </a:r>
          </a:p>
          <a:p>
            <a:pPr lvl="0"/>
            <a:r>
              <a:rPr lang="en-US" dirty="0">
                <a:latin typeface="Verdana" panose="020B0604030504040204" pitchFamily="34" charset="0"/>
                <a:ea typeface="Verdana" panose="020B0604030504040204" pitchFamily="34" charset="0"/>
                <a:cs typeface="Verdana" panose="020B0604030504040204" pitchFamily="34" charset="0"/>
              </a:rPr>
              <a:t>Entertainment Weekly</a:t>
            </a:r>
          </a:p>
          <a:p>
            <a:r>
              <a:rPr lang="en-US" dirty="0">
                <a:latin typeface="Verdana" panose="020B0604030504040204" pitchFamily="34" charset="0"/>
                <a:ea typeface="Verdana" panose="020B0604030504040204" pitchFamily="34" charset="0"/>
                <a:cs typeface="Verdana" panose="020B0604030504040204" pitchFamily="34" charset="0"/>
              </a:rPr>
              <a:t>The Sporting News</a:t>
            </a:r>
          </a:p>
        </p:txBody>
      </p:sp>
      <p:sp>
        <p:nvSpPr>
          <p:cNvPr id="6" name="TextBox 5"/>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
        <p:nvSpPr>
          <p:cNvPr id="9"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Types of </a:t>
            </a:r>
            <a:r>
              <a:rPr lang="en-US" dirty="0" smtClean="0">
                <a:latin typeface="Verdana" panose="020B0604030504040204" pitchFamily="34" charset="0"/>
                <a:ea typeface="Verdana" panose="020B0604030504040204" pitchFamily="34" charset="0"/>
                <a:cs typeface="Verdana" panose="020B0604030504040204" pitchFamily="34" charset="0"/>
              </a:rPr>
              <a:t>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112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SPECIAL INTEREST or OPINION</a:t>
            </a:r>
          </a:p>
          <a:p>
            <a:pPr lvl="0"/>
            <a:r>
              <a:rPr lang="en-US" dirty="0">
                <a:latin typeface="Verdana" panose="020B0604030504040204" pitchFamily="34" charset="0"/>
                <a:ea typeface="Verdana" panose="020B0604030504040204" pitchFamily="34" charset="0"/>
                <a:cs typeface="Verdana" panose="020B0604030504040204" pitchFamily="34" charset="0"/>
              </a:rPr>
              <a:t>We're Right, They're Wrong by James Carville (1996)</a:t>
            </a:r>
          </a:p>
          <a:p>
            <a:r>
              <a:rPr lang="en-US" dirty="0">
                <a:latin typeface="Verdana" panose="020B0604030504040204" pitchFamily="34" charset="0"/>
                <a:ea typeface="Verdana" panose="020B0604030504040204" pitchFamily="34" charset="0"/>
                <a:cs typeface="Verdana" panose="020B0604030504040204" pitchFamily="34" charset="0"/>
              </a:rPr>
              <a:t>National Rifle Association </a:t>
            </a:r>
            <a:r>
              <a:rPr lang="en-US" dirty="0" smtClean="0">
                <a:latin typeface="Verdana" panose="020B0604030504040204" pitchFamily="34" charset="0"/>
                <a:ea typeface="Verdana" panose="020B0604030504040204" pitchFamily="34" charset="0"/>
                <a:cs typeface="Verdana" panose="020B0604030504040204" pitchFamily="34" charset="0"/>
              </a:rPr>
              <a:t>website</a:t>
            </a:r>
            <a:r>
              <a:rPr lang="en-US" dirty="0">
                <a:latin typeface="Verdana" panose="020B0604030504040204" pitchFamily="34" charset="0"/>
                <a:ea typeface="Verdana" panose="020B0604030504040204" pitchFamily="34" charset="0"/>
                <a:cs typeface="Verdana" panose="020B0604030504040204" pitchFamily="34" charset="0"/>
              </a:rPr>
              <a:t>; http://www.nra.org</a:t>
            </a:r>
          </a:p>
        </p:txBody>
      </p:sp>
      <p:sp>
        <p:nvSpPr>
          <p:cNvPr id="6" name="TextBox 5"/>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
        <p:nvSpPr>
          <p:cNvPr id="9"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Types of </a:t>
            </a:r>
            <a:r>
              <a:rPr lang="en-US" dirty="0" smtClean="0">
                <a:latin typeface="Verdana" panose="020B0604030504040204" pitchFamily="34" charset="0"/>
                <a:ea typeface="Verdana" panose="020B0604030504040204" pitchFamily="34" charset="0"/>
                <a:cs typeface="Verdana" panose="020B0604030504040204" pitchFamily="34" charset="0"/>
              </a:rPr>
              <a:t>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814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8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4400" dirty="0" smtClean="0">
                <a:latin typeface="Verdana" panose="020B0604030504040204" pitchFamily="34" charset="0"/>
                <a:ea typeface="Verdana" panose="020B0604030504040204" pitchFamily="34" charset="0"/>
                <a:cs typeface="Verdana" panose="020B0604030504040204" pitchFamily="34" charset="0"/>
              </a:rPr>
              <a:t>Best Friends Forever</a:t>
            </a:r>
          </a:p>
          <a:p>
            <a:pPr marL="1828800"/>
            <a:r>
              <a:rPr lang="en-US" dirty="0" smtClean="0">
                <a:latin typeface="Verdana" panose="020B0604030504040204" pitchFamily="34" charset="0"/>
                <a:ea typeface="Verdana" panose="020B0604030504040204" pitchFamily="34" charset="0"/>
                <a:cs typeface="Verdana" panose="020B0604030504040204" pitchFamily="34" charset="0"/>
              </a:rPr>
              <a:t>Frequency of contact</a:t>
            </a:r>
          </a:p>
          <a:p>
            <a:pPr marL="1828800"/>
            <a:r>
              <a:rPr lang="en-US" dirty="0" smtClean="0">
                <a:latin typeface="Verdana" panose="020B0604030504040204" pitchFamily="34" charset="0"/>
                <a:ea typeface="Verdana" panose="020B0604030504040204" pitchFamily="34" charset="0"/>
                <a:cs typeface="Verdana" panose="020B0604030504040204" pitchFamily="34" charset="0"/>
              </a:rPr>
              <a:t>Intimacy</a:t>
            </a:r>
          </a:p>
          <a:p>
            <a:pPr marL="1828800"/>
            <a:r>
              <a:rPr lang="en-US" dirty="0" smtClean="0">
                <a:latin typeface="Verdana" panose="020B0604030504040204" pitchFamily="34" charset="0"/>
                <a:ea typeface="Verdana" panose="020B0604030504040204" pitchFamily="34" charset="0"/>
                <a:cs typeface="Verdana" panose="020B0604030504040204" pitchFamily="34" charset="0"/>
              </a:rPr>
              <a:t>Trust</a:t>
            </a:r>
          </a:p>
          <a:p>
            <a:pPr marL="1828800"/>
            <a:r>
              <a:rPr lang="en-US" dirty="0" smtClean="0">
                <a:latin typeface="Verdana" panose="020B0604030504040204" pitchFamily="34" charset="0"/>
                <a:ea typeface="Verdana" panose="020B0604030504040204" pitchFamily="34" charset="0"/>
                <a:cs typeface="Verdana" panose="020B0604030504040204" pitchFamily="34" charset="0"/>
              </a:rPr>
              <a:t>Permanence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AutoShape 2" descr="Image result for googl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oogl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google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23875" y="5972175"/>
            <a:ext cx="8162925" cy="307777"/>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“Best Friends Forever.” Wikipedia. Wikimedia Foundation, Inc., </a:t>
            </a:r>
            <a:r>
              <a:rPr lang="en-US" sz="1400" dirty="0" err="1">
                <a:latin typeface="Verdana" panose="020B0604030504040204" pitchFamily="34" charset="0"/>
                <a:ea typeface="Verdana" panose="020B0604030504040204" pitchFamily="34" charset="0"/>
                <a:cs typeface="Verdana" panose="020B0604030504040204" pitchFamily="34" charset="0"/>
              </a:rPr>
              <a:t>n.d.</a:t>
            </a:r>
            <a:r>
              <a:rPr lang="en-US" sz="1400" dirty="0">
                <a:latin typeface="Verdana" panose="020B0604030504040204" pitchFamily="34" charset="0"/>
                <a:ea typeface="Verdana" panose="020B0604030504040204" pitchFamily="34" charset="0"/>
                <a:cs typeface="Verdana" panose="020B0604030504040204" pitchFamily="34" charset="0"/>
              </a:rPr>
              <a:t> Web. 15 Jun. 2015.</a:t>
            </a:r>
          </a:p>
        </p:txBody>
      </p:sp>
      <p:sp>
        <p:nvSpPr>
          <p:cNvPr id="8" name="Rectangle 7"/>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066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solidFill>
            <a:schemeClr val="bg1">
              <a:alpha val="80000"/>
            </a:schemeClr>
          </a:solidFill>
        </p:spPr>
        <p:txBody>
          <a:bodyPr/>
          <a:lstStyle/>
          <a:p>
            <a:pPr marL="0" indent="0" algn="ctr">
              <a:buNone/>
            </a:pPr>
            <a:r>
              <a:rPr lang="en-US" b="1" dirty="0" smtClean="0">
                <a:latin typeface="Verdana" panose="020B0604030504040204" pitchFamily="34" charset="0"/>
                <a:ea typeface="Verdana" panose="020B0604030504040204" pitchFamily="34" charset="0"/>
                <a:cs typeface="Verdana" panose="020B0604030504040204" pitchFamily="34" charset="0"/>
              </a:rPr>
              <a:t>Type: UNSUBSTANTIATED or UNCREDITED</a:t>
            </a:r>
          </a:p>
          <a:p>
            <a:pPr lvl="0"/>
            <a:r>
              <a:rPr lang="en-US" dirty="0">
                <a:latin typeface="Verdana" panose="020B0604030504040204" pitchFamily="34" charset="0"/>
                <a:ea typeface="Verdana" panose="020B0604030504040204" pitchFamily="34" charset="0"/>
                <a:cs typeface="Verdana" panose="020B0604030504040204" pitchFamily="34" charset="0"/>
              </a:rPr>
              <a:t>Personal </a:t>
            </a:r>
            <a:r>
              <a:rPr lang="en-US" dirty="0" smtClean="0">
                <a:latin typeface="Verdana" panose="020B0604030504040204" pitchFamily="34" charset="0"/>
                <a:ea typeface="Verdana" panose="020B0604030504040204" pitchFamily="34" charset="0"/>
                <a:cs typeface="Verdana" panose="020B0604030504040204" pitchFamily="34" charset="0"/>
              </a:rPr>
              <a:t>websites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Handwritten note found on the library table</a:t>
            </a:r>
          </a:p>
        </p:txBody>
      </p:sp>
      <p:sp>
        <p:nvSpPr>
          <p:cNvPr id="6" name="TextBox 5"/>
          <p:cNvSpPr txBox="1"/>
          <p:nvPr/>
        </p:nvSpPr>
        <p:spPr>
          <a:xfrm>
            <a:off x="523875" y="6021870"/>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Swanson, Troy. “Teaching Students About Information: Information Literacy and Cognitive Authority.” </a:t>
            </a:r>
            <a:r>
              <a:rPr lang="en-US" sz="1400" i="1" dirty="0">
                <a:latin typeface="Verdana" panose="020B0604030504040204" pitchFamily="34" charset="0"/>
                <a:ea typeface="Verdana" panose="020B0604030504040204" pitchFamily="34" charset="0"/>
                <a:cs typeface="Verdana" panose="020B0604030504040204" pitchFamily="34" charset="0"/>
              </a:rPr>
              <a:t>Research Strategies</a:t>
            </a:r>
            <a:r>
              <a:rPr lang="en-US" sz="1400" dirty="0">
                <a:latin typeface="Verdana" panose="020B0604030504040204" pitchFamily="34" charset="0"/>
                <a:ea typeface="Verdana" panose="020B0604030504040204" pitchFamily="34" charset="0"/>
                <a:cs typeface="Verdana" panose="020B0604030504040204" pitchFamily="34" charset="0"/>
              </a:rPr>
              <a:t> 20 (2006): 322-333. Web. 30 Mar. 2009.</a:t>
            </a:r>
          </a:p>
        </p:txBody>
      </p:sp>
      <p:sp>
        <p:nvSpPr>
          <p:cNvPr id="9" name="Title 1"/>
          <p:cNvSpPr>
            <a:spLocks noGrp="1"/>
          </p:cNvSpPr>
          <p:nvPr>
            <p:ph type="title"/>
          </p:nvPr>
        </p:nvSpPr>
        <p:spPr>
          <a:xfrm>
            <a:off x="323849" y="274638"/>
            <a:ext cx="8505825" cy="1143000"/>
          </a:xfrm>
          <a:solidFill>
            <a:schemeClr val="bg1">
              <a:alpha val="70000"/>
            </a:schemeClr>
          </a:solid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Types of </a:t>
            </a:r>
            <a:r>
              <a:rPr lang="en-US" dirty="0" smtClean="0">
                <a:latin typeface="Verdana" panose="020B0604030504040204" pitchFamily="34" charset="0"/>
                <a:ea typeface="Verdana" panose="020B0604030504040204" pitchFamily="34" charset="0"/>
                <a:cs typeface="Verdana" panose="020B0604030504040204" pitchFamily="34" charset="0"/>
              </a:rPr>
              <a:t>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559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80000"/>
            </a:schemeClr>
          </a:solidFill>
        </p:spPr>
        <p:txBody>
          <a:bodyPr>
            <a:normAutofit/>
          </a:bodyPr>
          <a:lstStyle/>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Scholarly</a:t>
            </a:r>
          </a:p>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Professional </a:t>
            </a:r>
            <a:r>
              <a:rPr lang="en-US" b="1"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or Trade</a:t>
            </a:r>
          </a:p>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Government</a:t>
            </a:r>
          </a:p>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News</a:t>
            </a:r>
          </a:p>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Entertainment </a:t>
            </a:r>
            <a:r>
              <a:rPr lang="en-US" b="1"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or Popular</a:t>
            </a:r>
          </a:p>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Special Interest </a:t>
            </a:r>
            <a:r>
              <a:rPr lang="en-US" b="1"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or Opinion</a:t>
            </a:r>
          </a:p>
          <a:p>
            <a:pPr marL="45720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Unsubstantiated </a:t>
            </a:r>
            <a:r>
              <a:rPr lang="en-US" b="1"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or Uncredited</a:t>
            </a:r>
            <a:endParaRPr lang="en-US" b="1"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276350" y="1333500"/>
            <a:ext cx="6286500" cy="3429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30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rot="-5400000">
            <a:off x="3245698" y="2663397"/>
            <a:ext cx="2266127" cy="2031325"/>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4" name="TextBox 3"/>
          <p:cNvSpPr txBox="1"/>
          <p:nvPr/>
        </p:nvSpPr>
        <p:spPr>
          <a:xfrm>
            <a:off x="5394423" y="2545996"/>
            <a:ext cx="2266127" cy="2031325"/>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2" name="Arc 1"/>
          <p:cNvSpPr/>
          <p:nvPr/>
        </p:nvSpPr>
        <p:spPr>
          <a:xfrm rot="17597830">
            <a:off x="3726785" y="2078339"/>
            <a:ext cx="3681036" cy="4208967"/>
          </a:xfrm>
          <a:prstGeom prst="arc">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22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rot="-5400000">
            <a:off x="3245698" y="2663397"/>
            <a:ext cx="2266127" cy="2031325"/>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11" name="TextBox 10"/>
          <p:cNvSpPr txBox="1"/>
          <p:nvPr/>
        </p:nvSpPr>
        <p:spPr>
          <a:xfrm rot="-5400000">
            <a:off x="1585074" y="2664736"/>
            <a:ext cx="2266127" cy="2031325"/>
          </a:xfrm>
          <a:prstGeom prst="rect">
            <a:avLst/>
          </a:prstGeom>
          <a:noFill/>
        </p:spPr>
        <p:txBody>
          <a:bodyPr wrap="square" rtlCol="0">
            <a:spAutoFit/>
          </a:bodyPr>
          <a:lstStyle/>
          <a:p>
            <a:r>
              <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Unsubstantiated </a:t>
            </a:r>
          </a:p>
          <a:p>
            <a:r>
              <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Opinion</a:t>
            </a:r>
          </a:p>
          <a:p>
            <a:r>
              <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Popular</a:t>
            </a:r>
          </a:p>
          <a:p>
            <a:r>
              <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News</a:t>
            </a:r>
          </a:p>
          <a:p>
            <a:r>
              <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Government</a:t>
            </a:r>
          </a:p>
          <a:p>
            <a:r>
              <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Professional</a:t>
            </a:r>
          </a:p>
          <a:p>
            <a:endParaRPr lang="en-US"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Arc 2"/>
          <p:cNvSpPr/>
          <p:nvPr/>
        </p:nvSpPr>
        <p:spPr>
          <a:xfrm>
            <a:off x="1733550" y="4695825"/>
            <a:ext cx="3629025" cy="333376"/>
          </a:xfrm>
          <a:prstGeom prst="arc">
            <a:avLst>
              <a:gd name="adj1" fmla="val 21494557"/>
              <a:gd name="adj2" fmla="val 1093987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229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5400000">
            <a:off x="4207723" y="2387172"/>
            <a:ext cx="2266127" cy="2031325"/>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16" name="TextBox 15"/>
          <p:cNvSpPr txBox="1"/>
          <p:nvPr/>
        </p:nvSpPr>
        <p:spPr>
          <a:xfrm rot="-5400000">
            <a:off x="2547099" y="2388511"/>
            <a:ext cx="2266127" cy="2031325"/>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Unsubstantiated </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24" name="Straight Connector 23"/>
          <p:cNvCxnSpPr/>
          <p:nvPr/>
        </p:nvCxnSpPr>
        <p:spPr>
          <a:xfrm>
            <a:off x="4510148" y="4495800"/>
            <a:ext cx="1846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64500" y="4495800"/>
            <a:ext cx="18456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68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rot="-5400000">
            <a:off x="2546859" y="2387171"/>
            <a:ext cx="2266127" cy="2031325"/>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Unsubstantiated </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790834" y="4494461"/>
            <a:ext cx="1463040" cy="1005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509908" y="4494460"/>
            <a:ext cx="1846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19433" y="4494460"/>
            <a:ext cx="3"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81059" y="4497795"/>
            <a:ext cx="1463040" cy="1005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2664260" y="4494460"/>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5400000">
            <a:off x="4207483" y="2385832"/>
            <a:ext cx="2266127" cy="2031325"/>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20" name="Arc 19"/>
          <p:cNvSpPr/>
          <p:nvPr/>
        </p:nvSpPr>
        <p:spPr>
          <a:xfrm rot="16200000">
            <a:off x="5333759" y="3846758"/>
            <a:ext cx="2209803" cy="3695705"/>
          </a:xfrm>
          <a:prstGeom prst="arc">
            <a:avLst>
              <a:gd name="adj1" fmla="val 16435297"/>
              <a:gd name="adj2" fmla="val 213818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5400000" flipH="1">
            <a:off x="1476134" y="3846758"/>
            <a:ext cx="2209803" cy="3695705"/>
          </a:xfrm>
          <a:prstGeom prst="arc">
            <a:avLst>
              <a:gd name="adj1" fmla="val 16435297"/>
              <a:gd name="adj2" fmla="val 213818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61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67149" y="4495800"/>
            <a:ext cx="1295401" cy="4114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5400000">
            <a:off x="2547099" y="2388511"/>
            <a:ext cx="2266127" cy="2031325"/>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Unsubstantiated </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4" name="Straight Connector 13"/>
          <p:cNvCxnSpPr/>
          <p:nvPr/>
        </p:nvCxnSpPr>
        <p:spPr>
          <a:xfrm>
            <a:off x="4510148" y="4495800"/>
            <a:ext cx="1846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10148" y="4495800"/>
            <a:ext cx="3"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4500" y="4495800"/>
            <a:ext cx="18456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5400000">
            <a:off x="4207723" y="2387172"/>
            <a:ext cx="2266127" cy="2031325"/>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24" name="Arc 23"/>
          <p:cNvSpPr/>
          <p:nvPr/>
        </p:nvSpPr>
        <p:spPr>
          <a:xfrm rot="16200000">
            <a:off x="5333999" y="3848098"/>
            <a:ext cx="2209803" cy="3695705"/>
          </a:xfrm>
          <a:prstGeom prst="arc">
            <a:avLst>
              <a:gd name="adj1" fmla="val 16435297"/>
              <a:gd name="adj2" fmla="val 213818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5400000" flipH="1">
            <a:off x="1476374" y="3848098"/>
            <a:ext cx="2209803" cy="3695705"/>
          </a:xfrm>
          <a:prstGeom prst="arc">
            <a:avLst>
              <a:gd name="adj1" fmla="val 16435297"/>
              <a:gd name="adj2" fmla="val 213818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671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34649" y="4495800"/>
            <a:ext cx="370702" cy="8412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5400000">
            <a:off x="2547099" y="2388511"/>
            <a:ext cx="2266127" cy="2031325"/>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Unsubstantiated </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4" name="Straight Connector 13"/>
          <p:cNvCxnSpPr/>
          <p:nvPr/>
        </p:nvCxnSpPr>
        <p:spPr>
          <a:xfrm>
            <a:off x="4510148" y="4495800"/>
            <a:ext cx="1846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10148" y="4495800"/>
            <a:ext cx="3"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4500" y="4495800"/>
            <a:ext cx="18456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5400000">
            <a:off x="4207723" y="2387172"/>
            <a:ext cx="2266127" cy="2031325"/>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Scholarly</a:t>
            </a:r>
          </a:p>
          <a:p>
            <a:r>
              <a:rPr lang="en-US" dirty="0" smtClean="0">
                <a:latin typeface="Verdana" panose="020B0604030504040204" pitchFamily="34" charset="0"/>
                <a:ea typeface="Verdana" panose="020B0604030504040204" pitchFamily="34" charset="0"/>
                <a:cs typeface="Verdana" panose="020B0604030504040204" pitchFamily="34" charset="0"/>
              </a:rPr>
              <a:t>Professional</a:t>
            </a:r>
          </a:p>
          <a:p>
            <a:r>
              <a:rPr lang="en-US" dirty="0" smtClean="0">
                <a:latin typeface="Verdana" panose="020B0604030504040204" pitchFamily="34" charset="0"/>
                <a:ea typeface="Verdana" panose="020B0604030504040204" pitchFamily="34" charset="0"/>
                <a:cs typeface="Verdana" panose="020B0604030504040204" pitchFamily="34" charset="0"/>
              </a:rPr>
              <a:t>Government</a:t>
            </a:r>
          </a:p>
          <a:p>
            <a:r>
              <a:rPr lang="en-US" dirty="0" smtClean="0">
                <a:latin typeface="Verdana" panose="020B0604030504040204" pitchFamily="34" charset="0"/>
                <a:ea typeface="Verdana" panose="020B0604030504040204" pitchFamily="34" charset="0"/>
                <a:cs typeface="Verdana" panose="020B0604030504040204" pitchFamily="34" charset="0"/>
              </a:rPr>
              <a:t>News</a:t>
            </a:r>
          </a:p>
          <a:p>
            <a:r>
              <a:rPr lang="en-US" dirty="0" smtClean="0">
                <a:latin typeface="Verdana" panose="020B0604030504040204" pitchFamily="34" charset="0"/>
                <a:ea typeface="Verdana" panose="020B0604030504040204" pitchFamily="34" charset="0"/>
                <a:cs typeface="Verdana" panose="020B0604030504040204" pitchFamily="34" charset="0"/>
              </a:rPr>
              <a:t>Popular</a:t>
            </a:r>
          </a:p>
          <a:p>
            <a:r>
              <a:rPr lang="en-US" dirty="0" smtClean="0">
                <a:latin typeface="Verdana" panose="020B0604030504040204" pitchFamily="34" charset="0"/>
                <a:ea typeface="Verdana" panose="020B0604030504040204" pitchFamily="34" charset="0"/>
                <a:cs typeface="Verdana" panose="020B0604030504040204" pitchFamily="34" charset="0"/>
              </a:rPr>
              <a:t>Opinion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Unsubstantiated</a:t>
            </a:r>
          </a:p>
        </p:txBody>
      </p:sp>
      <p:sp>
        <p:nvSpPr>
          <p:cNvPr id="19" name="Arc 18"/>
          <p:cNvSpPr/>
          <p:nvPr/>
        </p:nvSpPr>
        <p:spPr>
          <a:xfrm rot="16200000">
            <a:off x="5333999" y="3848098"/>
            <a:ext cx="2209803" cy="3695705"/>
          </a:xfrm>
          <a:prstGeom prst="arc">
            <a:avLst>
              <a:gd name="adj1" fmla="val 16435297"/>
              <a:gd name="adj2" fmla="val 213818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5400000" flipH="1">
            <a:off x="1476374" y="3848098"/>
            <a:ext cx="2209803" cy="3695705"/>
          </a:xfrm>
          <a:prstGeom prst="arc">
            <a:avLst>
              <a:gd name="adj1" fmla="val 16435297"/>
              <a:gd name="adj2" fmla="val 213818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451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xfrm>
            <a:off x="457200" y="1600200"/>
            <a:ext cx="8229600" cy="4872038"/>
          </a:xfrm>
          <a:solidFill>
            <a:schemeClr val="bg1">
              <a:alpha val="70000"/>
            </a:schemeClr>
          </a:solidFill>
        </p:spPr>
        <p:txBody>
          <a:bodyPr>
            <a:normAutofit/>
          </a:bodyPr>
          <a:lstStyle/>
          <a:p>
            <a:r>
              <a:rPr lang="en-US" dirty="0" smtClean="0"/>
              <a:t>Google can collect information from across the cognitive authority spectrum in one search.</a:t>
            </a:r>
          </a:p>
          <a:p>
            <a:pPr lvl="1"/>
            <a:r>
              <a:rPr lang="en-US" sz="3200" dirty="0"/>
              <a:t>Deep and narrow</a:t>
            </a:r>
          </a:p>
          <a:p>
            <a:pPr lvl="1"/>
            <a:r>
              <a:rPr lang="en-US" sz="3200" dirty="0"/>
              <a:t>Shallow and wide</a:t>
            </a:r>
          </a:p>
          <a:p>
            <a:r>
              <a:rPr lang="en-US" dirty="0" smtClean="0"/>
              <a:t>Inexperienced searchers find popular sources, by design, easier to read and understand.</a:t>
            </a:r>
          </a:p>
          <a:p>
            <a:r>
              <a:rPr lang="en-US" dirty="0" smtClean="0"/>
              <a:t>Using them necessarily builds background knowledge.</a:t>
            </a:r>
          </a:p>
        </p:txBody>
      </p:sp>
    </p:spTree>
    <p:extLst>
      <p:ext uri="{BB962C8B-B14F-4D97-AF65-F5344CB8AC3E}">
        <p14:creationId xmlns:p14="http://schemas.microsoft.com/office/powerpoint/2010/main" val="3021799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xfrm>
            <a:off x="457200" y="1600200"/>
            <a:ext cx="8229600" cy="4814888"/>
          </a:xfrm>
          <a:solidFill>
            <a:schemeClr val="bg1">
              <a:alpha val="70000"/>
            </a:schemeClr>
          </a:solidFill>
        </p:spPr>
        <p:txBody>
          <a:bodyPr>
            <a:normAutofit/>
          </a:bodyPr>
          <a:lstStyle/>
          <a:p>
            <a:r>
              <a:rPr lang="en-US" dirty="0" smtClean="0"/>
              <a:t>Well-designed academic assignments require searchers to use scholarly sources which deepen and narrow the information range in the cognitive authority spectrum.</a:t>
            </a:r>
          </a:p>
          <a:p>
            <a:r>
              <a:rPr lang="en-US" dirty="0" smtClean="0"/>
              <a:t>A critical look at Google result features provides a lay of the land about a topic which sets the groundwork for more sophisticated searching, possibly even using article databases.</a:t>
            </a:r>
          </a:p>
        </p:txBody>
      </p:sp>
    </p:spTree>
    <p:extLst>
      <p:ext uri="{BB962C8B-B14F-4D97-AF65-F5344CB8AC3E}">
        <p14:creationId xmlns:p14="http://schemas.microsoft.com/office/powerpoint/2010/main" val="75707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8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4400" dirty="0" smtClean="0">
                <a:latin typeface="Verdana" panose="020B0604030504040204" pitchFamily="34" charset="0"/>
                <a:ea typeface="Verdana" panose="020B0604030504040204" pitchFamily="34" charset="0"/>
                <a:cs typeface="Verdana" panose="020B0604030504040204" pitchFamily="34" charset="0"/>
              </a:rPr>
              <a:t>Best Friends Forever</a:t>
            </a:r>
          </a:p>
          <a:p>
            <a:pPr marL="1828800"/>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Frequency of contact</a:t>
            </a:r>
          </a:p>
          <a:p>
            <a:pPr marL="1828800"/>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Intimacy</a:t>
            </a:r>
          </a:p>
          <a:p>
            <a:pPr marL="1828800"/>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Trust</a:t>
            </a:r>
          </a:p>
          <a:p>
            <a:pPr marL="1828800"/>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Permanence</a:t>
            </a:r>
            <a:endPar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AutoShape 2" descr="Image result for googl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oogl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google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File:Googl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2836862"/>
            <a:ext cx="7620000" cy="2609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77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2" name="Oval 1"/>
          <p:cNvSpPr/>
          <p:nvPr/>
        </p:nvSpPr>
        <p:spPr>
          <a:xfrm>
            <a:off x="622300" y="2463800"/>
            <a:ext cx="7175500" cy="1308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extBox 2"/>
          <p:cNvSpPr txBox="1"/>
          <p:nvPr/>
        </p:nvSpPr>
        <p:spPr>
          <a:xfrm>
            <a:off x="4660900" y="2933184"/>
            <a:ext cx="3162300" cy="369332"/>
          </a:xfrm>
          <a:prstGeom prst="rect">
            <a:avLst/>
          </a:prstGeom>
          <a:noFill/>
        </p:spPr>
        <p:txBody>
          <a:bodyPr wrap="square" rtlCol="0">
            <a:spAutoFit/>
          </a:bodyPr>
          <a:lstStyle/>
          <a:p>
            <a:pPr algn="ctr"/>
            <a:r>
              <a:rPr lang="en-US" b="1" dirty="0" smtClean="0">
                <a:solidFill>
                  <a:srgbClr val="FF0000"/>
                </a:solidFill>
              </a:rPr>
              <a:t>Deep and narrow knowledge</a:t>
            </a:r>
          </a:p>
        </p:txBody>
      </p:sp>
      <p:sp>
        <p:nvSpPr>
          <p:cNvPr id="5" name="Oval 4"/>
          <p:cNvSpPr>
            <a:spLocks noChangeAspect="1"/>
          </p:cNvSpPr>
          <p:nvPr/>
        </p:nvSpPr>
        <p:spPr>
          <a:xfrm>
            <a:off x="3448050" y="3911600"/>
            <a:ext cx="3073400" cy="560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a:spLocks noChangeAspect="1"/>
          </p:cNvSpPr>
          <p:nvPr/>
        </p:nvSpPr>
        <p:spPr>
          <a:xfrm>
            <a:off x="4641850" y="5346700"/>
            <a:ext cx="1758950" cy="320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TextBox 6"/>
          <p:cNvSpPr txBox="1"/>
          <p:nvPr/>
        </p:nvSpPr>
        <p:spPr>
          <a:xfrm>
            <a:off x="5791200" y="4876284"/>
            <a:ext cx="3162300" cy="369332"/>
          </a:xfrm>
          <a:prstGeom prst="rect">
            <a:avLst/>
          </a:prstGeom>
          <a:noFill/>
        </p:spPr>
        <p:txBody>
          <a:bodyPr wrap="square" rtlCol="0">
            <a:spAutoFit/>
          </a:bodyPr>
          <a:lstStyle/>
          <a:p>
            <a:pPr algn="ctr"/>
            <a:r>
              <a:rPr lang="en-US" b="1" dirty="0" smtClean="0">
                <a:solidFill>
                  <a:srgbClr val="FF0000"/>
                </a:solidFill>
              </a:rPr>
              <a:t>Shallow and wide knowledge</a:t>
            </a:r>
          </a:p>
        </p:txBody>
      </p:sp>
      <p:cxnSp>
        <p:nvCxnSpPr>
          <p:cNvPr id="9" name="Straight Arrow Connector 8"/>
          <p:cNvCxnSpPr>
            <a:stCxn id="7" idx="0"/>
          </p:cNvCxnSpPr>
          <p:nvPr/>
        </p:nvCxnSpPr>
        <p:spPr>
          <a:xfrm flipH="1" flipV="1">
            <a:off x="6527800" y="4292600"/>
            <a:ext cx="844550" cy="5836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p:cNvCxnSpPr>
          <p:nvPr/>
        </p:nvCxnSpPr>
        <p:spPr>
          <a:xfrm flipH="1" flipV="1">
            <a:off x="6443664" y="5610208"/>
            <a:ext cx="546896" cy="5471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56190" y="6157396"/>
            <a:ext cx="3868740" cy="369332"/>
          </a:xfrm>
          <a:prstGeom prst="rect">
            <a:avLst/>
          </a:prstGeom>
          <a:noFill/>
        </p:spPr>
        <p:txBody>
          <a:bodyPr wrap="square" rtlCol="0">
            <a:spAutoFit/>
          </a:bodyPr>
          <a:lstStyle/>
          <a:p>
            <a:pPr algn="ctr"/>
            <a:r>
              <a:rPr lang="en-US" b="1" dirty="0" smtClean="0">
                <a:solidFill>
                  <a:srgbClr val="FF0000"/>
                </a:solidFill>
              </a:rPr>
              <a:t>Less deep and less narrow knowledge</a:t>
            </a:r>
          </a:p>
        </p:txBody>
      </p:sp>
      <p:sp>
        <p:nvSpPr>
          <p:cNvPr id="16" name="Oval 15"/>
          <p:cNvSpPr>
            <a:spLocks noChangeAspect="1"/>
          </p:cNvSpPr>
          <p:nvPr/>
        </p:nvSpPr>
        <p:spPr>
          <a:xfrm>
            <a:off x="1122362" y="2851996"/>
            <a:ext cx="3073400" cy="560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7" name="Straight Arrow Connector 16"/>
          <p:cNvCxnSpPr/>
          <p:nvPr/>
        </p:nvCxnSpPr>
        <p:spPr>
          <a:xfrm flipV="1">
            <a:off x="942975" y="3327916"/>
            <a:ext cx="279400" cy="3489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86" y="3648334"/>
            <a:ext cx="4656414" cy="369332"/>
          </a:xfrm>
          <a:prstGeom prst="rect">
            <a:avLst/>
          </a:prstGeom>
          <a:noFill/>
        </p:spPr>
        <p:txBody>
          <a:bodyPr wrap="square" rtlCol="0">
            <a:spAutoFit/>
          </a:bodyPr>
          <a:lstStyle/>
          <a:p>
            <a:pPr algn="ctr"/>
            <a:r>
              <a:rPr lang="en-US" b="1" dirty="0" smtClean="0">
                <a:solidFill>
                  <a:srgbClr val="FF0000"/>
                </a:solidFill>
              </a:rPr>
              <a:t>General and terse can mean literature reviews</a:t>
            </a:r>
          </a:p>
        </p:txBody>
      </p:sp>
    </p:spTree>
    <p:extLst>
      <p:ext uri="{BB962C8B-B14F-4D97-AF65-F5344CB8AC3E}">
        <p14:creationId xmlns:p14="http://schemas.microsoft.com/office/powerpoint/2010/main" val="1206735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3" name="TextBox 2"/>
          <p:cNvSpPr txBox="1"/>
          <p:nvPr/>
        </p:nvSpPr>
        <p:spPr>
          <a:xfrm>
            <a:off x="4730990" y="2945884"/>
            <a:ext cx="3765310" cy="369332"/>
          </a:xfrm>
          <a:prstGeom prst="rect">
            <a:avLst/>
          </a:prstGeom>
          <a:noFill/>
        </p:spPr>
        <p:txBody>
          <a:bodyPr wrap="square" rtlCol="0">
            <a:spAutoFit/>
          </a:bodyPr>
          <a:lstStyle/>
          <a:p>
            <a:pPr algn="ctr"/>
            <a:r>
              <a:rPr lang="en-US" b="1" dirty="0" smtClean="0">
                <a:solidFill>
                  <a:srgbClr val="FF0000"/>
                </a:solidFill>
              </a:rPr>
              <a:t>General, terse title suggests reviews</a:t>
            </a:r>
          </a:p>
        </p:txBody>
      </p:sp>
      <p:sp>
        <p:nvSpPr>
          <p:cNvPr id="5" name="Oval 4"/>
          <p:cNvSpPr>
            <a:spLocks noChangeAspect="1"/>
          </p:cNvSpPr>
          <p:nvPr/>
        </p:nvSpPr>
        <p:spPr>
          <a:xfrm>
            <a:off x="869950" y="2843316"/>
            <a:ext cx="3073400" cy="560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a:spLocks noChangeAspect="1"/>
          </p:cNvSpPr>
          <p:nvPr/>
        </p:nvSpPr>
        <p:spPr>
          <a:xfrm>
            <a:off x="2171700" y="4394200"/>
            <a:ext cx="229894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p:cNvSpPr txBox="1"/>
          <p:nvPr/>
        </p:nvSpPr>
        <p:spPr>
          <a:xfrm>
            <a:off x="-31750" y="3669784"/>
            <a:ext cx="3232150" cy="369332"/>
          </a:xfrm>
          <a:prstGeom prst="rect">
            <a:avLst/>
          </a:prstGeom>
          <a:noFill/>
        </p:spPr>
        <p:txBody>
          <a:bodyPr wrap="square" rtlCol="0">
            <a:spAutoFit/>
          </a:bodyPr>
          <a:lstStyle/>
          <a:p>
            <a:pPr algn="ctr"/>
            <a:r>
              <a:rPr lang="en-US" b="1" dirty="0" smtClean="0">
                <a:solidFill>
                  <a:srgbClr val="FF0000"/>
                </a:solidFill>
              </a:rPr>
              <a:t>Possible alternate search terms</a:t>
            </a:r>
          </a:p>
        </p:txBody>
      </p:sp>
      <p:sp>
        <p:nvSpPr>
          <p:cNvPr id="11" name="Oval 10"/>
          <p:cNvSpPr>
            <a:spLocks noChangeAspect="1"/>
          </p:cNvSpPr>
          <p:nvPr/>
        </p:nvSpPr>
        <p:spPr>
          <a:xfrm>
            <a:off x="2432050" y="5702300"/>
            <a:ext cx="229894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2" name="Straight Arrow Connector 11"/>
          <p:cNvCxnSpPr>
            <a:stCxn id="10" idx="2"/>
          </p:cNvCxnSpPr>
          <p:nvPr/>
        </p:nvCxnSpPr>
        <p:spPr>
          <a:xfrm>
            <a:off x="1584325" y="4039116"/>
            <a:ext cx="663575" cy="355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1"/>
          </p:cNvCxnSpPr>
          <p:nvPr/>
        </p:nvCxnSpPr>
        <p:spPr>
          <a:xfrm flipH="1">
            <a:off x="4076700" y="3130550"/>
            <a:ext cx="65429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901" y="6146284"/>
            <a:ext cx="3134399" cy="369332"/>
          </a:xfrm>
          <a:prstGeom prst="rect">
            <a:avLst/>
          </a:prstGeom>
          <a:noFill/>
        </p:spPr>
        <p:txBody>
          <a:bodyPr wrap="square" rtlCol="0">
            <a:spAutoFit/>
          </a:bodyPr>
          <a:lstStyle/>
          <a:p>
            <a:pPr algn="ctr"/>
            <a:r>
              <a:rPr lang="en-US" b="1" dirty="0" smtClean="0">
                <a:solidFill>
                  <a:srgbClr val="FF0000"/>
                </a:solidFill>
              </a:rPr>
              <a:t>Hint about legality or ethicality</a:t>
            </a:r>
          </a:p>
        </p:txBody>
      </p:sp>
      <p:cxnSp>
        <p:nvCxnSpPr>
          <p:cNvPr id="31" name="Straight Arrow Connector 30"/>
          <p:cNvCxnSpPr>
            <a:stCxn id="26" idx="3"/>
          </p:cNvCxnSpPr>
          <p:nvPr/>
        </p:nvCxnSpPr>
        <p:spPr>
          <a:xfrm flipV="1">
            <a:off x="3162300" y="6226175"/>
            <a:ext cx="292100" cy="1047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a:spLocks noChangeAspect="1"/>
          </p:cNvSpPr>
          <p:nvPr/>
        </p:nvSpPr>
        <p:spPr>
          <a:xfrm>
            <a:off x="4343520" y="4692650"/>
            <a:ext cx="1323633" cy="24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TextBox 35"/>
          <p:cNvSpPr txBox="1"/>
          <p:nvPr/>
        </p:nvSpPr>
        <p:spPr>
          <a:xfrm>
            <a:off x="5782349" y="4229358"/>
            <a:ext cx="3232150" cy="369332"/>
          </a:xfrm>
          <a:prstGeom prst="rect">
            <a:avLst/>
          </a:prstGeom>
          <a:noFill/>
        </p:spPr>
        <p:txBody>
          <a:bodyPr wrap="square" rtlCol="0">
            <a:spAutoFit/>
          </a:bodyPr>
          <a:lstStyle/>
          <a:p>
            <a:pPr algn="ctr"/>
            <a:r>
              <a:rPr lang="en-US" b="1" dirty="0" smtClean="0">
                <a:solidFill>
                  <a:srgbClr val="FF0000"/>
                </a:solidFill>
              </a:rPr>
              <a:t>Hint about complexity of affects</a:t>
            </a:r>
          </a:p>
        </p:txBody>
      </p:sp>
      <p:cxnSp>
        <p:nvCxnSpPr>
          <p:cNvPr id="37" name="Straight Arrow Connector 36"/>
          <p:cNvCxnSpPr>
            <a:stCxn id="36" idx="1"/>
          </p:cNvCxnSpPr>
          <p:nvPr/>
        </p:nvCxnSpPr>
        <p:spPr>
          <a:xfrm flipH="1">
            <a:off x="5473311" y="4414024"/>
            <a:ext cx="309038" cy="2786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194170" y="4883150"/>
            <a:ext cx="1409820" cy="257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TextBox 44"/>
          <p:cNvSpPr txBox="1"/>
          <p:nvPr/>
        </p:nvSpPr>
        <p:spPr>
          <a:xfrm>
            <a:off x="-6351" y="5063273"/>
            <a:ext cx="7308851" cy="369332"/>
          </a:xfrm>
          <a:prstGeom prst="rect">
            <a:avLst/>
          </a:prstGeom>
          <a:noFill/>
        </p:spPr>
        <p:txBody>
          <a:bodyPr wrap="square" rtlCol="0">
            <a:spAutoFit/>
          </a:bodyPr>
          <a:lstStyle/>
          <a:p>
            <a:pPr algn="ctr"/>
            <a:r>
              <a:rPr lang="en-US" b="1" dirty="0" smtClean="0">
                <a:solidFill>
                  <a:srgbClr val="FF0000"/>
                </a:solidFill>
              </a:rPr>
              <a:t>Hint about availability of scholarly information and distribution across time</a:t>
            </a:r>
          </a:p>
        </p:txBody>
      </p:sp>
    </p:spTree>
    <p:extLst>
      <p:ext uri="{BB962C8B-B14F-4D97-AF65-F5344CB8AC3E}">
        <p14:creationId xmlns:p14="http://schemas.microsoft.com/office/powerpoint/2010/main" val="2716127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11" y="1907667"/>
            <a:ext cx="6862764" cy="4577463"/>
          </a:xfrm>
          <a:prstGeom prst="rect">
            <a:avLst/>
          </a:prstGeom>
        </p:spPr>
      </p:pic>
      <p:sp>
        <p:nvSpPr>
          <p:cNvPr id="5" name="Title 1"/>
          <p:cNvSpPr>
            <a:spLocks noGrp="1"/>
          </p:cNvSpPr>
          <p:nvPr>
            <p:ph type="title"/>
          </p:nvPr>
        </p:nvSpPr>
        <p:spPr>
          <a:xfrm>
            <a:off x="323849" y="274637"/>
            <a:ext cx="8505825" cy="1601787"/>
          </a:xfrm>
          <a:solidFill>
            <a:schemeClr val="bg1">
              <a:alpha val="80000"/>
            </a:schemeClr>
          </a:solidFill>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Don’t Lose the Forest for a Single Tree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0858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49" y="274637"/>
            <a:ext cx="8505825" cy="1601787"/>
          </a:xfrm>
          <a:solidFill>
            <a:schemeClr val="bg1">
              <a:alpha val="80000"/>
            </a:schemeClr>
          </a:solidFill>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Don’t Lose the Forest for a Single Tree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a:spLocks noGrp="1"/>
          </p:cNvSpPr>
          <p:nvPr>
            <p:ph idx="1"/>
          </p:nvPr>
        </p:nvSpPr>
        <p:spPr>
          <a:xfrm>
            <a:off x="457200" y="1743080"/>
            <a:ext cx="8229600" cy="4814888"/>
          </a:xfrm>
          <a:solidFill>
            <a:schemeClr val="bg1">
              <a:alpha val="70000"/>
            </a:schemeClr>
          </a:solidFill>
        </p:spPr>
        <p:txBody>
          <a:bodyPr>
            <a:normAutofit/>
          </a:bodyPr>
          <a:lstStyle/>
          <a:p>
            <a:r>
              <a:rPr lang="en-US" dirty="0"/>
              <a:t>None of the previous analyses required consultation of the actual search result</a:t>
            </a:r>
            <a:r>
              <a:rPr lang="en-US" dirty="0" smtClean="0"/>
              <a:t>.</a:t>
            </a:r>
          </a:p>
          <a:p>
            <a:r>
              <a:rPr lang="en-US" dirty="0" smtClean="0"/>
              <a:t>Experienced searchers can reject the tendency to click on individual search results.</a:t>
            </a:r>
          </a:p>
          <a:p>
            <a:r>
              <a:rPr lang="en-US" dirty="0"/>
              <a:t>Inexperienced searchers get waylaid </a:t>
            </a:r>
            <a:r>
              <a:rPr lang="en-US" dirty="0" smtClean="0"/>
              <a:t>easily and fruitlessly.</a:t>
            </a:r>
          </a:p>
          <a:p>
            <a:r>
              <a:rPr lang="en-US" dirty="0"/>
              <a:t>Searchers who cannot resist the urge to </a:t>
            </a:r>
            <a:r>
              <a:rPr lang="en-US" dirty="0" smtClean="0"/>
              <a:t>open </a:t>
            </a:r>
            <a:r>
              <a:rPr lang="en-US" dirty="0"/>
              <a:t>a promising link can right-click and open in a new tab.</a:t>
            </a:r>
            <a:endParaRPr lang="en-US" dirty="0" smtClean="0"/>
          </a:p>
        </p:txBody>
      </p:sp>
    </p:spTree>
    <p:extLst>
      <p:ext uri="{BB962C8B-B14F-4D97-AF65-F5344CB8AC3E}">
        <p14:creationId xmlns:p14="http://schemas.microsoft.com/office/powerpoint/2010/main" val="3259176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Frequency Distributions</a:t>
            </a:r>
            <a:endParaRPr lang="en-US" dirty="0"/>
          </a:p>
        </p:txBody>
      </p:sp>
      <p:sp>
        <p:nvSpPr>
          <p:cNvPr id="3" name="Content Placeholder 2"/>
          <p:cNvSpPr>
            <a:spLocks noGrp="1"/>
          </p:cNvSpPr>
          <p:nvPr>
            <p:ph idx="1"/>
          </p:nvPr>
        </p:nvSpPr>
        <p:spPr>
          <a:solidFill>
            <a:schemeClr val="bg1">
              <a:alpha val="70000"/>
            </a:schemeClr>
          </a:solidFill>
        </p:spPr>
        <p:txBody>
          <a:bodyPr/>
          <a:lstStyle/>
          <a:p>
            <a:r>
              <a:rPr lang="en-US" dirty="0" smtClean="0"/>
              <a:t>Children learn in school early how to do them with M&amp;M candy.</a:t>
            </a:r>
          </a:p>
          <a:p>
            <a:r>
              <a:rPr lang="en-US" dirty="0" smtClean="0"/>
              <a:t>Experienced searchers do them automatically, if informally, to determine relevance.</a:t>
            </a:r>
          </a:p>
          <a:p>
            <a:r>
              <a:rPr lang="en-US" dirty="0" smtClean="0"/>
              <a:t>Inclusion may not be because an item is identical but rather because it is similar.</a:t>
            </a:r>
            <a:endParaRPr lang="en-US" dirty="0"/>
          </a:p>
        </p:txBody>
      </p:sp>
    </p:spTree>
    <p:extLst>
      <p:ext uri="{BB962C8B-B14F-4D97-AF65-F5344CB8AC3E}">
        <p14:creationId xmlns:p14="http://schemas.microsoft.com/office/powerpoint/2010/main" val="4163495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 y="0"/>
            <a:ext cx="9138997" cy="6858000"/>
          </a:xfrm>
          <a:prstGeom prst="rect">
            <a:avLst/>
          </a:prstGeom>
        </p:spPr>
      </p:pic>
      <p:sp>
        <p:nvSpPr>
          <p:cNvPr id="14" name="TextBox 13"/>
          <p:cNvSpPr txBox="1"/>
          <p:nvPr/>
        </p:nvSpPr>
        <p:spPr>
          <a:xfrm>
            <a:off x="-6351" y="1615152"/>
            <a:ext cx="7235826" cy="276999"/>
          </a:xfrm>
          <a:prstGeom prst="rect">
            <a:avLst/>
          </a:prstGeom>
          <a:solidFill>
            <a:schemeClr val="bg1">
              <a:alpha val="70000"/>
            </a:schemeClr>
          </a:solidFill>
        </p:spPr>
        <p:txBody>
          <a:bodyPr wrap="square" lIns="0" tIns="0" rIns="0" bIns="0" rtlCol="0">
            <a:spAutoFit/>
          </a:bodyPr>
          <a:lstStyle/>
          <a:p>
            <a:pPr algn="ctr"/>
            <a:r>
              <a:rPr lang="en-US" b="1" dirty="0" smtClean="0">
                <a:solidFill>
                  <a:srgbClr val="FF0000"/>
                </a:solidFill>
              </a:rPr>
              <a:t>2 hints about </a:t>
            </a:r>
            <a:r>
              <a:rPr lang="en-US" b="1" dirty="0" err="1" smtClean="0">
                <a:solidFill>
                  <a:srgbClr val="FF0000"/>
                </a:solidFill>
              </a:rPr>
              <a:t>recency</a:t>
            </a:r>
            <a:r>
              <a:rPr lang="en-US" b="1" dirty="0" smtClean="0">
                <a:solidFill>
                  <a:srgbClr val="FF0000"/>
                </a:solidFill>
              </a:rPr>
              <a:t> of research, certainly the same effort in both cases.</a:t>
            </a:r>
          </a:p>
        </p:txBody>
      </p:sp>
      <p:sp>
        <p:nvSpPr>
          <p:cNvPr id="16" name="Oval 15"/>
          <p:cNvSpPr>
            <a:spLocks noChangeAspect="1"/>
          </p:cNvSpPr>
          <p:nvPr/>
        </p:nvSpPr>
        <p:spPr>
          <a:xfrm>
            <a:off x="2371483" y="1126273"/>
            <a:ext cx="1933817" cy="352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p:cNvSpPr txBox="1"/>
          <p:nvPr/>
        </p:nvSpPr>
        <p:spPr>
          <a:xfrm>
            <a:off x="2502" y="2716949"/>
            <a:ext cx="6069686" cy="276999"/>
          </a:xfrm>
          <a:prstGeom prst="rect">
            <a:avLst/>
          </a:prstGeom>
          <a:solidFill>
            <a:schemeClr val="bg1">
              <a:alpha val="70000"/>
            </a:schemeClr>
          </a:solidFill>
        </p:spPr>
        <p:txBody>
          <a:bodyPr wrap="square" lIns="0" tIns="0" rIns="0" bIns="0" rtlCol="0">
            <a:spAutoFit/>
          </a:bodyPr>
          <a:lstStyle/>
          <a:p>
            <a:pPr algn="ctr"/>
            <a:r>
              <a:rPr lang="en-US" b="1" dirty="0">
                <a:solidFill>
                  <a:srgbClr val="FF0000"/>
                </a:solidFill>
              </a:rPr>
              <a:t>2</a:t>
            </a:r>
            <a:r>
              <a:rPr lang="en-US" b="1" dirty="0" smtClean="0">
                <a:solidFill>
                  <a:srgbClr val="FF0000"/>
                </a:solidFill>
              </a:rPr>
              <a:t> hints about availability of scholarly information across time</a:t>
            </a:r>
          </a:p>
        </p:txBody>
      </p:sp>
      <p:sp>
        <p:nvSpPr>
          <p:cNvPr id="19" name="Oval 18"/>
          <p:cNvSpPr>
            <a:spLocks noChangeAspect="1"/>
          </p:cNvSpPr>
          <p:nvPr/>
        </p:nvSpPr>
        <p:spPr>
          <a:xfrm>
            <a:off x="4149483" y="2448604"/>
            <a:ext cx="1692517" cy="308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Oval 19"/>
          <p:cNvSpPr>
            <a:spLocks noChangeAspect="1"/>
          </p:cNvSpPr>
          <p:nvPr/>
        </p:nvSpPr>
        <p:spPr>
          <a:xfrm>
            <a:off x="1368183" y="2228955"/>
            <a:ext cx="1970208" cy="359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Oval 20"/>
          <p:cNvSpPr>
            <a:spLocks noChangeAspect="1"/>
          </p:cNvSpPr>
          <p:nvPr/>
        </p:nvSpPr>
        <p:spPr>
          <a:xfrm>
            <a:off x="1349985" y="1208539"/>
            <a:ext cx="1003302" cy="182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418802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1755"/>
          </a:xfrm>
        </p:spPr>
      </p:pic>
      <p:sp>
        <p:nvSpPr>
          <p:cNvPr id="5" name="Content Placeholder 2"/>
          <p:cNvSpPr txBox="1">
            <a:spLocks/>
          </p:cNvSpPr>
          <p:nvPr/>
        </p:nvSpPr>
        <p:spPr>
          <a:xfrm>
            <a:off x="457200" y="2971800"/>
            <a:ext cx="8229600" cy="3243326"/>
          </a:xfrm>
          <a:prstGeom prst="rect">
            <a:avLst/>
          </a:prstGeom>
          <a:solidFill>
            <a:schemeClr val="bg1">
              <a:alpha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 search </a:t>
            </a:r>
            <a:r>
              <a:rPr lang="en-US" dirty="0"/>
              <a:t>on shamanic </a:t>
            </a:r>
            <a:r>
              <a:rPr lang="en-US" dirty="0" smtClean="0"/>
              <a:t>journeying from the same course.</a:t>
            </a:r>
          </a:p>
          <a:p>
            <a:r>
              <a:rPr lang="en-US" dirty="0" smtClean="0"/>
              <a:t>Some alternate word forms appear with autocomplete and information, again, that reflects the topic’s significance.</a:t>
            </a:r>
            <a:endParaRPr lang="en-US" dirty="0"/>
          </a:p>
        </p:txBody>
      </p:sp>
      <p:sp>
        <p:nvSpPr>
          <p:cNvPr id="8" name="Rectangle 7"/>
          <p:cNvSpPr/>
          <p:nvPr/>
        </p:nvSpPr>
        <p:spPr>
          <a:xfrm>
            <a:off x="1276350" y="2628900"/>
            <a:ext cx="6286500" cy="3429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466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5" name="Content Placeholder 2"/>
          <p:cNvSpPr txBox="1">
            <a:spLocks/>
          </p:cNvSpPr>
          <p:nvPr/>
        </p:nvSpPr>
        <p:spPr>
          <a:xfrm>
            <a:off x="457200" y="2971800"/>
            <a:ext cx="8229600" cy="3243326"/>
          </a:xfrm>
          <a:prstGeom prst="rect">
            <a:avLst/>
          </a:prstGeom>
          <a:solidFill>
            <a:schemeClr val="bg1">
              <a:alpha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Related concepts appear with more typing that may be valuable to consider searching.</a:t>
            </a:r>
          </a:p>
          <a:p>
            <a:r>
              <a:rPr lang="en-US" dirty="0" err="1" smtClean="0"/>
              <a:t>Autosearch</a:t>
            </a:r>
            <a:r>
              <a:rPr lang="en-US" dirty="0" smtClean="0"/>
              <a:t> disappears which may reflect popularity of search.</a:t>
            </a:r>
            <a:endParaRPr lang="en-US" dirty="0"/>
          </a:p>
        </p:txBody>
      </p:sp>
    </p:spTree>
    <p:extLst>
      <p:ext uri="{BB962C8B-B14F-4D97-AF65-F5344CB8AC3E}">
        <p14:creationId xmlns:p14="http://schemas.microsoft.com/office/powerpoint/2010/main" val="3614690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5" name="Oval 4"/>
          <p:cNvSpPr/>
          <p:nvPr/>
        </p:nvSpPr>
        <p:spPr>
          <a:xfrm>
            <a:off x="977900" y="2260600"/>
            <a:ext cx="5321300" cy="109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p:nvPr/>
        </p:nvSpPr>
        <p:spPr>
          <a:xfrm>
            <a:off x="977900" y="3543300"/>
            <a:ext cx="5321300" cy="109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TextBox 6"/>
          <p:cNvSpPr txBox="1"/>
          <p:nvPr/>
        </p:nvSpPr>
        <p:spPr>
          <a:xfrm>
            <a:off x="6065596" y="3352800"/>
            <a:ext cx="3025102" cy="369332"/>
          </a:xfrm>
          <a:prstGeom prst="rect">
            <a:avLst/>
          </a:prstGeom>
          <a:noFill/>
        </p:spPr>
        <p:txBody>
          <a:bodyPr wrap="square" rtlCol="0">
            <a:spAutoFit/>
          </a:bodyPr>
          <a:lstStyle/>
          <a:p>
            <a:pPr algn="ctr"/>
            <a:r>
              <a:rPr lang="en-US" b="1" dirty="0" smtClean="0">
                <a:solidFill>
                  <a:srgbClr val="FF0000"/>
                </a:solidFill>
              </a:rPr>
              <a:t>Commercial advertisements</a:t>
            </a:r>
          </a:p>
        </p:txBody>
      </p:sp>
      <p:cxnSp>
        <p:nvCxnSpPr>
          <p:cNvPr id="8" name="Straight Arrow Connector 7"/>
          <p:cNvCxnSpPr/>
          <p:nvPr/>
        </p:nvCxnSpPr>
        <p:spPr>
          <a:xfrm flipH="1" flipV="1">
            <a:off x="6299200" y="2908300"/>
            <a:ext cx="1435101" cy="5207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50000" y="3722132"/>
            <a:ext cx="1384302" cy="3672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1139584" y="4694497"/>
            <a:ext cx="4249858" cy="774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TextBox 18"/>
          <p:cNvSpPr txBox="1"/>
          <p:nvPr/>
        </p:nvSpPr>
        <p:spPr>
          <a:xfrm>
            <a:off x="6569075" y="4509831"/>
            <a:ext cx="2444750" cy="369332"/>
          </a:xfrm>
          <a:prstGeom prst="rect">
            <a:avLst/>
          </a:prstGeom>
          <a:noFill/>
        </p:spPr>
        <p:txBody>
          <a:bodyPr wrap="square" rtlCol="0">
            <a:spAutoFit/>
          </a:bodyPr>
          <a:lstStyle/>
          <a:p>
            <a:pPr algn="ctr"/>
            <a:r>
              <a:rPr lang="en-US" b="1" dirty="0" smtClean="0">
                <a:solidFill>
                  <a:srgbClr val="FF0000"/>
                </a:solidFill>
              </a:rPr>
              <a:t>Possible book resource</a:t>
            </a:r>
          </a:p>
        </p:txBody>
      </p:sp>
      <p:cxnSp>
        <p:nvCxnSpPr>
          <p:cNvPr id="20" name="Straight Arrow Connector 19"/>
          <p:cNvCxnSpPr>
            <a:stCxn id="19" idx="1"/>
          </p:cNvCxnSpPr>
          <p:nvPr/>
        </p:nvCxnSpPr>
        <p:spPr>
          <a:xfrm flipH="1">
            <a:off x="5389442" y="4694497"/>
            <a:ext cx="1179633" cy="2839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4733682" y="5456552"/>
            <a:ext cx="2124317" cy="387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TextBox 25"/>
          <p:cNvSpPr txBox="1"/>
          <p:nvPr/>
        </p:nvSpPr>
        <p:spPr>
          <a:xfrm>
            <a:off x="6705599" y="6039720"/>
            <a:ext cx="2343151" cy="369332"/>
          </a:xfrm>
          <a:prstGeom prst="rect">
            <a:avLst/>
          </a:prstGeom>
          <a:noFill/>
        </p:spPr>
        <p:txBody>
          <a:bodyPr wrap="square" rtlCol="0">
            <a:spAutoFit/>
          </a:bodyPr>
          <a:lstStyle/>
          <a:p>
            <a:pPr algn="ctr"/>
            <a:r>
              <a:rPr lang="en-US" b="1" dirty="0" smtClean="0">
                <a:solidFill>
                  <a:srgbClr val="FF0000"/>
                </a:solidFill>
              </a:rPr>
              <a:t>Metaphysical rhetoric</a:t>
            </a:r>
          </a:p>
        </p:txBody>
      </p:sp>
      <p:cxnSp>
        <p:nvCxnSpPr>
          <p:cNvPr id="27" name="Straight Arrow Connector 26"/>
          <p:cNvCxnSpPr>
            <a:stCxn id="26" idx="0"/>
          </p:cNvCxnSpPr>
          <p:nvPr/>
        </p:nvCxnSpPr>
        <p:spPr>
          <a:xfrm flipH="1" flipV="1">
            <a:off x="6934201" y="5753100"/>
            <a:ext cx="942974" cy="2866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72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7" name="Oval 6"/>
          <p:cNvSpPr/>
          <p:nvPr/>
        </p:nvSpPr>
        <p:spPr>
          <a:xfrm>
            <a:off x="1168400" y="1041400"/>
            <a:ext cx="53213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Oval 8"/>
          <p:cNvSpPr/>
          <p:nvPr/>
        </p:nvSpPr>
        <p:spPr>
          <a:xfrm>
            <a:off x="1168400" y="2082800"/>
            <a:ext cx="53213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Oval 10"/>
          <p:cNvSpPr/>
          <p:nvPr/>
        </p:nvSpPr>
        <p:spPr>
          <a:xfrm>
            <a:off x="1168400" y="4508500"/>
            <a:ext cx="53213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Oval 11"/>
          <p:cNvSpPr/>
          <p:nvPr/>
        </p:nvSpPr>
        <p:spPr>
          <a:xfrm>
            <a:off x="1168400" y="5549900"/>
            <a:ext cx="53213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Box 12"/>
          <p:cNvSpPr txBox="1"/>
          <p:nvPr/>
        </p:nvSpPr>
        <p:spPr>
          <a:xfrm>
            <a:off x="6446596" y="2882900"/>
            <a:ext cx="2545004" cy="369332"/>
          </a:xfrm>
          <a:prstGeom prst="rect">
            <a:avLst/>
          </a:prstGeom>
          <a:noFill/>
        </p:spPr>
        <p:txBody>
          <a:bodyPr wrap="square" rtlCol="0">
            <a:spAutoFit/>
          </a:bodyPr>
          <a:lstStyle/>
          <a:p>
            <a:pPr algn="ctr"/>
            <a:r>
              <a:rPr lang="en-US" b="1" dirty="0" smtClean="0">
                <a:solidFill>
                  <a:srgbClr val="FF0000"/>
                </a:solidFill>
              </a:rPr>
              <a:t>Background information</a:t>
            </a:r>
          </a:p>
        </p:txBody>
      </p:sp>
      <p:cxnSp>
        <p:nvCxnSpPr>
          <p:cNvPr id="14" name="Straight Arrow Connector 13"/>
          <p:cNvCxnSpPr>
            <a:stCxn id="13" idx="0"/>
          </p:cNvCxnSpPr>
          <p:nvPr/>
        </p:nvCxnSpPr>
        <p:spPr>
          <a:xfrm flipH="1" flipV="1">
            <a:off x="6489701" y="1587500"/>
            <a:ext cx="1229397" cy="1295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2"/>
          </p:cNvCxnSpPr>
          <p:nvPr/>
        </p:nvCxnSpPr>
        <p:spPr>
          <a:xfrm flipH="1">
            <a:off x="6489701" y="3252232"/>
            <a:ext cx="1229397" cy="25389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201" y="4051300"/>
            <a:ext cx="4175799" cy="276999"/>
          </a:xfrm>
          <a:prstGeom prst="rect">
            <a:avLst/>
          </a:prstGeom>
          <a:solidFill>
            <a:schemeClr val="bg1">
              <a:alpha val="70000"/>
            </a:schemeClr>
          </a:solidFill>
        </p:spPr>
        <p:txBody>
          <a:bodyPr wrap="square" lIns="0" tIns="0" rIns="0" bIns="0" rtlCol="0">
            <a:spAutoFit/>
          </a:bodyPr>
          <a:lstStyle/>
          <a:p>
            <a:pPr algn="ctr"/>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mention of concept after autocomplete</a:t>
            </a:r>
          </a:p>
        </p:txBody>
      </p:sp>
      <p:cxnSp>
        <p:nvCxnSpPr>
          <p:cNvPr id="22" name="Straight Arrow Connector 21"/>
          <p:cNvCxnSpPr>
            <a:stCxn id="13" idx="0"/>
          </p:cNvCxnSpPr>
          <p:nvPr/>
        </p:nvCxnSpPr>
        <p:spPr>
          <a:xfrm flipH="1" flipV="1">
            <a:off x="6489701" y="2590800"/>
            <a:ext cx="1229397" cy="292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p:cNvCxnSpPr>
          <p:nvPr/>
        </p:nvCxnSpPr>
        <p:spPr>
          <a:xfrm flipH="1">
            <a:off x="6521135" y="3252232"/>
            <a:ext cx="1197963" cy="15229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2"/>
          </p:cNvCxnSpPr>
          <p:nvPr/>
        </p:nvCxnSpPr>
        <p:spPr>
          <a:xfrm flipH="1">
            <a:off x="6489701" y="3252232"/>
            <a:ext cx="1229397" cy="3164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a:spLocks noChangeAspect="1"/>
          </p:cNvSpPr>
          <p:nvPr/>
        </p:nvSpPr>
        <p:spPr>
          <a:xfrm>
            <a:off x="2333383" y="4921250"/>
            <a:ext cx="1062158" cy="193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Oval 9"/>
          <p:cNvSpPr/>
          <p:nvPr/>
        </p:nvSpPr>
        <p:spPr>
          <a:xfrm>
            <a:off x="1168400" y="3289300"/>
            <a:ext cx="53213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37" name="Straight Arrow Connector 36"/>
          <p:cNvCxnSpPr>
            <a:stCxn id="36" idx="2"/>
          </p:cNvCxnSpPr>
          <p:nvPr/>
        </p:nvCxnSpPr>
        <p:spPr>
          <a:xfrm>
            <a:off x="2103101" y="4328299"/>
            <a:ext cx="373399" cy="58025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3829050" y="3657600"/>
            <a:ext cx="1723974" cy="314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TextBox 42"/>
          <p:cNvSpPr txBox="1"/>
          <p:nvPr/>
        </p:nvSpPr>
        <p:spPr>
          <a:xfrm>
            <a:off x="7489247" y="4102100"/>
            <a:ext cx="1527128" cy="553998"/>
          </a:xfrm>
          <a:prstGeom prst="rect">
            <a:avLst/>
          </a:prstGeom>
          <a:solidFill>
            <a:schemeClr val="bg1">
              <a:alpha val="70000"/>
            </a:schemeClr>
          </a:solidFill>
        </p:spPr>
        <p:txBody>
          <a:bodyPr wrap="square" lIns="0" tIns="0" rIns="0" bIns="0" rtlCol="0">
            <a:spAutoFit/>
          </a:bodyPr>
          <a:lstStyle/>
          <a:p>
            <a:pPr algn="ctr"/>
            <a:r>
              <a:rPr lang="en-US" b="1" dirty="0" err="1" smtClean="0">
                <a:solidFill>
                  <a:srgbClr val="FF0000"/>
                </a:solidFill>
              </a:rPr>
              <a:t>Equanimous</a:t>
            </a:r>
            <a:r>
              <a:rPr lang="en-US" b="1" dirty="0" smtClean="0">
                <a:solidFill>
                  <a:srgbClr val="FF0000"/>
                </a:solidFill>
              </a:rPr>
              <a:t> rhetoric</a:t>
            </a:r>
          </a:p>
        </p:txBody>
      </p:sp>
      <p:cxnSp>
        <p:nvCxnSpPr>
          <p:cNvPr id="60" name="Straight Arrow Connector 59"/>
          <p:cNvCxnSpPr>
            <a:stCxn id="43" idx="1"/>
          </p:cNvCxnSpPr>
          <p:nvPr/>
        </p:nvCxnSpPr>
        <p:spPr>
          <a:xfrm flipH="1" flipV="1">
            <a:off x="5553024" y="3935328"/>
            <a:ext cx="1936223" cy="4437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40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solidFill>
            <a:schemeClr val="bg1">
              <a:alpha val="70000"/>
            </a:schemeClr>
          </a:solidFill>
        </p:spPr>
        <p:txBody>
          <a:bodyPr/>
          <a:lstStyle/>
          <a:p>
            <a:r>
              <a:rPr lang="en-US" dirty="0" smtClean="0"/>
              <a:t>BFF means Big, Fast, and Familiar</a:t>
            </a:r>
          </a:p>
          <a:p>
            <a:r>
              <a:rPr lang="en-US" dirty="0" smtClean="0"/>
              <a:t>Big – It searches a large and growing amount of content.</a:t>
            </a:r>
          </a:p>
          <a:p>
            <a:r>
              <a:rPr lang="en-US" dirty="0" smtClean="0"/>
              <a:t>Fast – It doesn’t just return results quickly, it’s also everyone’s default search engine.</a:t>
            </a:r>
          </a:p>
          <a:p>
            <a:r>
              <a:rPr lang="en-US" dirty="0" smtClean="0"/>
              <a:t>Familiar – Searchers already know how to use it.</a:t>
            </a:r>
            <a:endParaRPr lang="en-US" sz="2800" dirty="0" smtClean="0"/>
          </a:p>
          <a:p>
            <a:pPr lvl="1"/>
            <a:endParaRPr lang="en-US" sz="2800" dirty="0" smtClean="0"/>
          </a:p>
        </p:txBody>
      </p:sp>
    </p:spTree>
    <p:extLst>
      <p:ext uri="{BB962C8B-B14F-4D97-AF65-F5344CB8AC3E}">
        <p14:creationId xmlns:p14="http://schemas.microsoft.com/office/powerpoint/2010/main" val="1066450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solidFill>
            <a:schemeClr val="bg1">
              <a:alpha val="70000"/>
            </a:schemeClr>
          </a:solidFill>
        </p:spPr>
        <p:txBody>
          <a:bodyPr/>
          <a:lstStyle/>
          <a:p>
            <a:r>
              <a:rPr lang="en-US" dirty="0" smtClean="0"/>
              <a:t>Google as BFF is primarily about getting a lay of the land—the topical landscape—by analyzing Google search results.</a:t>
            </a:r>
          </a:p>
          <a:p>
            <a:r>
              <a:rPr lang="en-US" dirty="0" smtClean="0"/>
              <a:t>Concepts:</a:t>
            </a:r>
          </a:p>
          <a:p>
            <a:pPr lvl="1"/>
            <a:r>
              <a:rPr lang="en-US" sz="2800" dirty="0" smtClean="0"/>
              <a:t>Results Features and Search Attributes</a:t>
            </a:r>
          </a:p>
          <a:p>
            <a:pPr lvl="1"/>
            <a:r>
              <a:rPr lang="en-US" dirty="0" smtClean="0"/>
              <a:t>Don’t Lose the Forest for the Tree</a:t>
            </a:r>
          </a:p>
          <a:p>
            <a:pPr lvl="1"/>
            <a:r>
              <a:rPr lang="en-US" sz="2800" dirty="0" smtClean="0"/>
              <a:t>The Cognitive Authority Spectrum</a:t>
            </a:r>
          </a:p>
          <a:p>
            <a:pPr lvl="1"/>
            <a:r>
              <a:rPr lang="en-US" sz="2800" dirty="0" smtClean="0"/>
              <a:t>Search Results and Frequency Distributions</a:t>
            </a:r>
          </a:p>
          <a:p>
            <a:pPr lvl="1"/>
            <a:endParaRPr lang="en-US" sz="2800" dirty="0" smtClean="0"/>
          </a:p>
        </p:txBody>
      </p:sp>
    </p:spTree>
    <p:extLst>
      <p:ext uri="{BB962C8B-B14F-4D97-AF65-F5344CB8AC3E}">
        <p14:creationId xmlns:p14="http://schemas.microsoft.com/office/powerpoint/2010/main" val="3245286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Looking past Google as BFF</a:t>
            </a:r>
            <a:endParaRPr lang="en-US" dirty="0"/>
          </a:p>
        </p:txBody>
      </p:sp>
      <p:sp>
        <p:nvSpPr>
          <p:cNvPr id="6" name="Content Placeholder 2"/>
          <p:cNvSpPr>
            <a:spLocks noGrp="1"/>
          </p:cNvSpPr>
          <p:nvPr>
            <p:ph idx="1"/>
          </p:nvPr>
        </p:nvSpPr>
        <p:spPr>
          <a:xfrm>
            <a:off x="457200" y="1659834"/>
            <a:ext cx="8229600" cy="4899992"/>
          </a:xfrm>
          <a:solidFill>
            <a:schemeClr val="bg1">
              <a:alpha val="70000"/>
            </a:schemeClr>
          </a:solidFill>
        </p:spPr>
        <p:txBody>
          <a:bodyPr>
            <a:normAutofit/>
          </a:bodyPr>
          <a:lstStyle/>
          <a:p>
            <a:r>
              <a:rPr lang="en-US" dirty="0" smtClean="0"/>
              <a:t>Step 1: Get a lay of the land (Google as BFF).</a:t>
            </a:r>
          </a:p>
          <a:p>
            <a:r>
              <a:rPr lang="en-US" dirty="0" smtClean="0"/>
              <a:t>Step 2: Develop a search strategy.</a:t>
            </a:r>
          </a:p>
          <a:p>
            <a:r>
              <a:rPr lang="en-US" dirty="0" smtClean="0"/>
              <a:t>Step 3: Learn the subject.</a:t>
            </a:r>
          </a:p>
          <a:p>
            <a:r>
              <a:rPr lang="en-US" dirty="0" smtClean="0"/>
              <a:t>Step 4: Deepen and narrow.</a:t>
            </a:r>
          </a:p>
          <a:p>
            <a:pPr lvl="1"/>
            <a:r>
              <a:rPr lang="en-US" dirty="0" smtClean="0"/>
              <a:t>Topically</a:t>
            </a:r>
            <a:endParaRPr lang="en-US" dirty="0"/>
          </a:p>
          <a:p>
            <a:pPr lvl="1"/>
            <a:r>
              <a:rPr lang="en-US" dirty="0" smtClean="0"/>
              <a:t>In the cognitive authority spectrum</a:t>
            </a:r>
            <a:endParaRPr lang="en-US" dirty="0"/>
          </a:p>
          <a:p>
            <a:r>
              <a:rPr lang="en-US" dirty="0" smtClean="0"/>
              <a:t>Step 5: Repeat.</a:t>
            </a:r>
          </a:p>
          <a:p>
            <a:r>
              <a:rPr lang="en-US" dirty="0" smtClean="0"/>
              <a:t>Step 6: Formulate a thesis.</a:t>
            </a:r>
          </a:p>
          <a:p>
            <a:pPr lvl="1"/>
            <a:endParaRPr lang="en-US" sz="2800" dirty="0" smtClean="0"/>
          </a:p>
        </p:txBody>
      </p:sp>
    </p:spTree>
    <p:extLst>
      <p:ext uri="{BB962C8B-B14F-4D97-AF65-F5344CB8AC3E}">
        <p14:creationId xmlns:p14="http://schemas.microsoft.com/office/powerpoint/2010/main" val="343077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Looking past Google as BFF</a:t>
            </a:r>
            <a:endParaRPr lang="en-US" dirty="0"/>
          </a:p>
        </p:txBody>
      </p:sp>
      <p:sp>
        <p:nvSpPr>
          <p:cNvPr id="6" name="Content Placeholder 2"/>
          <p:cNvSpPr>
            <a:spLocks noGrp="1"/>
          </p:cNvSpPr>
          <p:nvPr>
            <p:ph idx="1"/>
          </p:nvPr>
        </p:nvSpPr>
        <p:spPr>
          <a:xfrm>
            <a:off x="457200" y="1333500"/>
            <a:ext cx="8229600" cy="5226326"/>
          </a:xfrm>
          <a:solidFill>
            <a:schemeClr val="bg1">
              <a:alpha val="70000"/>
            </a:schemeClr>
          </a:solidFill>
        </p:spPr>
        <p:txBody>
          <a:bodyPr>
            <a:normAutofit/>
          </a:bodyPr>
          <a:lstStyle/>
          <a:p>
            <a:r>
              <a:rPr lang="en-US" dirty="0"/>
              <a:t>Google as BFF can provide a lay of the land that makes the use of article databases productive</a:t>
            </a:r>
            <a:r>
              <a:rPr lang="en-US" dirty="0" smtClean="0"/>
              <a:t>.</a:t>
            </a:r>
          </a:p>
          <a:p>
            <a:r>
              <a:rPr lang="en-US" dirty="0"/>
              <a:t>For the </a:t>
            </a:r>
            <a:r>
              <a:rPr lang="en-US" dirty="0" smtClean="0"/>
              <a:t>librarian, </a:t>
            </a:r>
            <a:r>
              <a:rPr lang="en-US" dirty="0"/>
              <a:t>or an experienced searcher, article database selection and usage becomes simplified.</a:t>
            </a:r>
          </a:p>
          <a:p>
            <a:r>
              <a:rPr lang="en-US" dirty="0" smtClean="0"/>
              <a:t>Keyword </a:t>
            </a:r>
            <a:r>
              <a:rPr lang="en-US" dirty="0"/>
              <a:t>development, sense of the cognitive authority </a:t>
            </a:r>
            <a:r>
              <a:rPr lang="en-US" dirty="0" smtClean="0"/>
              <a:t>available, feel for all the attributes of a topic can come using a tool that is big, fast, and familiar.</a:t>
            </a:r>
          </a:p>
          <a:p>
            <a:endParaRPr lang="en-US" dirty="0" smtClean="0"/>
          </a:p>
        </p:txBody>
      </p:sp>
    </p:spTree>
    <p:extLst>
      <p:ext uri="{BB962C8B-B14F-4D97-AF65-F5344CB8AC3E}">
        <p14:creationId xmlns:p14="http://schemas.microsoft.com/office/powerpoint/2010/main" val="3613733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0000"/>
            </a:schemeClr>
          </a:solidFill>
        </p:spPr>
        <p:txBody>
          <a:bodyPr/>
          <a:lstStyle/>
          <a:p>
            <a:r>
              <a:rPr lang="en-US" dirty="0" smtClean="0"/>
              <a:t>Looking past Google as BFF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172" y="1247155"/>
            <a:ext cx="6573110" cy="4934984"/>
          </a:xfrm>
          <a:prstGeom prst="rect">
            <a:avLst/>
          </a:prstGeom>
        </p:spPr>
      </p:pic>
      <p:sp>
        <p:nvSpPr>
          <p:cNvPr id="7" name="TextBox 6"/>
          <p:cNvSpPr txBox="1"/>
          <p:nvPr/>
        </p:nvSpPr>
        <p:spPr>
          <a:xfrm>
            <a:off x="523875" y="6200772"/>
            <a:ext cx="8162925" cy="523220"/>
          </a:xfrm>
          <a:prstGeom prst="rect">
            <a:avLst/>
          </a:prstGeom>
          <a:solidFill>
            <a:schemeClr val="bg1">
              <a:alpha val="80000"/>
            </a:schemeClr>
          </a:solidFill>
        </p:spPr>
        <p:txBody>
          <a:bodyPr wrap="square" rtlCol="0">
            <a:spAutoFit/>
          </a:bodyPr>
          <a:lstStyle/>
          <a:p>
            <a:pPr marL="457200" indent="-457200"/>
            <a:r>
              <a:rPr lang="en-US" sz="1400" dirty="0" smtClean="0">
                <a:latin typeface="Verdana" panose="020B0604030504040204" pitchFamily="34" charset="0"/>
                <a:ea typeface="Verdana" panose="020B0604030504040204" pitchFamily="34" charset="0"/>
                <a:cs typeface="Verdana" panose="020B0604030504040204" pitchFamily="34" charset="0"/>
              </a:rPr>
              <a:t>Adapted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Raszewski</a:t>
            </a:r>
            <a:r>
              <a:rPr lang="en-US" sz="1400" dirty="0">
                <a:latin typeface="Verdana" panose="020B0604030504040204" pitchFamily="34" charset="0"/>
                <a:ea typeface="Verdana" panose="020B0604030504040204" pitchFamily="34" charset="0"/>
                <a:cs typeface="Verdana" panose="020B0604030504040204" pitchFamily="34" charset="0"/>
              </a:rPr>
              <a:t>, Monica, </a:t>
            </a:r>
            <a:r>
              <a:rPr lang="en-US" sz="1400" dirty="0" err="1">
                <a:latin typeface="Verdana" panose="020B0604030504040204" pitchFamily="34" charset="0"/>
                <a:ea typeface="Verdana" panose="020B0604030504040204" pitchFamily="34" charset="0"/>
                <a:cs typeface="Verdana" panose="020B0604030504040204" pitchFamily="34" charset="0"/>
              </a:rPr>
              <a:t>Appy</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Laspagis</a:t>
            </a:r>
            <a:r>
              <a:rPr lang="en-US" sz="1400" dirty="0">
                <a:latin typeface="Verdana" panose="020B0604030504040204" pitchFamily="34" charset="0"/>
                <a:ea typeface="Verdana" panose="020B0604030504040204" pitchFamily="34" charset="0"/>
                <a:cs typeface="Verdana" panose="020B0604030504040204" pitchFamily="34" charset="0"/>
              </a:rPr>
              <a:t>, Mary-Louise Edwards, Katie Wood. “Research Cycle.” </a:t>
            </a:r>
            <a:r>
              <a:rPr lang="en-US" sz="1400" i="1" dirty="0">
                <a:latin typeface="Verdana" panose="020B0604030504040204" pitchFamily="34" charset="0"/>
                <a:ea typeface="Verdana" panose="020B0604030504040204" pitchFamily="34" charset="0"/>
                <a:cs typeface="Verdana" panose="020B0604030504040204" pitchFamily="34" charset="0"/>
              </a:rPr>
              <a:t>The Library</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Slideshare</a:t>
            </a:r>
            <a:r>
              <a:rPr lang="en-US" sz="1400" dirty="0">
                <a:latin typeface="Verdana" panose="020B0604030504040204" pitchFamily="34" charset="0"/>
                <a:ea typeface="Verdana" panose="020B0604030504040204" pitchFamily="34" charset="0"/>
                <a:cs typeface="Verdana" panose="020B0604030504040204" pitchFamily="34" charset="0"/>
              </a:rPr>
              <a:t>, 2014. Web. 17 Jul. 2015</a:t>
            </a:r>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6530009" y="1918252"/>
            <a:ext cx="1172818" cy="1133061"/>
          </a:xfrm>
          <a:prstGeom prst="ellipse">
            <a:avLst/>
          </a:prstGeom>
          <a:gradFill>
            <a:gsLst>
              <a:gs pos="37000">
                <a:srgbClr val="9AC2FF"/>
              </a:gs>
              <a:gs pos="0">
                <a:schemeClr val="accent1">
                  <a:tint val="66000"/>
                  <a:satMod val="160000"/>
                </a:schemeClr>
              </a:gs>
              <a:gs pos="66000">
                <a:srgbClr val="74A4E6"/>
              </a:gs>
              <a:gs pos="100000">
                <a:srgbClr val="4082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smtClean="0">
                <a:solidFill>
                  <a:schemeClr val="tx1"/>
                </a:solidFill>
                <a:latin typeface="+mj-lt"/>
                <a:cs typeface="Arial" panose="020B0604020202020204" pitchFamily="34" charset="0"/>
              </a:rPr>
              <a:t>Get a Lay of the Land: Google as BFF</a:t>
            </a:r>
            <a:endParaRPr lang="en-US" sz="1200" b="1" dirty="0">
              <a:solidFill>
                <a:schemeClr val="tx1"/>
              </a:solidFill>
              <a:latin typeface="+mj-lt"/>
              <a:cs typeface="Arial" panose="020B0604020202020204" pitchFamily="34" charset="0"/>
            </a:endParaRPr>
          </a:p>
        </p:txBody>
      </p:sp>
      <p:sp>
        <p:nvSpPr>
          <p:cNvPr id="9" name="Down Arrow 8"/>
          <p:cNvSpPr/>
          <p:nvPr/>
        </p:nvSpPr>
        <p:spPr>
          <a:xfrm rot="2969745">
            <a:off x="6231241" y="2857184"/>
            <a:ext cx="444805" cy="288235"/>
          </a:xfrm>
          <a:prstGeom prst="downArrow">
            <a:avLst/>
          </a:prstGeom>
          <a:solidFill>
            <a:srgbClr val="C6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61950" y="4615069"/>
            <a:ext cx="1172818" cy="1133061"/>
          </a:xfrm>
          <a:prstGeom prst="ellipse">
            <a:avLst/>
          </a:prstGeom>
          <a:gradFill>
            <a:gsLst>
              <a:gs pos="37000">
                <a:srgbClr val="9AC2FF"/>
              </a:gs>
              <a:gs pos="0">
                <a:schemeClr val="accent1">
                  <a:tint val="66000"/>
                  <a:satMod val="160000"/>
                </a:schemeClr>
              </a:gs>
              <a:gs pos="66000">
                <a:srgbClr val="74A4E6"/>
              </a:gs>
              <a:gs pos="100000">
                <a:srgbClr val="4082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smtClean="0">
                <a:solidFill>
                  <a:schemeClr val="tx1"/>
                </a:solidFill>
                <a:latin typeface="+mj-lt"/>
                <a:cs typeface="Arial" panose="020B0604020202020204" pitchFamily="34" charset="0"/>
              </a:rPr>
              <a:t>Get a Lay of the Land: Google as BFF</a:t>
            </a:r>
            <a:endParaRPr lang="en-US" sz="1200" b="1" dirty="0">
              <a:solidFill>
                <a:schemeClr val="tx1"/>
              </a:solidFill>
              <a:latin typeface="+mj-lt"/>
              <a:cs typeface="Arial" panose="020B0604020202020204" pitchFamily="34" charset="0"/>
            </a:endParaRPr>
          </a:p>
        </p:txBody>
      </p:sp>
      <p:sp>
        <p:nvSpPr>
          <p:cNvPr id="11" name="Down Arrow 10"/>
          <p:cNvSpPr/>
          <p:nvPr/>
        </p:nvSpPr>
        <p:spPr>
          <a:xfrm rot="5400000">
            <a:off x="5899508" y="5028580"/>
            <a:ext cx="444805" cy="288235"/>
          </a:xfrm>
          <a:prstGeom prst="downArrow">
            <a:avLst/>
          </a:prstGeom>
          <a:solidFill>
            <a:srgbClr val="C6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55037" y="3959087"/>
            <a:ext cx="1172818" cy="1133061"/>
          </a:xfrm>
          <a:prstGeom prst="ellipse">
            <a:avLst/>
          </a:prstGeom>
          <a:gradFill>
            <a:gsLst>
              <a:gs pos="37000">
                <a:srgbClr val="9AC2FF"/>
              </a:gs>
              <a:gs pos="0">
                <a:schemeClr val="accent1">
                  <a:tint val="66000"/>
                  <a:satMod val="160000"/>
                </a:schemeClr>
              </a:gs>
              <a:gs pos="66000">
                <a:srgbClr val="74A4E6"/>
              </a:gs>
              <a:gs pos="100000">
                <a:srgbClr val="4082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smtClean="0">
                <a:solidFill>
                  <a:schemeClr val="tx1"/>
                </a:solidFill>
                <a:latin typeface="+mj-lt"/>
                <a:cs typeface="Arial" panose="020B0604020202020204" pitchFamily="34" charset="0"/>
              </a:rPr>
              <a:t>Get a Lay of the Land: Google as BFF</a:t>
            </a:r>
            <a:endParaRPr lang="en-US" sz="1200" b="1" dirty="0">
              <a:solidFill>
                <a:schemeClr val="tx1"/>
              </a:solidFill>
              <a:latin typeface="+mj-lt"/>
              <a:cs typeface="Arial" panose="020B0604020202020204" pitchFamily="34" charset="0"/>
            </a:endParaRPr>
          </a:p>
        </p:txBody>
      </p:sp>
      <p:sp>
        <p:nvSpPr>
          <p:cNvPr id="13" name="Down Arrow 12"/>
          <p:cNvSpPr/>
          <p:nvPr/>
        </p:nvSpPr>
        <p:spPr>
          <a:xfrm rot="13987214">
            <a:off x="2328475" y="3905811"/>
            <a:ext cx="444805" cy="288235"/>
          </a:xfrm>
          <a:prstGeom prst="downArrow">
            <a:avLst/>
          </a:prstGeom>
          <a:solidFill>
            <a:srgbClr val="C6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81784" y="1728744"/>
            <a:ext cx="1172818" cy="1133061"/>
          </a:xfrm>
          <a:prstGeom prst="ellipse">
            <a:avLst/>
          </a:prstGeom>
          <a:gradFill>
            <a:gsLst>
              <a:gs pos="37000">
                <a:srgbClr val="9AC2FF"/>
              </a:gs>
              <a:gs pos="0">
                <a:schemeClr val="accent1">
                  <a:tint val="66000"/>
                  <a:satMod val="160000"/>
                </a:schemeClr>
              </a:gs>
              <a:gs pos="66000">
                <a:srgbClr val="74A4E6"/>
              </a:gs>
              <a:gs pos="100000">
                <a:srgbClr val="4082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smtClean="0">
                <a:solidFill>
                  <a:schemeClr val="tx1"/>
                </a:solidFill>
                <a:latin typeface="+mj-lt"/>
                <a:cs typeface="Arial" panose="020B0604020202020204" pitchFamily="34" charset="0"/>
              </a:rPr>
              <a:t>Get a Lay of the Land: Google as BFF</a:t>
            </a:r>
            <a:endParaRPr lang="en-US" sz="1200" b="1" dirty="0">
              <a:solidFill>
                <a:schemeClr val="tx1"/>
              </a:solidFill>
              <a:latin typeface="+mj-lt"/>
              <a:cs typeface="Arial" panose="020B0604020202020204" pitchFamily="34" charset="0"/>
            </a:endParaRPr>
          </a:p>
        </p:txBody>
      </p:sp>
      <p:sp>
        <p:nvSpPr>
          <p:cNvPr id="15" name="Down Arrow 14"/>
          <p:cNvSpPr/>
          <p:nvPr/>
        </p:nvSpPr>
        <p:spPr>
          <a:xfrm rot="16990505">
            <a:off x="3486232" y="2289988"/>
            <a:ext cx="444805" cy="288235"/>
          </a:xfrm>
          <a:prstGeom prst="downArrow">
            <a:avLst/>
          </a:prstGeom>
          <a:solidFill>
            <a:srgbClr val="C6D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410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0000"/>
            </a:schemeClr>
          </a:solidFill>
        </p:spPr>
        <p:txBody>
          <a:bodyPr/>
          <a:lstStyle/>
          <a:p>
            <a:r>
              <a:rPr lang="en-US" dirty="0" smtClean="0"/>
              <a:t>Looking past Google as BFF</a:t>
            </a:r>
            <a:endParaRPr lang="en-US" dirty="0"/>
          </a:p>
        </p:txBody>
      </p:sp>
      <p:sp>
        <p:nvSpPr>
          <p:cNvPr id="7" name="TextBox 6"/>
          <p:cNvSpPr txBox="1"/>
          <p:nvPr/>
        </p:nvSpPr>
        <p:spPr>
          <a:xfrm>
            <a:off x="523875" y="6200772"/>
            <a:ext cx="8162925" cy="523220"/>
          </a:xfrm>
          <a:prstGeom prst="rect">
            <a:avLst/>
          </a:prstGeom>
          <a:solidFill>
            <a:schemeClr val="bg1">
              <a:alpha val="80000"/>
            </a:schemeClr>
          </a:solidFill>
        </p:spPr>
        <p:txBody>
          <a:bodyPr wrap="square" rtlCol="0">
            <a:spAutoFit/>
          </a:bodyPr>
          <a:lstStyle/>
          <a:p>
            <a:pPr marL="457200" indent="-457200"/>
            <a:r>
              <a:rPr lang="en-US" sz="1400" dirty="0">
                <a:latin typeface="Verdana" panose="020B0604030504040204" pitchFamily="34" charset="0"/>
                <a:ea typeface="Verdana" panose="020B0604030504040204" pitchFamily="34" charset="0"/>
                <a:cs typeface="Verdana" panose="020B0604030504040204" pitchFamily="34" charset="0"/>
              </a:rPr>
              <a:t>Adapted: Yates, Elizabeth. “Research Cycle.” </a:t>
            </a:r>
            <a:r>
              <a:rPr lang="en-US" sz="1400" i="1" dirty="0">
                <a:latin typeface="Verdana" panose="020B0604030504040204" pitchFamily="34" charset="0"/>
                <a:ea typeface="Verdana" panose="020B0604030504040204" pitchFamily="34" charset="0"/>
                <a:cs typeface="Verdana" panose="020B0604030504040204" pitchFamily="34" charset="0"/>
              </a:rPr>
              <a:t>Finding Information Resources for NUSC 4P50 Applied Nursing Research</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Slideshare</a:t>
            </a:r>
            <a:r>
              <a:rPr lang="en-US" sz="1400" dirty="0">
                <a:latin typeface="Verdana" panose="020B0604030504040204" pitchFamily="34" charset="0"/>
                <a:ea typeface="Verdana" panose="020B0604030504040204" pitchFamily="34" charset="0"/>
                <a:cs typeface="Verdana" panose="020B0604030504040204" pitchFamily="34" charset="0"/>
              </a:rPr>
              <a:t>, 2014. Web. 17 Jul. 2015.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172" y="1247155"/>
            <a:ext cx="6573110" cy="4934984"/>
          </a:xfrm>
          <a:prstGeom prst="rect">
            <a:avLst/>
          </a:prstGeom>
        </p:spPr>
      </p:pic>
      <p:sp>
        <p:nvSpPr>
          <p:cNvPr id="5" name="Oval 4"/>
          <p:cNvSpPr/>
          <p:nvPr/>
        </p:nvSpPr>
        <p:spPr>
          <a:xfrm>
            <a:off x="6639337" y="1147763"/>
            <a:ext cx="2047463" cy="11382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Sylfaen" panose="010A0502050306030303" pitchFamily="18" charset="0"/>
                <a:cs typeface="Times New Roman" panose="02020603050405020304" pitchFamily="18" charset="0"/>
              </a:rPr>
              <a:t>Get a Lay of the Land: Google as BFF</a:t>
            </a:r>
            <a:endParaRPr lang="en-US" sz="1600" dirty="0">
              <a:latin typeface="Sylfaen" panose="010A0502050306030303" pitchFamily="18" charset="0"/>
              <a:cs typeface="Times New Roman" panose="02020603050405020304" pitchFamily="18" charset="0"/>
            </a:endParaRPr>
          </a:p>
        </p:txBody>
      </p:sp>
      <p:sp>
        <p:nvSpPr>
          <p:cNvPr id="8" name="Down Arrow 7"/>
          <p:cNvSpPr/>
          <p:nvPr/>
        </p:nvSpPr>
        <p:spPr>
          <a:xfrm rot="2200521">
            <a:off x="6640466" y="2126081"/>
            <a:ext cx="397816" cy="2882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46164" y="4918006"/>
            <a:ext cx="2047463" cy="11382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Sylfaen" panose="010A0502050306030303" pitchFamily="18" charset="0"/>
                <a:cs typeface="Times New Roman" panose="02020603050405020304" pitchFamily="18" charset="0"/>
              </a:rPr>
              <a:t>Get a Lay of the Land: Google as BFF</a:t>
            </a:r>
            <a:endParaRPr lang="en-US" sz="1600" dirty="0">
              <a:latin typeface="Sylfaen" panose="010A0502050306030303" pitchFamily="18" charset="0"/>
              <a:cs typeface="Times New Roman" panose="02020603050405020304" pitchFamily="18" charset="0"/>
            </a:endParaRPr>
          </a:p>
        </p:txBody>
      </p:sp>
      <p:sp>
        <p:nvSpPr>
          <p:cNvPr id="10" name="Down Arrow 9"/>
          <p:cNvSpPr/>
          <p:nvPr/>
        </p:nvSpPr>
        <p:spPr>
          <a:xfrm rot="8252349">
            <a:off x="6585397" y="4882533"/>
            <a:ext cx="397816" cy="2882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2172" y="5022778"/>
            <a:ext cx="2047463" cy="11382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Sylfaen" panose="010A0502050306030303" pitchFamily="18" charset="0"/>
                <a:cs typeface="Times New Roman" panose="02020603050405020304" pitchFamily="18" charset="0"/>
              </a:rPr>
              <a:t>Get a Lay of the Land: Google as BFF</a:t>
            </a:r>
            <a:endParaRPr lang="en-US" sz="1600" dirty="0">
              <a:latin typeface="Sylfaen" panose="010A0502050306030303" pitchFamily="18" charset="0"/>
              <a:cs typeface="Times New Roman" panose="02020603050405020304" pitchFamily="18" charset="0"/>
            </a:endParaRPr>
          </a:p>
        </p:txBody>
      </p:sp>
      <p:sp>
        <p:nvSpPr>
          <p:cNvPr id="12" name="Down Arrow 11"/>
          <p:cNvSpPr/>
          <p:nvPr/>
        </p:nvSpPr>
        <p:spPr>
          <a:xfrm rot="13407499">
            <a:off x="1842768" y="4938439"/>
            <a:ext cx="397816" cy="2882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894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xfrm>
            <a:off x="1843088" y="2019300"/>
            <a:ext cx="6843712" cy="4106863"/>
          </a:xfrm>
          <a:solidFill>
            <a:schemeClr val="bg1">
              <a:alpha val="70000"/>
            </a:schemeClr>
          </a:solidFill>
        </p:spPr>
        <p:txBody>
          <a:bodyPr/>
          <a:lstStyle/>
          <a:p>
            <a:r>
              <a:rPr lang="en-US" dirty="0" smtClean="0"/>
              <a:t>Additional sample searching</a:t>
            </a:r>
          </a:p>
          <a:p>
            <a:r>
              <a:rPr lang="en-US" dirty="0" smtClean="0"/>
              <a:t>Questions</a:t>
            </a:r>
          </a:p>
        </p:txBody>
      </p:sp>
    </p:spTree>
    <p:extLst>
      <p:ext uri="{BB962C8B-B14F-4D97-AF65-F5344CB8AC3E}">
        <p14:creationId xmlns:p14="http://schemas.microsoft.com/office/powerpoint/2010/main" val="2878753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4" y="57139"/>
            <a:ext cx="1266572" cy="14171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95275"/>
            <a:ext cx="7342572" cy="17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60" r="593"/>
          <a:stretch/>
        </p:blipFill>
        <p:spPr bwMode="auto">
          <a:xfrm>
            <a:off x="0" y="1885951"/>
            <a:ext cx="8869680" cy="302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536" y="2454468"/>
            <a:ext cx="6837715" cy="25981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29960" b="-83352"/>
          <a:stretch/>
        </p:blipFill>
        <p:spPr>
          <a:xfrm>
            <a:off x="1500536" y="798524"/>
            <a:ext cx="3528664" cy="331776"/>
          </a:xfrm>
          <a:prstGeom prst="rect">
            <a:avLst/>
          </a:prstGeom>
        </p:spPr>
      </p:pic>
    </p:spTree>
    <p:extLst>
      <p:ext uri="{BB962C8B-B14F-4D97-AF65-F5344CB8AC3E}">
        <p14:creationId xmlns:p14="http://schemas.microsoft.com/office/powerpoint/2010/main" val="161864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solidFill>
            <a:schemeClr val="bg1">
              <a:alpha val="70000"/>
            </a:schemeClr>
          </a:solidFill>
        </p:spPr>
        <p:txBody>
          <a:bodyPr/>
          <a:lstStyle/>
          <a:p>
            <a:r>
              <a:rPr lang="en-US" dirty="0" smtClean="0"/>
              <a:t>Google as BFF isn’t about using Google’s special search tools (Scholar or Books) or capabilities (Advanced or limiters).</a:t>
            </a:r>
          </a:p>
          <a:p>
            <a:r>
              <a:rPr lang="en-US" dirty="0" smtClean="0"/>
              <a:t>Google as BFF is about looking at Google’s search results critically, the way experienced searchers like librarians already tend to look at them.</a:t>
            </a:r>
          </a:p>
        </p:txBody>
      </p:sp>
    </p:spTree>
    <p:extLst>
      <p:ext uri="{BB962C8B-B14F-4D97-AF65-F5344CB8AC3E}">
        <p14:creationId xmlns:p14="http://schemas.microsoft.com/office/powerpoint/2010/main" val="288863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13335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1">
              <a:alpha val="70000"/>
            </a:schemeClr>
          </a:solidFill>
        </p:spPr>
        <p:txBody>
          <a:bodyPr/>
          <a:lstStyle/>
          <a:p>
            <a:r>
              <a:rPr lang="en-US" dirty="0" smtClean="0"/>
              <a:t>Google as BFF</a:t>
            </a:r>
            <a:endParaRPr lang="en-US" dirty="0"/>
          </a:p>
        </p:txBody>
      </p:sp>
      <p:sp>
        <p:nvSpPr>
          <p:cNvPr id="3" name="Content Placeholder 2"/>
          <p:cNvSpPr>
            <a:spLocks noGrp="1"/>
          </p:cNvSpPr>
          <p:nvPr>
            <p:ph idx="1"/>
          </p:nvPr>
        </p:nvSpPr>
        <p:spPr>
          <a:solidFill>
            <a:schemeClr val="bg1">
              <a:alpha val="70000"/>
            </a:schemeClr>
          </a:solidFill>
        </p:spPr>
        <p:txBody>
          <a:bodyPr/>
          <a:lstStyle/>
          <a:p>
            <a:r>
              <a:rPr lang="en-US" dirty="0" smtClean="0"/>
              <a:t>Google as BFF is primarily about getting a lay of the land—the topical landscape—by analyzing Google search results.</a:t>
            </a:r>
          </a:p>
          <a:p>
            <a:r>
              <a:rPr lang="en-US" dirty="0" smtClean="0"/>
              <a:t>Concepts:</a:t>
            </a:r>
          </a:p>
          <a:p>
            <a:pPr lvl="1"/>
            <a:r>
              <a:rPr lang="en-US" sz="2800" dirty="0" smtClean="0"/>
              <a:t>Results Features and Search Attributes</a:t>
            </a:r>
          </a:p>
          <a:p>
            <a:pPr lvl="1"/>
            <a:r>
              <a:rPr lang="en-US" dirty="0" smtClean="0"/>
              <a:t>Don’t Lose the Forest for the Tree</a:t>
            </a:r>
          </a:p>
          <a:p>
            <a:pPr lvl="1"/>
            <a:r>
              <a:rPr lang="en-US" sz="2800" dirty="0" smtClean="0"/>
              <a:t>The Cognitive Authority Spectrum</a:t>
            </a:r>
          </a:p>
          <a:p>
            <a:pPr lvl="1"/>
            <a:r>
              <a:rPr lang="en-US" sz="2800" dirty="0" smtClean="0"/>
              <a:t>Search Results and Frequency Distributions</a:t>
            </a:r>
          </a:p>
          <a:p>
            <a:pPr lvl="1"/>
            <a:endParaRPr lang="en-US" sz="2800" dirty="0" smtClean="0"/>
          </a:p>
        </p:txBody>
      </p:sp>
    </p:spTree>
    <p:extLst>
      <p:ext uri="{BB962C8B-B14F-4D97-AF65-F5344CB8AC3E}">
        <p14:creationId xmlns:p14="http://schemas.microsoft.com/office/powerpoint/2010/main" val="267103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2050" y="5918200"/>
            <a:ext cx="628650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900" y="274638"/>
            <a:ext cx="8966200" cy="1143000"/>
          </a:xfrm>
          <a:solidFill>
            <a:schemeClr val="bg1">
              <a:alpha val="70000"/>
            </a:schemeClr>
          </a:solidFill>
        </p:spPr>
        <p:txBody>
          <a:bodyPr>
            <a:normAutofit/>
          </a:bodyPr>
          <a:lstStyle/>
          <a:p>
            <a:r>
              <a:rPr lang="en-US" dirty="0" smtClean="0"/>
              <a:t>Results Features and Topic Attributes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50" y="1195614"/>
            <a:ext cx="6615471" cy="5154386"/>
          </a:xfrm>
          <a:prstGeom prst="rect">
            <a:avLst/>
          </a:prstGeom>
        </p:spPr>
      </p:pic>
    </p:spTree>
    <p:extLst>
      <p:ext uri="{BB962C8B-B14F-4D97-AF65-F5344CB8AC3E}">
        <p14:creationId xmlns:p14="http://schemas.microsoft.com/office/powerpoint/2010/main" val="3611886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4" name="Content Placeholder 2"/>
          <p:cNvSpPr>
            <a:spLocks noGrp="1"/>
          </p:cNvSpPr>
          <p:nvPr>
            <p:ph idx="1"/>
          </p:nvPr>
        </p:nvSpPr>
        <p:spPr>
          <a:xfrm>
            <a:off x="457200" y="2514600"/>
            <a:ext cx="8229600" cy="3243326"/>
          </a:xfrm>
          <a:solidFill>
            <a:schemeClr val="bg1">
              <a:alpha val="70000"/>
            </a:schemeClr>
          </a:solidFill>
        </p:spPr>
        <p:txBody>
          <a:bodyPr/>
          <a:lstStyle/>
          <a:p>
            <a:r>
              <a:rPr lang="en-US" dirty="0" smtClean="0"/>
              <a:t>Consider </a:t>
            </a:r>
            <a:r>
              <a:rPr lang="en-US" dirty="0"/>
              <a:t>a </a:t>
            </a:r>
            <a:r>
              <a:rPr lang="en-US" dirty="0" smtClean="0"/>
              <a:t>search—</a:t>
            </a:r>
            <a:r>
              <a:rPr lang="en-US" b="1" dirty="0" smtClean="0"/>
              <a:t>LSD </a:t>
            </a:r>
            <a:r>
              <a:rPr lang="en-US" b="1" dirty="0"/>
              <a:t>and </a:t>
            </a:r>
            <a:r>
              <a:rPr lang="en-US" b="1" dirty="0" smtClean="0"/>
              <a:t>psychotherapy</a:t>
            </a:r>
            <a:r>
              <a:rPr lang="en-US" dirty="0" smtClean="0"/>
              <a:t>—from a Religion and Science course called Altered States of Consciousness.</a:t>
            </a:r>
          </a:p>
          <a:p>
            <a:r>
              <a:rPr lang="en-US" dirty="0" smtClean="0"/>
              <a:t>If a searcher knew very little about LSD, the early autocomplete results would offer hints about its significance.</a:t>
            </a:r>
          </a:p>
          <a:p>
            <a:endParaRPr lang="en-US" dirty="0"/>
          </a:p>
        </p:txBody>
      </p:sp>
    </p:spTree>
    <p:extLst>
      <p:ext uri="{BB962C8B-B14F-4D97-AF65-F5344CB8AC3E}">
        <p14:creationId xmlns:p14="http://schemas.microsoft.com/office/powerpoint/2010/main" val="2288030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 y="0"/>
            <a:ext cx="9138997" cy="6858000"/>
          </a:xfrm>
          <a:prstGeom prst="rect">
            <a:avLst/>
          </a:prstGeom>
        </p:spPr>
      </p:pic>
      <p:sp>
        <p:nvSpPr>
          <p:cNvPr id="5" name="Content Placeholder 2"/>
          <p:cNvSpPr>
            <a:spLocks noGrp="1"/>
          </p:cNvSpPr>
          <p:nvPr>
            <p:ph idx="1"/>
          </p:nvPr>
        </p:nvSpPr>
        <p:spPr>
          <a:xfrm>
            <a:off x="457200" y="2514600"/>
            <a:ext cx="8229600" cy="3243326"/>
          </a:xfrm>
          <a:solidFill>
            <a:schemeClr val="bg1">
              <a:alpha val="70000"/>
            </a:schemeClr>
          </a:solidFill>
        </p:spPr>
        <p:txBody>
          <a:bodyPr/>
          <a:lstStyle/>
          <a:p>
            <a:r>
              <a:rPr lang="en-US" dirty="0" smtClean="0"/>
              <a:t>An early match of autocomplete results to the searcher’s topic would hint at its popularity or relevance.</a:t>
            </a:r>
          </a:p>
          <a:p>
            <a:r>
              <a:rPr lang="en-US" dirty="0" smtClean="0"/>
              <a:t>There is none for LSD and psychotherapy which could raise suspicions.</a:t>
            </a:r>
            <a:endParaRPr lang="en-US" dirty="0"/>
          </a:p>
        </p:txBody>
      </p:sp>
    </p:spTree>
    <p:extLst>
      <p:ext uri="{BB962C8B-B14F-4D97-AF65-F5344CB8AC3E}">
        <p14:creationId xmlns:p14="http://schemas.microsoft.com/office/powerpoint/2010/main" val="3247396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3712</TotalTime>
  <Words>2186</Words>
  <Application>Microsoft Office PowerPoint</Application>
  <PresentationFormat>On-screen Show (4:3)</PresentationFormat>
  <Paragraphs>318</Paragraphs>
  <Slides>46</Slides>
  <Notes>36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Google as BFF</vt:lpstr>
      <vt:lpstr>Google as BFF</vt:lpstr>
      <vt:lpstr>Google as BFF</vt:lpstr>
      <vt:lpstr>Results Features and Topic Attributes</vt:lpstr>
      <vt:lpstr>PowerPoint Presentation</vt:lpstr>
      <vt:lpstr>PowerPoint Presentation</vt:lpstr>
      <vt:lpstr>PowerPoint Presentation</vt:lpstr>
      <vt:lpstr>PowerPoint Presentation</vt:lpstr>
      <vt:lpstr>PowerPoint Presentation</vt:lpstr>
      <vt:lpstr>The Cognitive Authority Spectrum</vt:lpstr>
      <vt:lpstr>Types of Information</vt:lpstr>
      <vt:lpstr>Types of Information</vt:lpstr>
      <vt:lpstr>Types of Information</vt:lpstr>
      <vt:lpstr>Types of Information</vt:lpstr>
      <vt:lpstr>Types of Information</vt:lpstr>
      <vt:lpstr>Types of Information</vt:lpstr>
      <vt:lpstr>Types of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Google as BFF</vt:lpstr>
      <vt:lpstr>Google as BFF</vt:lpstr>
      <vt:lpstr>PowerPoint Presentation</vt:lpstr>
      <vt:lpstr>PowerPoint Presentation</vt:lpstr>
      <vt:lpstr>Don’t Lose the Forest for a Single Tree</vt:lpstr>
      <vt:lpstr>Don’t Lose the Forest for a Single Tree</vt:lpstr>
      <vt:lpstr>Frequency Distributions</vt:lpstr>
      <vt:lpstr>PowerPoint Presentation</vt:lpstr>
      <vt:lpstr>PowerPoint Presentation</vt:lpstr>
      <vt:lpstr>PowerPoint Presentation</vt:lpstr>
      <vt:lpstr>PowerPoint Presentation</vt:lpstr>
      <vt:lpstr>PowerPoint Presentation</vt:lpstr>
      <vt:lpstr>Google as BFF</vt:lpstr>
      <vt:lpstr>Looking past Google as BFF</vt:lpstr>
      <vt:lpstr>Looking past Google as BFF</vt:lpstr>
      <vt:lpstr>Looking past Google as BFF</vt:lpstr>
      <vt:lpstr>Looking past Google as BFF</vt:lpstr>
      <vt:lpstr>Google as BFF</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 Wang</dc:creator>
  <cp:lastModifiedBy>Wang, Calvin</cp:lastModifiedBy>
  <cp:revision>114</cp:revision>
  <dcterms:created xsi:type="dcterms:W3CDTF">2015-06-01T23:49:33Z</dcterms:created>
  <dcterms:modified xsi:type="dcterms:W3CDTF">2015-07-17T20:12:12Z</dcterms:modified>
</cp:coreProperties>
</file>